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894" r:id="rId5"/>
  </p:sldMasterIdLst>
  <p:notesMasterIdLst>
    <p:notesMasterId r:id="rId40"/>
  </p:notesMasterIdLst>
  <p:handoutMasterIdLst>
    <p:handoutMasterId r:id="rId41"/>
  </p:handoutMasterIdLst>
  <p:sldIdLst>
    <p:sldId id="522" r:id="rId6"/>
    <p:sldId id="1978" r:id="rId7"/>
    <p:sldId id="1981" r:id="rId8"/>
    <p:sldId id="1977" r:id="rId9"/>
    <p:sldId id="754" r:id="rId10"/>
    <p:sldId id="755" r:id="rId11"/>
    <p:sldId id="1991" r:id="rId12"/>
    <p:sldId id="757" r:id="rId13"/>
    <p:sldId id="758" r:id="rId14"/>
    <p:sldId id="759" r:id="rId15"/>
    <p:sldId id="1982" r:id="rId16"/>
    <p:sldId id="1983" r:id="rId17"/>
    <p:sldId id="1985" r:id="rId18"/>
    <p:sldId id="1986" r:id="rId19"/>
    <p:sldId id="1990" r:id="rId20"/>
    <p:sldId id="765" r:id="rId21"/>
    <p:sldId id="766" r:id="rId22"/>
    <p:sldId id="1987" r:id="rId23"/>
    <p:sldId id="523" r:id="rId24"/>
    <p:sldId id="769" r:id="rId25"/>
    <p:sldId id="770" r:id="rId26"/>
    <p:sldId id="771" r:id="rId27"/>
    <p:sldId id="772" r:id="rId28"/>
    <p:sldId id="773" r:id="rId29"/>
    <p:sldId id="774" r:id="rId30"/>
    <p:sldId id="775" r:id="rId31"/>
    <p:sldId id="1988" r:id="rId32"/>
    <p:sldId id="1989" r:id="rId33"/>
    <p:sldId id="778" r:id="rId34"/>
    <p:sldId id="779" r:id="rId35"/>
    <p:sldId id="780" r:id="rId36"/>
    <p:sldId id="697" r:id="rId37"/>
    <p:sldId id="595" r:id="rId38"/>
    <p:sldId id="197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68"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F20000"/>
    <a:srgbClr val="004986"/>
    <a:srgbClr val="093E8D"/>
    <a:srgbClr val="0A3F8D"/>
    <a:srgbClr val="006699"/>
    <a:srgbClr val="6692B5"/>
    <a:srgbClr val="00529C"/>
    <a:srgbClr val="4F81BD"/>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2" autoAdjust="0"/>
    <p:restoredTop sz="70405" autoAdjust="0"/>
  </p:normalViewPr>
  <p:slideViewPr>
    <p:cSldViewPr snapToGrid="0">
      <p:cViewPr varScale="1">
        <p:scale>
          <a:sx n="86" d="100"/>
          <a:sy n="86" d="100"/>
        </p:scale>
        <p:origin x="509" y="58"/>
      </p:cViewPr>
      <p:guideLst>
        <p:guide orient="horz" pos="2064"/>
        <p:guide pos="4160"/>
      </p:guideLst>
    </p:cSldViewPr>
  </p:slideViewPr>
  <p:outlineViewPr>
    <p:cViewPr>
      <p:scale>
        <a:sx n="33" d="100"/>
        <a:sy n="33" d="100"/>
      </p:scale>
      <p:origin x="0" y="-3418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1982"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3/17/2022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3/17/2022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40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Census Bureau puts together a list of surnames and cross-tabulates it with people’s self-reported race and ethnicity.  There is not currently a release for the Census 2020; therefore, this is reflective of the 2010 data.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 1</a:t>
            </a: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surname is “Williams” which is the third most common surname in the U.S., there is roughly a 49% chance you self-report as white and roughly a 47% chance you self-report as black.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 2</a:t>
            </a: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surname is “Miller” in which case it’s much less likely that you’d identify as being black, or if your surname was “Garcia,” in which case there’s more than a 90% probability you would identify as Hispanic.</a:t>
            </a:r>
          </a:p>
        </p:txBody>
      </p:sp>
      <p:sp>
        <p:nvSpPr>
          <p:cNvPr id="4" name="Slide Number Placeholder 3"/>
          <p:cNvSpPr>
            <a:spLocks noGrp="1"/>
          </p:cNvSpPr>
          <p:nvPr>
            <p:ph type="sldNum" sz="quarter" idx="10"/>
          </p:nvPr>
        </p:nvSpPr>
        <p:spPr/>
        <p:txBody>
          <a:bodyPr/>
          <a:lstStyle/>
          <a:p>
            <a:fld id="{76A335E8-CC7F-E844-87CD-7658A4B13976}" type="slidenum">
              <a:rPr lang="en-US" smtClean="0"/>
              <a:t>9</a:t>
            </a:fld>
            <a:endParaRPr lang="en-US" dirty="0"/>
          </a:p>
        </p:txBody>
      </p:sp>
    </p:spTree>
    <p:extLst>
      <p:ext uri="{BB962C8B-B14F-4D97-AF65-F5344CB8AC3E}">
        <p14:creationId xmlns:p14="http://schemas.microsoft.com/office/powerpoint/2010/main" val="381466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figure overlays the race/ethnicity tabulations for two census block groups and overall on a map displaying multiple census block groups.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block group is a relatively small geographic area and is smaller than a census tract. This is based on geocoded information corresponding to the residential address using FIPS codes.</a:t>
            </a:r>
          </a:p>
        </p:txBody>
      </p:sp>
      <p:sp>
        <p:nvSpPr>
          <p:cNvPr id="4" name="Slide Number Placeholder 3"/>
          <p:cNvSpPr>
            <a:spLocks noGrp="1"/>
          </p:cNvSpPr>
          <p:nvPr>
            <p:ph type="sldNum" sz="quarter" idx="10"/>
          </p:nvPr>
        </p:nvSpPr>
        <p:spPr/>
        <p:txBody>
          <a:bodyPr/>
          <a:lstStyle/>
          <a:p>
            <a:fld id="{76A335E8-CC7F-E844-87CD-7658A4B13976}" type="slidenum">
              <a:rPr lang="en-US" smtClean="0"/>
              <a:t>10</a:t>
            </a:fld>
            <a:endParaRPr lang="en-US" dirty="0"/>
          </a:p>
        </p:txBody>
      </p:sp>
    </p:spTree>
    <p:extLst>
      <p:ext uri="{BB962C8B-B14F-4D97-AF65-F5344CB8AC3E}">
        <p14:creationId xmlns:p14="http://schemas.microsoft.com/office/powerpoint/2010/main" val="184140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different probabilities of race and ethnicity based on your last name?  </a:t>
            </a:r>
          </a:p>
          <a:p>
            <a:pPr marL="285750" indent="-285750">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different probabilities based on where you live?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—A given person may have a 21% predicted probability of being white; a 68% predicted probability of being black and so on with those six probabilities summing to 100%.</a:t>
            </a:r>
          </a:p>
        </p:txBody>
      </p:sp>
      <p:sp>
        <p:nvSpPr>
          <p:cNvPr id="4" name="Slide Number Placeholder 3"/>
          <p:cNvSpPr>
            <a:spLocks noGrp="1"/>
          </p:cNvSpPr>
          <p:nvPr>
            <p:ph type="sldNum" sz="quarter" idx="10"/>
          </p:nvPr>
        </p:nvSpPr>
        <p:spPr/>
        <p:txBody>
          <a:bodyPr/>
          <a:lstStyle/>
          <a:p>
            <a:fld id="{76A335E8-CC7F-E844-87CD-7658A4B13976}" type="slidenum">
              <a:rPr lang="en-US" smtClean="0"/>
              <a:t>11</a:t>
            </a:fld>
            <a:endParaRPr lang="en-US" dirty="0"/>
          </a:p>
        </p:txBody>
      </p:sp>
    </p:spTree>
    <p:extLst>
      <p:ext uri="{BB962C8B-B14F-4D97-AF65-F5344CB8AC3E}">
        <p14:creationId xmlns:p14="http://schemas.microsoft.com/office/powerpoint/2010/main" val="412631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table displays the hypothetical proportion of people with one of each of three surnames that belong to a specific racial/ethnic group.  Nationally of people with the surname Lee, 50% are Asian, 35% are black and 15% are white. </a:t>
            </a:r>
          </a:p>
        </p:txBody>
      </p:sp>
      <p:sp>
        <p:nvSpPr>
          <p:cNvPr id="4" name="Slide Number Placeholder 3"/>
          <p:cNvSpPr>
            <a:spLocks noGrp="1"/>
          </p:cNvSpPr>
          <p:nvPr>
            <p:ph type="sldNum" sz="quarter" idx="10"/>
          </p:nvPr>
        </p:nvSpPr>
        <p:spPr/>
        <p:txBody>
          <a:bodyPr/>
          <a:lstStyle/>
          <a:p>
            <a:fld id="{76A335E8-CC7F-E844-87CD-7658A4B13976}" type="slidenum">
              <a:rPr lang="en-US" smtClean="0"/>
              <a:t>12</a:t>
            </a:fld>
            <a:endParaRPr lang="en-US" dirty="0"/>
          </a:p>
        </p:txBody>
      </p:sp>
    </p:spTree>
    <p:extLst>
      <p:ext uri="{BB962C8B-B14F-4D97-AF65-F5344CB8AC3E}">
        <p14:creationId xmlns:p14="http://schemas.microsoft.com/office/powerpoint/2010/main" val="105007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table describes the proportion of people belonging to a special racial/ethnic group in each of three block groups.  </a:t>
            </a:r>
          </a:p>
          <a:p>
            <a:r>
              <a:rPr lang="en-US" dirty="0"/>
              <a:t>The racial/ethnic composition of people living in block group 1223 is 5% Asian, 60% black, 20% Hispanic and 15% white. </a:t>
            </a:r>
          </a:p>
        </p:txBody>
      </p:sp>
      <p:sp>
        <p:nvSpPr>
          <p:cNvPr id="4" name="Slide Number Placeholder 3"/>
          <p:cNvSpPr>
            <a:spLocks noGrp="1"/>
          </p:cNvSpPr>
          <p:nvPr>
            <p:ph type="sldNum" sz="quarter" idx="10"/>
          </p:nvPr>
        </p:nvSpPr>
        <p:spPr/>
        <p:txBody>
          <a:bodyPr/>
          <a:lstStyle/>
          <a:p>
            <a:fld id="{76A335E8-CC7F-E844-87CD-7658A4B13976}" type="slidenum">
              <a:rPr lang="en-US" smtClean="0"/>
              <a:t>13</a:t>
            </a:fld>
            <a:endParaRPr lang="en-US" dirty="0"/>
          </a:p>
        </p:txBody>
      </p:sp>
    </p:spTree>
    <p:extLst>
      <p:ext uri="{BB962C8B-B14F-4D97-AF65-F5344CB8AC3E}">
        <p14:creationId xmlns:p14="http://schemas.microsoft.com/office/powerpoint/2010/main" val="372992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figure illustrates how the information about the proportion of people with the surname Lee belong to a specific racial/ethnic group is combined with the probability that a person in block group 1223 belongs to a specific racial/ethnic group is combined using Bayesian statistical methods to produce the predicted probabilities of each racial/ethnic group.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335E8-CC7F-E844-87CD-7658A4B139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56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7231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way to validate this work is through a national series of surveys called Medicare CAHPS surveys which survey Medicare beneficiaries of all coverage types involving experiences with care. Beneficiaries are asked to self-report their race/ethnicity on this survey.  We then can link it to the predictions made in order to gauge accuracy via a method called cross-validation; however, data being used to run the model isn’t the same data being used to check the predictions.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02615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Depicted here is an illustration of the accuracy you get using the MBISG which is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yellow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bars and the original Social Security variable which is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blue</a:t>
            </a:r>
            <a:r>
              <a:rPr lang="en-US" sz="1800" dirty="0">
                <a:effectLst/>
                <a:latin typeface="Calibri" panose="020F0502020204030204" pitchFamily="34" charset="0"/>
                <a:ea typeface="Calibri" panose="020F0502020204030204" pitchFamily="34" charset="0"/>
                <a:cs typeface="Times New Roman" panose="02020603050405020304" pitchFamily="18" charset="0"/>
              </a:rPr>
              <a:t> bars.  This is called a “concordance statistic” where .5 at the bottom means chance, and 1.00 at the top means it’s perfect.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speaking, .7 is considered acceptable, .8 is considered good and .9 is considered excellent.  By itself the original variable is excellent for black vs. not black.  It’s good for white vs. not white.  It’s acceptable for API vs. not, and it’s not even that for Hispanic vs. not, but proves the performance for each category only a little bit for the black race and ethnicity category, since being close to perfect, but substantially for the other categories.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408620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What’s the racial and ethnic distribution of enrollment in a given plan, or in a given state, or overall?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proportion were screened for colorectal cancer?</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differences in costs or spending associated with race and ethnicity after controlling for other variables?</a:t>
            </a:r>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19</a:t>
            </a:fld>
            <a:endParaRPr lang="en-US" dirty="0"/>
          </a:p>
        </p:txBody>
      </p:sp>
    </p:spTree>
    <p:extLst>
      <p:ext uri="{BB962C8B-B14F-4D97-AF65-F5344CB8AC3E}">
        <p14:creationId xmlns:p14="http://schemas.microsoft.com/office/powerpoint/2010/main" val="94150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To date, CMS has implemented an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45701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purposes of visualization, if you wanted to estimate how many members of a group are in a given plan, you may add up the probabilities to get an estimated count, or average the probabilities to get a proportion.</a:t>
            </a:r>
          </a:p>
        </p:txBody>
      </p:sp>
      <p:sp>
        <p:nvSpPr>
          <p:cNvPr id="4" name="Slide Number Placeholder 3"/>
          <p:cNvSpPr>
            <a:spLocks noGrp="1"/>
          </p:cNvSpPr>
          <p:nvPr>
            <p:ph type="sldNum" sz="quarter" idx="10"/>
          </p:nvPr>
        </p:nvSpPr>
        <p:spPr/>
        <p:txBody>
          <a:bodyPr/>
          <a:lstStyle/>
          <a:p>
            <a:fld id="{76A335E8-CC7F-E844-87CD-7658A4B13976}" type="slidenum">
              <a:rPr lang="en-US" smtClean="0"/>
              <a:t>20</a:t>
            </a:fld>
            <a:endParaRPr lang="en-US" dirty="0"/>
          </a:p>
        </p:txBody>
      </p:sp>
    </p:spTree>
    <p:extLst>
      <p:ext uri="{BB962C8B-B14F-4D97-AF65-F5344CB8AC3E}">
        <p14:creationId xmlns:p14="http://schemas.microsoft.com/office/powerpoint/2010/main" val="153695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data from a research study about voluntary disenrollment from Medicare plans.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First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different rates of voluntary disenrollment by race and ethnicity which were much higher for Hispanic than non-Hispanic white beneficiaries.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Second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—Contains other variables in the model; for example, when you can voluntarily disenroll depends on a lot of factors such as with dually eligible for Medicaid and so in accounting for those factors there are adjusted differences by race and ethnicity.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051028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addresses those individuals who did not answer the item at the end of the CAHPS survey about race and ethnicity.  We then linked them to the racial and ethnic probabilities.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estimate the percent of different beneficiaries by race and ethnicity who chose not to answer.  There was evidence that black beneficiaries were more likely to not answer that item, 6.6% of the time than white beneficiaries, 3.2% of the time, with Hispanic and API beneficiaries in between.  We discovered that was due to ending the survey prematurely vs. specifically skipping around that item.</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90997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Application 3</a:t>
            </a:r>
            <a:r>
              <a:rPr lang="en-US" sz="1800" dirty="0">
                <a:effectLst/>
                <a:latin typeface="Calibri" panose="020F0502020204030204" pitchFamily="34" charset="0"/>
                <a:ea typeface="Calibri" panose="020F0502020204030204" pitchFamily="34" charset="0"/>
                <a:cs typeface="Times New Roman" panose="02020603050405020304" pitchFamily="18" charset="0"/>
              </a:rPr>
              <a:t>—RAND developed  the health equity summary score for CMS to measure and incentivize better care for underserved beneficiaries using HEDIS and CAHPS data that targets care for dually eligible Medicare/Medicaid, or who are LIS as well as beneficiaries who are API, black or Hispanic.  It displays each Medicare plan at the current level of care, the extent to which the plan has improved over time, and in terms of closing gaps with its lagging groups.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429989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Application 4</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HEDIS data is reported by race and ethnicity at the national level and also for MA contracts.  For a number of years this data has been available on the Office of Minority Health’s section of CMS’ website.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—Assess how well a given contract performs overall, for say colorectal cancer screening.  You can locate which plans perform better, for example, for black beneficiaries or Hispanic beneficiaries for colorectal cancer screening.</a:t>
            </a:r>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2700125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Application 5</a:t>
            </a:r>
            <a:r>
              <a:rPr lang="en-US" sz="1800" dirty="0">
                <a:effectLst/>
                <a:latin typeface="Calibri" panose="020F0502020204030204" pitchFamily="34" charset="0"/>
                <a:ea typeface="Calibri" panose="020F0502020204030204" pitchFamily="34" charset="0"/>
                <a:cs typeface="Times New Roman" panose="02020603050405020304" pitchFamily="18" charset="0"/>
              </a:rPr>
              <a:t>—Described in a Breslau et al. 2018 journal article with a focus on whether quality of care differed for API, black, Hispanic and non-Hispanic white Medicare beneficiaries. In addition, we hoped to understand the extent to which inequities reflected concentration in higher and lower-performing contracts vs. different experiences in the same contracts.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03978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Depicted in this chart are differences between black, Hispanic and API beneficiaries and white beneficiaries.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bar goes to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left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group corresponding to the bar is receiving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worse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bar goes to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right,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group is receiving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better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findings highlight in particular antidepressant medication management, which are those first two bars being considerably worse for black, Hispanic and API beneficiaries relative to non-Hispanic and white beneficiaries where patterns differed for other behavioral health measures.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4223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chart displays within-contract differences from non-Hispanic whites for black, Hispanic, and API beneficiaries by HEDIS score.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—It does not mean Asian, black and Hispanic beneficiaries are primarily enrolled in contracts that do a poor job on antidepressant medication management.  Rather, they received worse care by those measures in the same contracts than non-Hispanic white beneficiaries.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488431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34714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249892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topic is especially timely and important given an increased emphasis at CMS in understanding the differences in measure performance by race and ethnicity.  One barrier to doing this is the prevalence of missing data in the race and ethnicity fields in the medical record.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654184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54118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tabLst>
                <a:tab pos="13716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A0D01E-2382-47DD-8F35-55AED8F21A52}" type="slidenum">
              <a:rPr lang="en-US" smtClean="0"/>
              <a:t>3</a:t>
            </a:fld>
            <a:endParaRPr lang="en-US"/>
          </a:p>
        </p:txBody>
      </p:sp>
    </p:spTree>
    <p:extLst>
      <p:ext uri="{BB962C8B-B14F-4D97-AF65-F5344CB8AC3E}">
        <p14:creationId xmlns:p14="http://schemas.microsoft.com/office/powerpoint/2010/main" val="384064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4</a:t>
            </a:fld>
            <a:endParaRPr lang="en-US" dirty="0"/>
          </a:p>
        </p:txBody>
      </p:sp>
    </p:spTree>
    <p:extLst>
      <p:ext uri="{BB962C8B-B14F-4D97-AF65-F5344CB8AC3E}">
        <p14:creationId xmlns:p14="http://schemas.microsoft.com/office/powerpoint/2010/main" val="140610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335E8-CC7F-E844-87CD-7658A4B13976}" type="slidenum">
              <a:rPr lang="en-US" smtClean="0"/>
              <a:t>5</a:t>
            </a:fld>
            <a:endParaRPr lang="en-US" dirty="0"/>
          </a:p>
        </p:txBody>
      </p:sp>
    </p:spTree>
    <p:extLst>
      <p:ext uri="{BB962C8B-B14F-4D97-AF65-F5344CB8AC3E}">
        <p14:creationId xmlns:p14="http://schemas.microsoft.com/office/powerpoint/2010/main" val="311170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context of the current work is to better understand CMS administrative race and ethnicity data.  RAND developed a Medicare-specific approach to use name, address and other information to try to make this variable match what people say and self-report as closely as possible so that we could take other things like HEDIS measures of quality of care and compare them as accurately as possible using race and ethnicity.  Part of this approach involved taking this preexisting name and address approach called the BISG and adapting it for the Medicare context.</a:t>
            </a:r>
          </a:p>
        </p:txBody>
      </p:sp>
      <p:sp>
        <p:nvSpPr>
          <p:cNvPr id="4" name="Slide Number Placeholder 3"/>
          <p:cNvSpPr>
            <a:spLocks noGrp="1"/>
          </p:cNvSpPr>
          <p:nvPr>
            <p:ph type="sldNum" sz="quarter" idx="10"/>
          </p:nvPr>
        </p:nvSpPr>
        <p:spPr/>
        <p:txBody>
          <a:bodyPr/>
          <a:lstStyle/>
          <a:p>
            <a:fld id="{76A335E8-CC7F-E844-87CD-7658A4B13976}" type="slidenum">
              <a:rPr lang="en-US" smtClean="0"/>
              <a:t>6</a:t>
            </a:fld>
            <a:endParaRPr lang="en-US" dirty="0"/>
          </a:p>
        </p:txBody>
      </p:sp>
    </p:spTree>
    <p:extLst>
      <p:ext uri="{BB962C8B-B14F-4D97-AF65-F5344CB8AC3E}">
        <p14:creationId xmlns:p14="http://schemas.microsoft.com/office/powerpoint/2010/main" val="140316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somebody who self-reports as Hispanic, in the third row there is only a 30% chance that the SSA variable will record that person as Hispanic.  There is a 58% chance they are misclassified as non-Hispanic white; therefore, this presents a number of challenges and paves the way as the motivation for undertaking this work.</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417705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BISG</a:t>
            </a:r>
            <a:r>
              <a:rPr lang="en-US" sz="1800" dirty="0">
                <a:effectLst/>
                <a:latin typeface="Calibri" panose="020F0502020204030204" pitchFamily="34" charset="0"/>
                <a:ea typeface="Calibri" panose="020F0502020204030204" pitchFamily="34" charset="0"/>
                <a:cs typeface="Times New Roman" panose="02020603050405020304" pitchFamily="18" charset="0"/>
              </a:rPr>
              <a:t>—Uses census information about linkages between people’s last names and race/ethnicity reported on the census forms, and linkages with a residential address.  It calculates the probability that a given person identifies as one of six different racial and ethnic groups based on those two bits of information.</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Medicare BISG</a:t>
            </a:r>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Medicare administrative data, not just name and address.  It does better by utilizing additional information for the four largest groups and has shown promise for American Indian and Alaska Native (AI/AN) beneficiaries.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70402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r>
              <a:rPr lang="en-US"/>
              <a:t>06-2021</a:t>
            </a:r>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0801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9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561772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662149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87277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590825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2"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553741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3750"/>
              </a:lnSpc>
              <a:defRPr sz="36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9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505833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955628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961570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635232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3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97682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2"/>
            <a:ext cx="11277600" cy="1096963"/>
          </a:xfrm>
          <a:prstGeom prst="rect">
            <a:avLst/>
          </a:prstGeom>
        </p:spPr>
        <p:txBody>
          <a:bodyPr/>
          <a:lstStyle>
            <a:lvl1pPr algn="l">
              <a:defRPr sz="27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82021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896422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8067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095743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2"/>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2"/>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27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257175" indent="-257175">
              <a:buFont typeface="Arial" pitchFamily="34" charset="0"/>
              <a:buNone/>
              <a:defRPr lang="en-US" sz="105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4058900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664782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730626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601"/>
            <a:ext cx="5540375"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6"/>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601"/>
            <a:ext cx="5562600" cy="7524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6"/>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14794291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911665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6054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136268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912321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2"/>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7"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2"/>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06-2021</a:t>
            </a:r>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7" cy="5410200"/>
          </a:xfrm>
          <a:prstGeom prst="rect">
            <a:avLst/>
          </a:prstGeom>
        </p:spPr>
      </p:pic>
    </p:spTree>
    <p:extLst>
      <p:ext uri="{BB962C8B-B14F-4D97-AF65-F5344CB8AC3E}">
        <p14:creationId xmlns:p14="http://schemas.microsoft.com/office/powerpoint/2010/main" val="4258052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2"/>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0186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06-2021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r>
              <a:rPr lang="en-US"/>
              <a:t>06-2021</a:t>
            </a:r>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1"/>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2"/>
            <a:ext cx="1524000" cy="365125"/>
          </a:xfrm>
          <a:prstGeom prst="rect">
            <a:avLst/>
          </a:prstGeom>
        </p:spPr>
        <p:txBody>
          <a:bodyPr anchor="ctr"/>
          <a:lstStyle>
            <a:lvl1pPr algn="r">
              <a:defRPr sz="900">
                <a:solidFill>
                  <a:schemeClr val="bg1">
                    <a:lumMod val="50000"/>
                  </a:schemeClr>
                </a:solidFill>
                <a:latin typeface="Arial" panose="020B0604020202020204" pitchFamily="34" charset="0"/>
                <a:cs typeface="Arial" panose="020B0604020202020204" pitchFamily="34" charset="0"/>
              </a:defRPr>
            </a:lvl1pPr>
          </a:lstStyle>
          <a:p>
            <a:r>
              <a:rPr lang="en-US"/>
              <a:t>06-2021</a:t>
            </a:r>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2"/>
            <a:ext cx="1371600" cy="365125"/>
          </a:xfrm>
          <a:prstGeom prst="rect">
            <a:avLst/>
          </a:prstGeom>
        </p:spPr>
        <p:txBody>
          <a:bodyPr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36495321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Lst>
  <p:hf hdr="0" ftr="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About-CMS/Agency-Information/OMH/research-and-data/statistics-and-data/stratified-reporting.html"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cmsmms.webex.com/cmsmms/onstage/g.php?MTID=e213d8380b182e1b25e454fc921f843cb" TargetMode="External"/><Relationship Id="rId2" Type="http://schemas.openxmlformats.org/officeDocument/2006/relationships/hyperlink" Target="https://cmsmms.webex.com/cmsmms/onstage/g.php?MTID=e7e8d82f931fb954e886d3d2171941164"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3381-18A0-4B73-89F2-89CAA0085261}"/>
              </a:ext>
            </a:extLst>
          </p:cNvPr>
          <p:cNvSpPr>
            <a:spLocks noGrp="1"/>
          </p:cNvSpPr>
          <p:nvPr>
            <p:ph type="title"/>
          </p:nvPr>
        </p:nvSpPr>
        <p:spPr/>
        <p:txBody>
          <a:bodyPr/>
          <a:lstStyle/>
          <a:p>
            <a:pPr>
              <a:lnSpc>
                <a:spcPts val="2625"/>
              </a:lnSpc>
            </a:pPr>
            <a:r>
              <a:rPr lang="en-US" sz="2800" dirty="0"/>
              <a:t>A New Method to Improve Measurement of Race-and-Ethnicity in CMS Data and Applications to Inequities in Quality of Care</a:t>
            </a:r>
          </a:p>
        </p:txBody>
      </p:sp>
      <p:sp>
        <p:nvSpPr>
          <p:cNvPr id="3" name="Subtitle 2">
            <a:extLst>
              <a:ext uri="{FF2B5EF4-FFF2-40B4-BE49-F238E27FC236}">
                <a16:creationId xmlns:a16="http://schemas.microsoft.com/office/drawing/2014/main" id="{B4BF4CA4-7AC1-41C2-9A44-00028C25032C}"/>
              </a:ext>
            </a:extLst>
          </p:cNvPr>
          <p:cNvSpPr>
            <a:spLocks noGrp="1"/>
          </p:cNvSpPr>
          <p:nvPr>
            <p:ph type="subTitle" idx="1"/>
          </p:nvPr>
        </p:nvSpPr>
        <p:spPr/>
        <p:txBody>
          <a:bodyPr>
            <a:normAutofit fontScale="85000" lnSpcReduction="10000"/>
          </a:bodyPr>
          <a:lstStyle/>
          <a:p>
            <a:r>
              <a:rPr lang="en-US" sz="1050" dirty="0"/>
              <a:t>Marc N. Elliott, PhD  |  RAND Corporation</a:t>
            </a:r>
          </a:p>
          <a:p>
            <a:br>
              <a:rPr lang="en-US" sz="1050" dirty="0"/>
            </a:br>
            <a:r>
              <a:rPr lang="en-US" sz="1050" dirty="0"/>
              <a:t>Sarah Gaillot, PhD (COR); also for this Task Meagan Khau, MA, Jess Maksut, PhD, Loida Tamayo, PhD  (CMS COR)</a:t>
            </a:r>
          </a:p>
          <a:p>
            <a:endParaRPr lang="en-US" sz="1050" dirty="0"/>
          </a:p>
          <a:p>
            <a:r>
              <a:rPr lang="en-US" sz="1050" dirty="0"/>
              <a:t>June 2021</a:t>
            </a:r>
            <a:endParaRPr lang="en-US" dirty="0"/>
          </a:p>
        </p:txBody>
      </p:sp>
    </p:spTree>
    <p:extLst>
      <p:ext uri="{BB962C8B-B14F-4D97-AF65-F5344CB8AC3E}">
        <p14:creationId xmlns:p14="http://schemas.microsoft.com/office/powerpoint/2010/main" val="51391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Surnames Can Be Linked to Race-and-Ethnicity Probabilities</a:t>
            </a:r>
          </a:p>
        </p:txBody>
      </p:sp>
      <p:sp>
        <p:nvSpPr>
          <p:cNvPr id="3" name="Content Placeholder 2"/>
          <p:cNvSpPr>
            <a:spLocks noGrp="1"/>
          </p:cNvSpPr>
          <p:nvPr>
            <p:ph idx="1"/>
          </p:nvPr>
        </p:nvSpPr>
        <p:spPr>
          <a:xfrm>
            <a:off x="457200" y="1752601"/>
            <a:ext cx="11277600" cy="1770775"/>
          </a:xfrm>
        </p:spPr>
        <p:txBody>
          <a:bodyPr>
            <a:normAutofit fontScale="85000" lnSpcReduction="10000"/>
          </a:bodyPr>
          <a:lstStyle/>
          <a:p>
            <a:r>
              <a:rPr lang="en-US" dirty="0"/>
              <a:t>2010 US Census surname database contains all surnames applicable to 100 or more Americans, along with race-and-ethnicity percentages</a:t>
            </a:r>
          </a:p>
          <a:p>
            <a:r>
              <a:rPr lang="en-US" dirty="0"/>
              <a:t>These 151,671 unique surnames cover </a:t>
            </a:r>
            <a:r>
              <a:rPr lang="en-US" u="sng" dirty="0"/>
              <a:t>89.8%</a:t>
            </a:r>
            <a:r>
              <a:rPr lang="en-US" dirty="0"/>
              <a:t> of U.S. population</a:t>
            </a:r>
          </a:p>
          <a:p>
            <a:pPr lvl="1"/>
            <a:r>
              <a:rPr lang="en-US" dirty="0"/>
              <a:t>Special approach for rare names</a:t>
            </a:r>
          </a:p>
          <a:p>
            <a:endParaRPr lang="en-US" dirty="0"/>
          </a:p>
          <a:p>
            <a:endParaRPr lang="en-US" dirty="0"/>
          </a:p>
        </p:txBody>
      </p:sp>
      <p:pic>
        <p:nvPicPr>
          <p:cNvPr id="7" name="Picture 6" descr="Table showing common surnames, like Smith, Johnson, Jones, etc., and their rank, count, percentage of white, percentage of black, and other percentages of race and ethnic linkages.">
            <a:extLst>
              <a:ext uri="{FF2B5EF4-FFF2-40B4-BE49-F238E27FC236}">
                <a16:creationId xmlns:a16="http://schemas.microsoft.com/office/drawing/2014/main" id="{328156FA-758A-40C3-9E7B-7848545FC7EC}"/>
              </a:ext>
            </a:extLst>
          </p:cNvPr>
          <p:cNvPicPr>
            <a:picLocks noChangeAspect="1"/>
          </p:cNvPicPr>
          <p:nvPr/>
        </p:nvPicPr>
        <p:blipFill>
          <a:blip r:embed="rId3"/>
          <a:stretch>
            <a:fillRect/>
          </a:stretch>
        </p:blipFill>
        <p:spPr>
          <a:xfrm>
            <a:off x="2955830" y="3252484"/>
            <a:ext cx="6280339" cy="3072116"/>
          </a:xfrm>
          <a:prstGeom prst="rect">
            <a:avLst/>
          </a:prstGeom>
        </p:spPr>
      </p:pic>
      <p:sp>
        <p:nvSpPr>
          <p:cNvPr id="6" name="Date Placeholder 4">
            <a:extLst>
              <a:ext uri="{FF2B5EF4-FFF2-40B4-BE49-F238E27FC236}">
                <a16:creationId xmlns:a16="http://schemas.microsoft.com/office/drawing/2014/main" id="{2D088FAD-5396-46B1-BE54-48140279E0C1}"/>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9AA64590-0BE8-403C-BF8D-4B4D8972450D}"/>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Tree>
    <p:extLst>
      <p:ext uri="{BB962C8B-B14F-4D97-AF65-F5344CB8AC3E}">
        <p14:creationId xmlns:p14="http://schemas.microsoft.com/office/powerpoint/2010/main" val="366443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Enrollee Residential Addresses Can Also Be Linked to Race-and-Ethnicity Information</a:t>
            </a:r>
          </a:p>
        </p:txBody>
      </p:sp>
      <p:sp>
        <p:nvSpPr>
          <p:cNvPr id="3" name="Content Placeholder 2"/>
          <p:cNvSpPr>
            <a:spLocks noGrp="1"/>
          </p:cNvSpPr>
          <p:nvPr>
            <p:ph idx="1"/>
          </p:nvPr>
        </p:nvSpPr>
        <p:spPr>
          <a:xfrm>
            <a:off x="457200" y="1752601"/>
            <a:ext cx="11277600" cy="909627"/>
          </a:xfrm>
        </p:spPr>
        <p:txBody>
          <a:bodyPr>
            <a:normAutofit lnSpcReduction="10000"/>
          </a:bodyPr>
          <a:lstStyle/>
          <a:p>
            <a:r>
              <a:rPr lang="en-US" sz="2800" dirty="0"/>
              <a:t>Enrollee addresses are “geocoded” to identify each enrollee’s </a:t>
            </a:r>
            <a:r>
              <a:rPr lang="en-US" sz="2800" i="1" dirty="0"/>
              <a:t>census block group</a:t>
            </a:r>
          </a:p>
        </p:txBody>
      </p:sp>
      <p:pic>
        <p:nvPicPr>
          <p:cNvPr id="10" name="Picture 9" descr="This figure overlays the race/ethnicity tabulations for two census block groups and overall on a map displaying multiple census block groups.    ">
            <a:extLst>
              <a:ext uri="{FF2B5EF4-FFF2-40B4-BE49-F238E27FC236}">
                <a16:creationId xmlns:a16="http://schemas.microsoft.com/office/drawing/2014/main" id="{8B48F092-D615-4CCE-8577-3DECE690788E}"/>
              </a:ext>
            </a:extLst>
          </p:cNvPr>
          <p:cNvPicPr>
            <a:picLocks noChangeAspect="1"/>
          </p:cNvPicPr>
          <p:nvPr/>
        </p:nvPicPr>
        <p:blipFill>
          <a:blip r:embed="rId3"/>
          <a:stretch>
            <a:fillRect/>
          </a:stretch>
        </p:blipFill>
        <p:spPr>
          <a:xfrm>
            <a:off x="2612571" y="2662228"/>
            <a:ext cx="7500256" cy="3408598"/>
          </a:xfrm>
          <a:prstGeom prst="rect">
            <a:avLst/>
          </a:prstGeom>
        </p:spPr>
      </p:pic>
      <p:sp>
        <p:nvSpPr>
          <p:cNvPr id="9" name="Date Placeholder 4">
            <a:extLst>
              <a:ext uri="{FF2B5EF4-FFF2-40B4-BE49-F238E27FC236}">
                <a16:creationId xmlns:a16="http://schemas.microsoft.com/office/drawing/2014/main" id="{1B0314AF-73F1-4334-B5A4-27F51809F5A4}"/>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6829C06A-E5F3-4F63-97B7-935290B77F4F}"/>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Tree>
    <p:extLst>
      <p:ext uri="{BB962C8B-B14F-4D97-AF65-F5344CB8AC3E}">
        <p14:creationId xmlns:p14="http://schemas.microsoft.com/office/powerpoint/2010/main" val="182074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Combine Both Sources of Information</a:t>
            </a:r>
          </a:p>
        </p:txBody>
      </p:sp>
      <p:sp>
        <p:nvSpPr>
          <p:cNvPr id="3" name="Content Placeholder 2"/>
          <p:cNvSpPr>
            <a:spLocks noGrp="1"/>
          </p:cNvSpPr>
          <p:nvPr>
            <p:ph idx="1"/>
          </p:nvPr>
        </p:nvSpPr>
        <p:spPr>
          <a:xfrm>
            <a:off x="457200" y="1752601"/>
            <a:ext cx="11277600" cy="1036319"/>
          </a:xfrm>
        </p:spPr>
        <p:txBody>
          <a:bodyPr>
            <a:normAutofit/>
          </a:bodyPr>
          <a:lstStyle/>
          <a:p>
            <a:pPr marL="0" indent="0">
              <a:buNone/>
            </a:pPr>
            <a:r>
              <a:rPr lang="en-US" sz="2800" dirty="0"/>
              <a:t>Initial probabilities based on surname are “updated” using information on block group race-and-ethnicity.</a:t>
            </a:r>
          </a:p>
        </p:txBody>
      </p:sp>
      <p:pic>
        <p:nvPicPr>
          <p:cNvPr id="7" name="Picture 6" descr="This figure illustrates the updating of six surname-based “prior” probabilities based on block group level race/ethnicity tabulations to produce six “posterior” probabilities.">
            <a:extLst>
              <a:ext uri="{FF2B5EF4-FFF2-40B4-BE49-F238E27FC236}">
                <a16:creationId xmlns:a16="http://schemas.microsoft.com/office/drawing/2014/main" id="{40DBD46F-C588-42E7-80F8-CB5CD1EDF34A}"/>
              </a:ext>
            </a:extLst>
          </p:cNvPr>
          <p:cNvPicPr>
            <a:picLocks noChangeAspect="1"/>
          </p:cNvPicPr>
          <p:nvPr/>
        </p:nvPicPr>
        <p:blipFill>
          <a:blip r:embed="rId3"/>
          <a:stretch>
            <a:fillRect/>
          </a:stretch>
        </p:blipFill>
        <p:spPr>
          <a:xfrm>
            <a:off x="2895600" y="2918766"/>
            <a:ext cx="5974080" cy="3170566"/>
          </a:xfrm>
          <a:prstGeom prst="rect">
            <a:avLst/>
          </a:prstGeom>
        </p:spPr>
      </p:pic>
      <p:sp>
        <p:nvSpPr>
          <p:cNvPr id="13" name="Date Placeholder 4">
            <a:extLst>
              <a:ext uri="{FF2B5EF4-FFF2-40B4-BE49-F238E27FC236}">
                <a16:creationId xmlns:a16="http://schemas.microsoft.com/office/drawing/2014/main" id="{BD726C30-06A2-48C9-AB25-C84492A6FA67}"/>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4CF4A911-926C-4D6B-BE1E-C82226884CE3}"/>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Tree>
    <p:extLst>
      <p:ext uri="{BB962C8B-B14F-4D97-AF65-F5344CB8AC3E}">
        <p14:creationId xmlns:p14="http://schemas.microsoft.com/office/powerpoint/2010/main" val="330670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2BE62C-CA86-4614-8FDA-CD2E06D371A2}"/>
              </a:ext>
            </a:extLst>
          </p:cNvPr>
          <p:cNvSpPr>
            <a:spLocks noGrp="1"/>
          </p:cNvSpPr>
          <p:nvPr>
            <p:ph type="title"/>
          </p:nvPr>
        </p:nvSpPr>
        <p:spPr/>
        <p:txBody>
          <a:bodyPr/>
          <a:lstStyle/>
          <a:p>
            <a:r>
              <a:rPr lang="en-US" sz="2800" dirty="0">
                <a:latin typeface="Arial"/>
                <a:cs typeface="Arial"/>
              </a:rPr>
              <a:t>Census Surname List Provides Probabilities that a Person with that Last Name Belongs to Each of 6 Racial-and-Ethnic Groups</a:t>
            </a:r>
            <a:endParaRPr lang="en-US" sz="2800" dirty="0"/>
          </a:p>
        </p:txBody>
      </p:sp>
      <p:pic>
        <p:nvPicPr>
          <p:cNvPr id="6" name="Picture 5" descr="This table displays the hypothetical proportion of people with one of each of three surnames that belong to a specific racial/ethnic group. &#10;Nationally of people with surname Lee, 50% are Asian, 35% Black and 15% White. ">
            <a:extLst>
              <a:ext uri="{FF2B5EF4-FFF2-40B4-BE49-F238E27FC236}">
                <a16:creationId xmlns:a16="http://schemas.microsoft.com/office/drawing/2014/main" id="{598E9377-7266-456A-98CD-B92A46079A89}"/>
              </a:ext>
            </a:extLst>
          </p:cNvPr>
          <p:cNvPicPr>
            <a:picLocks noChangeAspect="1"/>
          </p:cNvPicPr>
          <p:nvPr/>
        </p:nvPicPr>
        <p:blipFill>
          <a:blip r:embed="rId3"/>
          <a:stretch>
            <a:fillRect/>
          </a:stretch>
        </p:blipFill>
        <p:spPr>
          <a:xfrm>
            <a:off x="457200" y="1964191"/>
            <a:ext cx="10991172" cy="3663724"/>
          </a:xfrm>
          <a:prstGeom prst="rect">
            <a:avLst/>
          </a:prstGeom>
        </p:spPr>
      </p:pic>
      <p:sp>
        <p:nvSpPr>
          <p:cNvPr id="29" name="Date Placeholder 4">
            <a:extLst>
              <a:ext uri="{FF2B5EF4-FFF2-40B4-BE49-F238E27FC236}">
                <a16:creationId xmlns:a16="http://schemas.microsoft.com/office/drawing/2014/main" id="{B31F0EF6-CED9-481F-B122-CA755D9D2657}"/>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5CFA4A12-7261-41C9-958D-7BA51E4E76E7}"/>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Tree>
    <p:extLst>
      <p:ext uri="{BB962C8B-B14F-4D97-AF65-F5344CB8AC3E}">
        <p14:creationId xmlns:p14="http://schemas.microsoft.com/office/powerpoint/2010/main" val="374737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2BE62C-CA86-4614-8FDA-CD2E06D371A2}"/>
              </a:ext>
            </a:extLst>
          </p:cNvPr>
          <p:cNvSpPr>
            <a:spLocks noGrp="1"/>
          </p:cNvSpPr>
          <p:nvPr>
            <p:ph type="title"/>
          </p:nvPr>
        </p:nvSpPr>
        <p:spPr/>
        <p:txBody>
          <a:bodyPr/>
          <a:lstStyle/>
          <a:p>
            <a:r>
              <a:rPr lang="en-US" sz="2800" dirty="0">
                <a:cs typeface="Arial"/>
              </a:rPr>
              <a:t>Census Block Group Files Provide Proportions of Residents Belonging to Each Racial-and-Ethnic Group  in a Neighborhood</a:t>
            </a:r>
            <a:endParaRPr lang="en-US" sz="2800" dirty="0"/>
          </a:p>
        </p:txBody>
      </p:sp>
      <p:pic>
        <p:nvPicPr>
          <p:cNvPr id="12" name="Picture 11" descr="This table describes the proportion of people belonging to a special racial/ethnic group in each of three block groups.  &#10;The racial/ethnic composition of people living in block group 1223 is 5% Asian, 60% Black, 20% Hispanic, and 15% White. ">
            <a:extLst>
              <a:ext uri="{FF2B5EF4-FFF2-40B4-BE49-F238E27FC236}">
                <a16:creationId xmlns:a16="http://schemas.microsoft.com/office/drawing/2014/main" id="{3F17B4A4-6FB1-4404-84FD-4B5C2CEA4507}"/>
              </a:ext>
            </a:extLst>
          </p:cNvPr>
          <p:cNvPicPr>
            <a:picLocks noChangeAspect="1"/>
          </p:cNvPicPr>
          <p:nvPr/>
        </p:nvPicPr>
        <p:blipFill>
          <a:blip r:embed="rId3"/>
          <a:stretch>
            <a:fillRect/>
          </a:stretch>
        </p:blipFill>
        <p:spPr>
          <a:xfrm>
            <a:off x="576094" y="1828799"/>
            <a:ext cx="11006424" cy="3766457"/>
          </a:xfrm>
          <a:prstGeom prst="rect">
            <a:avLst/>
          </a:prstGeom>
        </p:spPr>
      </p:pic>
      <p:sp>
        <p:nvSpPr>
          <p:cNvPr id="11" name="Date Placeholder 4">
            <a:extLst>
              <a:ext uri="{FF2B5EF4-FFF2-40B4-BE49-F238E27FC236}">
                <a16:creationId xmlns:a16="http://schemas.microsoft.com/office/drawing/2014/main" id="{A1370347-385B-41CD-85F2-5105F49FA3A9}"/>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E88D333B-AEA4-42A5-844C-680B8717A75F}"/>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Tree>
    <p:extLst>
      <p:ext uri="{BB962C8B-B14F-4D97-AF65-F5344CB8AC3E}">
        <p14:creationId xmlns:p14="http://schemas.microsoft.com/office/powerpoint/2010/main" val="50511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2BE62C-CA86-4614-8FDA-CD2E06D371A2}"/>
              </a:ext>
            </a:extLst>
          </p:cNvPr>
          <p:cNvSpPr>
            <a:spLocks noGrp="1"/>
          </p:cNvSpPr>
          <p:nvPr>
            <p:ph type="title"/>
          </p:nvPr>
        </p:nvSpPr>
        <p:spPr/>
        <p:txBody>
          <a:bodyPr/>
          <a:lstStyle/>
          <a:p>
            <a:r>
              <a:rPr lang="en-US" sz="3200" dirty="0">
                <a:latin typeface="Arial"/>
                <a:cs typeface="Arial"/>
              </a:rPr>
              <a:t>BISG Combines Surname and Block Group Data to Estimate Racial-and-Ethnic Probabilities</a:t>
            </a:r>
            <a:endParaRPr lang="en-US" sz="3200" dirty="0"/>
          </a:p>
        </p:txBody>
      </p:sp>
      <p:pic>
        <p:nvPicPr>
          <p:cNvPr id="20" name="Picture 19" descr="This figure illustrates how the information about the proportion of people with the surname Lee belong to a specific racial/ethnic group is combined with the probability that a person in block group 1223 belongs to a specific racial/ethnic group is combined using Bayesian statistical methods to produce the predicted probabilities of each racial/ethnic group. &#10;">
            <a:extLst>
              <a:ext uri="{FF2B5EF4-FFF2-40B4-BE49-F238E27FC236}">
                <a16:creationId xmlns:a16="http://schemas.microsoft.com/office/drawing/2014/main" id="{CBFA7B9A-45F8-48BD-AD80-93E61A1D4BBE}"/>
              </a:ext>
            </a:extLst>
          </p:cNvPr>
          <p:cNvPicPr>
            <a:picLocks noChangeAspect="1"/>
          </p:cNvPicPr>
          <p:nvPr/>
        </p:nvPicPr>
        <p:blipFill>
          <a:blip r:embed="rId3"/>
          <a:stretch>
            <a:fillRect/>
          </a:stretch>
        </p:blipFill>
        <p:spPr>
          <a:xfrm>
            <a:off x="2882900" y="1583194"/>
            <a:ext cx="6918757" cy="4741408"/>
          </a:xfrm>
          <a:prstGeom prst="rect">
            <a:avLst/>
          </a:prstGeom>
        </p:spPr>
      </p:pic>
      <p:sp>
        <p:nvSpPr>
          <p:cNvPr id="19" name="Date Placeholder 4">
            <a:extLst>
              <a:ext uri="{FF2B5EF4-FFF2-40B4-BE49-F238E27FC236}">
                <a16:creationId xmlns:a16="http://schemas.microsoft.com/office/drawing/2014/main" id="{D05A4EDC-F969-4709-A5F8-08578EC735C6}"/>
              </a:ext>
            </a:extLst>
          </p:cNvPr>
          <p:cNvSpPr>
            <a:spLocks noGrp="1"/>
          </p:cNvSpPr>
          <p:nvPr>
            <p:ph type="dt" sz="half" idx="10"/>
          </p:nvPr>
        </p:nvSpPr>
        <p:spPr>
          <a:xfrm>
            <a:off x="9182100" y="6324602"/>
            <a:ext cx="1143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06-2021</a:t>
            </a:r>
            <a:endParaRPr kumimoji="0" lang="en-US" sz="9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A4B26E45-85EF-4F19-B6C0-B01CA82FA48E}"/>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105477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2800" dirty="0"/>
              <a:t>A Further Modification of BISG Updates CMS’s Administrative Race-and-Ethnicity Field (MBISG; Haas et al. 2018)</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sz="2600" dirty="0"/>
              <a:t>Turns CMS administrative classification into a vector of racial/ethnic probabilities using previous self-reported data from a national survey of Medicare beneficiaries, post-stratified to CMS enrollment files</a:t>
            </a:r>
          </a:p>
          <a:p>
            <a:r>
              <a:rPr lang="en-US" sz="2600" dirty="0"/>
              <a:t>Independently calculates a set of 6 BISG racial-and-ethnic probabilities from name and address </a:t>
            </a:r>
          </a:p>
          <a:p>
            <a:r>
              <a:rPr lang="en-US" sz="2600" dirty="0"/>
              <a:t>Uses similar Bayesian approach to integrate these two estimates, three information sources</a:t>
            </a:r>
          </a:p>
          <a:p>
            <a:r>
              <a:rPr lang="en-US" sz="2600" dirty="0"/>
              <a:t>Incorporates additional data elements and more flexible modeling</a:t>
            </a:r>
          </a:p>
          <a:p>
            <a:r>
              <a:rPr lang="en-US" sz="2600" dirty="0"/>
              <a:t>Substantially improves the original CMS variable</a:t>
            </a:r>
          </a:p>
          <a:p>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B0BB8AD2-3626-4279-A70F-5B46348DF438}"/>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Tree>
    <p:extLst>
      <p:ext uri="{BB962C8B-B14F-4D97-AF65-F5344CB8AC3E}">
        <p14:creationId xmlns:p14="http://schemas.microsoft.com/office/powerpoint/2010/main" val="3309488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Data and Methods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77500" lnSpcReduction="20000"/>
          </a:bodyPr>
          <a:lstStyle/>
          <a:p>
            <a:r>
              <a:rPr lang="en-US" dirty="0"/>
              <a:t>Analyses employ Medicare CAHPS data (n=284,627) </a:t>
            </a:r>
          </a:p>
          <a:p>
            <a:pPr lvl="1"/>
            <a:r>
              <a:rPr lang="en-US" dirty="0"/>
              <a:t>Permits linking self-reported race-and-ethnicity data to CMS administrative data </a:t>
            </a:r>
          </a:p>
          <a:p>
            <a:r>
              <a:rPr lang="en-US" dirty="0"/>
              <a:t>Predicted probabilities are checked by: </a:t>
            </a:r>
          </a:p>
          <a:p>
            <a:pPr lvl="1"/>
            <a:r>
              <a:rPr lang="en-US" dirty="0"/>
              <a:t>Correlating with self-reported data </a:t>
            </a:r>
          </a:p>
          <a:p>
            <a:pPr lvl="1"/>
            <a:r>
              <a:rPr lang="en-US" dirty="0"/>
              <a:t>Comparing mean predicted probabilities for each racial-and-ethnic group to the corresponding prevalence in self-reported data (calibration)</a:t>
            </a:r>
          </a:p>
          <a:p>
            <a:r>
              <a:rPr lang="en-US" dirty="0"/>
              <a:t>Evaluation of models uses 10-fold cross-validation:</a:t>
            </a:r>
          </a:p>
          <a:p>
            <a:pPr lvl="1"/>
            <a:r>
              <a:rPr lang="en-US" dirty="0"/>
              <a:t>Randomly divided the observations into 10 equal parts </a:t>
            </a:r>
          </a:p>
          <a:p>
            <a:pPr lvl="1"/>
            <a:r>
              <a:rPr lang="en-US" dirty="0"/>
              <a:t>Fit each model on 90% of the sample, and used that model to estimate racial-and-ethnic probabilities for the remaining 10%  </a:t>
            </a:r>
          </a:p>
          <a:p>
            <a:pPr lvl="1"/>
            <a:r>
              <a:rPr lang="en-US" dirty="0"/>
              <a:t>Correlated these out-of-sample predictions with self-reported race-and-ethnicity</a:t>
            </a:r>
          </a:p>
          <a:p>
            <a:pPr lvl="1"/>
            <a:r>
              <a:rPr lang="en-US" dirty="0"/>
              <a:t>Averaged the 10 sets of correlations</a:t>
            </a:r>
          </a:p>
          <a:p>
            <a:endParaRPr lang="en-US" dirty="0"/>
          </a:p>
          <a:p>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C884C7F7-90C1-4CC2-BED4-F73EB5C3D358}"/>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Tree>
    <p:extLst>
      <p:ext uri="{BB962C8B-B14F-4D97-AF65-F5344CB8AC3E}">
        <p14:creationId xmlns:p14="http://schemas.microsoft.com/office/powerpoint/2010/main" val="287850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0B28-19CA-46BA-9A94-ADE644C6CDCA}"/>
              </a:ext>
            </a:extLst>
          </p:cNvPr>
          <p:cNvSpPr>
            <a:spLocks noGrp="1"/>
          </p:cNvSpPr>
          <p:nvPr>
            <p:ph type="title"/>
          </p:nvPr>
        </p:nvSpPr>
        <p:spPr/>
        <p:txBody>
          <a:bodyPr/>
          <a:lstStyle/>
          <a:p>
            <a:r>
              <a:rPr lang="en-US" sz="4000" dirty="0"/>
              <a:t>MBISG 2.1 Substantially Improves the Original CMS Variable</a:t>
            </a:r>
          </a:p>
        </p:txBody>
      </p:sp>
      <p:pic>
        <p:nvPicPr>
          <p:cNvPr id="9" name="Picture 8" descr="Graph showing comparison of the C-statistics for the SSA Race Variable and the MBISG 2.1 that shows the MBISG 2.1 is higher than the SSA for all races (Black, Asian/Pacific Islander, White, and Hispanic)">
            <a:extLst>
              <a:ext uri="{FF2B5EF4-FFF2-40B4-BE49-F238E27FC236}">
                <a16:creationId xmlns:a16="http://schemas.microsoft.com/office/drawing/2014/main" id="{862FD35D-850F-46F4-B25D-C91D089A2081}"/>
              </a:ext>
            </a:extLst>
          </p:cNvPr>
          <p:cNvPicPr>
            <a:picLocks noChangeAspect="1"/>
          </p:cNvPicPr>
          <p:nvPr/>
        </p:nvPicPr>
        <p:blipFill>
          <a:blip r:embed="rId3"/>
          <a:stretch>
            <a:fillRect/>
          </a:stretch>
        </p:blipFill>
        <p:spPr>
          <a:xfrm>
            <a:off x="1864518" y="1851686"/>
            <a:ext cx="8462963" cy="4645159"/>
          </a:xfrm>
          <a:prstGeom prst="rect">
            <a:avLst/>
          </a:prstGeom>
        </p:spPr>
      </p:pic>
      <p:sp>
        <p:nvSpPr>
          <p:cNvPr id="3" name="Date Placeholder 2">
            <a:extLst>
              <a:ext uri="{FF2B5EF4-FFF2-40B4-BE49-F238E27FC236}">
                <a16:creationId xmlns:a16="http://schemas.microsoft.com/office/drawing/2014/main" id="{A77C92CD-AC28-4CD0-8E0B-D292F3310DAC}"/>
              </a:ext>
            </a:extLst>
          </p:cNvPr>
          <p:cNvSpPr>
            <a:spLocks noGrp="1"/>
          </p:cNvSpPr>
          <p:nvPr>
            <p:ph type="dt" sz="half" idx="10"/>
          </p:nvPr>
        </p:nvSpPr>
        <p:spPr/>
        <p:txBody>
          <a:bodyPr/>
          <a:lstStyle/>
          <a:p>
            <a:r>
              <a:rPr lang="en-US"/>
              <a:t>06-2021</a:t>
            </a:r>
          </a:p>
        </p:txBody>
      </p:sp>
      <p:sp>
        <p:nvSpPr>
          <p:cNvPr id="4" name="Slide Number Placeholder 3">
            <a:extLst>
              <a:ext uri="{FF2B5EF4-FFF2-40B4-BE49-F238E27FC236}">
                <a16:creationId xmlns:a16="http://schemas.microsoft.com/office/drawing/2014/main" id="{9D769EC8-A726-4F7C-8AF9-E4CD10E44477}"/>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Tree>
    <p:extLst>
      <p:ext uri="{BB962C8B-B14F-4D97-AF65-F5344CB8AC3E}">
        <p14:creationId xmlns:p14="http://schemas.microsoft.com/office/powerpoint/2010/main" val="265545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34B6D-679C-487B-9AE7-1159C7F4384E}"/>
              </a:ext>
            </a:extLst>
          </p:cNvPr>
          <p:cNvSpPr>
            <a:spLocks noGrp="1"/>
          </p:cNvSpPr>
          <p:nvPr>
            <p:ph type="ctrTitle"/>
          </p:nvPr>
        </p:nvSpPr>
        <p:spPr>
          <a:xfrm>
            <a:off x="1866900" y="4322619"/>
            <a:ext cx="8458200" cy="857250"/>
          </a:xfrm>
        </p:spPr>
        <p:txBody>
          <a:bodyPr/>
          <a:lstStyle/>
          <a:p>
            <a:r>
              <a:rPr lang="en-US" sz="4050" dirty="0"/>
              <a:t>Applications</a:t>
            </a:r>
          </a:p>
        </p:txBody>
      </p:sp>
      <p:sp>
        <p:nvSpPr>
          <p:cNvPr id="3" name="Date Placeholder 2">
            <a:extLst>
              <a:ext uri="{FF2B5EF4-FFF2-40B4-BE49-F238E27FC236}">
                <a16:creationId xmlns:a16="http://schemas.microsoft.com/office/drawing/2014/main" id="{0A2BFA51-25CC-42A3-B117-5771EF6A2F7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06-2021</a:t>
            </a: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F1DAC96-3B95-4118-874C-ECB1D7A1126D}"/>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Tree>
    <p:extLst>
      <p:ext uri="{BB962C8B-B14F-4D97-AF65-F5344CB8AC3E}">
        <p14:creationId xmlns:p14="http://schemas.microsoft.com/office/powerpoint/2010/main" val="9049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dirty="0"/>
              <a:t>MMS Info 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p:txBody>
          <a:bodyPr>
            <a:normAutofit/>
          </a:bodyPr>
          <a:lstStyle/>
          <a:p>
            <a:r>
              <a:rPr lang="en-US" dirty="0"/>
              <a:t>Part of a larger effort to engage stakeholders and the public in quality measure development.</a:t>
            </a:r>
          </a:p>
          <a:p>
            <a:r>
              <a:rPr lang="en-US" dirty="0"/>
              <a:t>Additional activities the MMS team leads:</a:t>
            </a:r>
          </a:p>
          <a:p>
            <a:pPr lvl="1"/>
            <a:r>
              <a:rPr lang="en-US" dirty="0"/>
              <a:t>Annual public webinars on high-priority CMS topics</a:t>
            </a:r>
          </a:p>
          <a:p>
            <a:pPr lvl="1"/>
            <a:r>
              <a:rPr lang="en-US" dirty="0"/>
              <a:t>Outreach via our stakeholder listserv and </a:t>
            </a:r>
          </a:p>
          <a:p>
            <a:pPr marL="457200" lvl="1" indent="0">
              <a:buNone/>
            </a:pPr>
            <a:r>
              <a:rPr lang="en-US" dirty="0"/>
              <a:t>   the CMS MMS listserv</a:t>
            </a:r>
          </a:p>
          <a:p>
            <a:pPr lvl="1"/>
            <a:r>
              <a:rPr lang="en-US" dirty="0"/>
              <a:t>MMS website updates and maintenance</a:t>
            </a:r>
          </a:p>
          <a:p>
            <a:pPr lvl="1"/>
            <a:r>
              <a:rPr lang="en-US" dirty="0"/>
              <a:t>Development and promotion of emerging</a:t>
            </a:r>
          </a:p>
          <a:p>
            <a:pPr marL="457200" lvl="1" indent="0">
              <a:buNone/>
            </a:pPr>
            <a:r>
              <a:rPr lang="en-US" dirty="0"/>
              <a:t>   tools and resources</a:t>
            </a:r>
          </a:p>
          <a:p>
            <a:pPr lvl="1"/>
            <a:r>
              <a:rPr lang="en-US" dirty="0"/>
              <a:t>MACRA-specific education and outreach</a:t>
            </a:r>
          </a:p>
          <a:p>
            <a:endParaRPr lang="en-US" dirty="0"/>
          </a:p>
        </p:txBody>
      </p:sp>
      <p:sp>
        <p:nvSpPr>
          <p:cNvPr id="6" name="object 6" descr="Graphic of a group of people together brainstorming.">
            <a:extLst>
              <a:ext uri="{FF2B5EF4-FFF2-40B4-BE49-F238E27FC236}">
                <a16:creationId xmlns:a16="http://schemas.microsoft.com/office/drawing/2014/main" id="{3DDEF000-2EC1-4300-8C18-4E49003D1E70}"/>
              </a:ext>
            </a:extLst>
          </p:cNvPr>
          <p:cNvSpPr/>
          <p:nvPr/>
        </p:nvSpPr>
        <p:spPr>
          <a:xfrm>
            <a:off x="7978191" y="3969405"/>
            <a:ext cx="3554134" cy="2355194"/>
          </a:xfrm>
          <a:prstGeom prst="rect">
            <a:avLst/>
          </a:prstGeom>
          <a:blipFill>
            <a:blip r:embed="rId3" cstate="print"/>
            <a:stretch>
              <a:fillRect/>
            </a:stretch>
          </a:blipFill>
        </p:spPr>
        <p:txBody>
          <a:bodyPr wrap="square" lIns="0" tIns="0" rIns="0" bIns="0" rtlCol="0"/>
          <a:lstStyle/>
          <a:p>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r>
              <a:rPr lang="en-US"/>
              <a:t>06-2021</a:t>
            </a:r>
          </a:p>
        </p:txBody>
      </p:sp>
      <p:sp>
        <p:nvSpPr>
          <p:cNvPr id="7" name="Slide Number Placeholder 6">
            <a:extLst>
              <a:ext uri="{FF2B5EF4-FFF2-40B4-BE49-F238E27FC236}">
                <a16:creationId xmlns:a16="http://schemas.microsoft.com/office/drawing/2014/main" id="{252E64E6-0692-458D-A731-63E9FE00AAB2}"/>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Race-and-Ethnicity Probabilities </a:t>
            </a:r>
            <a:br>
              <a:rPr lang="en-US" sz="4000" dirty="0"/>
            </a:br>
            <a:r>
              <a:rPr lang="en-US" sz="4000" dirty="0"/>
              <a:t>Can Be Used Directly</a:t>
            </a:r>
          </a:p>
        </p:txBody>
      </p:sp>
      <p:sp>
        <p:nvSpPr>
          <p:cNvPr id="3" name="Content Placeholder 2"/>
          <p:cNvSpPr>
            <a:spLocks noGrp="1"/>
          </p:cNvSpPr>
          <p:nvPr>
            <p:ph idx="1"/>
          </p:nvPr>
        </p:nvSpPr>
        <p:spPr/>
        <p:txBody>
          <a:bodyPr>
            <a:noAutofit/>
          </a:bodyPr>
          <a:lstStyle/>
          <a:p>
            <a:r>
              <a:rPr lang="en-US" sz="2200" dirty="0"/>
              <a:t>Descriptive statistics of how many in each racial-and-ethnic group</a:t>
            </a:r>
          </a:p>
          <a:p>
            <a:pPr lvl="1"/>
            <a:r>
              <a:rPr lang="en-US" sz="2200" dirty="0"/>
              <a:t>% enrollment by race-and-ethnicity by plan, state, overall </a:t>
            </a:r>
          </a:p>
          <a:p>
            <a:r>
              <a:rPr lang="en-US" sz="2200" dirty="0"/>
              <a:t>Weighting to compare something by race-and-ethnicity</a:t>
            </a:r>
          </a:p>
          <a:p>
            <a:pPr lvl="1"/>
            <a:r>
              <a:rPr lang="en-US" sz="2200" dirty="0"/>
              <a:t>% who were screened for colorectal cancer for each group</a:t>
            </a:r>
          </a:p>
          <a:p>
            <a:r>
              <a:rPr lang="en-US" sz="2200" dirty="0"/>
              <a:t>Regression Analysis</a:t>
            </a:r>
          </a:p>
          <a:p>
            <a:pPr lvl="1"/>
            <a:r>
              <a:rPr lang="en-US" sz="2200" dirty="0"/>
              <a:t>Include race-and-ethnicity in a statistical model that looks at the association of race-and-ethnicity with costs	</a:t>
            </a:r>
          </a:p>
          <a:p>
            <a:pPr lvl="1"/>
            <a:r>
              <a:rPr lang="en-US" sz="2200" dirty="0"/>
              <a:t>Multiple imputation or “plug in” approaches</a:t>
            </a:r>
          </a:p>
          <a:p>
            <a:r>
              <a:rPr lang="en-US" sz="2200" dirty="0"/>
              <a:t>Best performance using probabilities</a:t>
            </a:r>
          </a:p>
          <a:p>
            <a:pPr lvl="1"/>
            <a:r>
              <a:rPr lang="en-US" sz="2200" dirty="0"/>
              <a:t>RAND also provides classifications</a:t>
            </a:r>
          </a:p>
        </p:txBody>
      </p:sp>
      <p:sp>
        <p:nvSpPr>
          <p:cNvPr id="6" name="Date Placeholder 4">
            <a:extLst>
              <a:ext uri="{FF2B5EF4-FFF2-40B4-BE49-F238E27FC236}">
                <a16:creationId xmlns:a16="http://schemas.microsoft.com/office/drawing/2014/main" id="{77BBDBA0-556F-465B-A019-1822C3BF130B}"/>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73D46D74-2719-4B6E-9CE6-D9840BA5AC4C}"/>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Tree>
    <p:extLst>
      <p:ext uri="{BB962C8B-B14F-4D97-AF65-F5344CB8AC3E}">
        <p14:creationId xmlns:p14="http://schemas.microsoft.com/office/powerpoint/2010/main" val="208856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a:cs typeface="Arial"/>
              </a:rPr>
              <a:t>Individual Probabilities can be Converted into Group Counts and Proportions (or Percentages)</a:t>
            </a:r>
          </a:p>
        </p:txBody>
      </p:sp>
      <p:pic>
        <p:nvPicPr>
          <p:cNvPr id="3" name="Picture 2" descr="Table showing the probability of belonging to a specific racial/ethnic group.">
            <a:extLst>
              <a:ext uri="{FF2B5EF4-FFF2-40B4-BE49-F238E27FC236}">
                <a16:creationId xmlns:a16="http://schemas.microsoft.com/office/drawing/2014/main" id="{161FA96A-A369-4BF4-B0C7-ECF6D6F2930E}"/>
              </a:ext>
            </a:extLst>
          </p:cNvPr>
          <p:cNvPicPr>
            <a:picLocks noChangeAspect="1"/>
          </p:cNvPicPr>
          <p:nvPr/>
        </p:nvPicPr>
        <p:blipFill>
          <a:blip r:embed="rId3"/>
          <a:stretch>
            <a:fillRect/>
          </a:stretch>
        </p:blipFill>
        <p:spPr>
          <a:xfrm>
            <a:off x="2636218" y="1606098"/>
            <a:ext cx="6919560" cy="4560203"/>
          </a:xfrm>
          <a:prstGeom prst="rect">
            <a:avLst/>
          </a:prstGeom>
        </p:spPr>
      </p:pic>
      <p:sp>
        <p:nvSpPr>
          <p:cNvPr id="9" name="TextBox 8">
            <a:extLst>
              <a:ext uri="{FF2B5EF4-FFF2-40B4-BE49-F238E27FC236}">
                <a16:creationId xmlns:a16="http://schemas.microsoft.com/office/drawing/2014/main" id="{B026EE52-7B61-4B01-BB1F-7470499DED1D}"/>
              </a:ext>
            </a:extLst>
          </p:cNvPr>
          <p:cNvSpPr txBox="1"/>
          <p:nvPr/>
        </p:nvSpPr>
        <p:spPr>
          <a:xfrm>
            <a:off x="4097406" y="6166301"/>
            <a:ext cx="3997183" cy="253916"/>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Sum = Count  Mean = Proportion or Percent if Multiplied by 100</a:t>
            </a:r>
          </a:p>
        </p:txBody>
      </p:sp>
      <p:sp>
        <p:nvSpPr>
          <p:cNvPr id="10" name="Date Placeholder 4">
            <a:extLst>
              <a:ext uri="{FF2B5EF4-FFF2-40B4-BE49-F238E27FC236}">
                <a16:creationId xmlns:a16="http://schemas.microsoft.com/office/drawing/2014/main" id="{63D66973-BDB9-4E95-910F-E73E1C0F55C2}"/>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5534861D-DC58-44C0-97C9-57DB58492B05}"/>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196200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asuring Racial-and-Ethnic Differences in Voluntary Disenrollment from Medicare Plans">
            <a:extLst>
              <a:ext uri="{FF2B5EF4-FFF2-40B4-BE49-F238E27FC236}">
                <a16:creationId xmlns:a16="http://schemas.microsoft.com/office/drawing/2014/main" id="{AE748F8B-7115-42BD-86A7-0BC5C350D554}"/>
              </a:ext>
            </a:extLst>
          </p:cNvPr>
          <p:cNvSpPr>
            <a:spLocks noGrp="1"/>
          </p:cNvSpPr>
          <p:nvPr>
            <p:ph type="title"/>
          </p:nvPr>
        </p:nvSpPr>
        <p:spPr/>
        <p:txBody>
          <a:bodyPr>
            <a:noAutofit/>
          </a:bodyPr>
          <a:lstStyle/>
          <a:p>
            <a:r>
              <a:rPr lang="en-US" sz="3200" dirty="0"/>
              <a:t>Application 1: Measuring Racial-and-Ethnic Differences in Voluntary Disenrollment from Medicare Plans </a:t>
            </a:r>
          </a:p>
        </p:txBody>
      </p:sp>
      <p:pic>
        <p:nvPicPr>
          <p:cNvPr id="4" name="Picture 3" descr="Measuring Racial-and-Ethnic Differences in Voluntary Disenrollment from Medicare Plans ">
            <a:extLst>
              <a:ext uri="{FF2B5EF4-FFF2-40B4-BE49-F238E27FC236}">
                <a16:creationId xmlns:a16="http://schemas.microsoft.com/office/drawing/2014/main" id="{B24DA5EC-98DD-472C-A532-D69A7C4B438D}"/>
              </a:ext>
            </a:extLst>
          </p:cNvPr>
          <p:cNvPicPr>
            <a:picLocks noChangeAspect="1"/>
          </p:cNvPicPr>
          <p:nvPr/>
        </p:nvPicPr>
        <p:blipFill>
          <a:blip r:embed="rId3"/>
          <a:stretch>
            <a:fillRect/>
          </a:stretch>
        </p:blipFill>
        <p:spPr>
          <a:xfrm>
            <a:off x="2697185" y="1938713"/>
            <a:ext cx="6797629" cy="3194581"/>
          </a:xfrm>
          <a:prstGeom prst="rect">
            <a:avLst/>
          </a:prstGeom>
        </p:spPr>
      </p:pic>
      <p:sp>
        <p:nvSpPr>
          <p:cNvPr id="3" name="TextBox 2">
            <a:extLst>
              <a:ext uri="{FF2B5EF4-FFF2-40B4-BE49-F238E27FC236}">
                <a16:creationId xmlns:a16="http://schemas.microsoft.com/office/drawing/2014/main" id="{1439F2EC-2E16-4356-B8AA-ABCC37B76B2C}"/>
              </a:ext>
            </a:extLst>
          </p:cNvPr>
          <p:cNvSpPr txBox="1"/>
          <p:nvPr/>
        </p:nvSpPr>
        <p:spPr>
          <a:xfrm>
            <a:off x="3705813" y="5375581"/>
            <a:ext cx="4780374" cy="300082"/>
          </a:xfrm>
          <a:prstGeom prst="rect">
            <a:avLst/>
          </a:prstGeom>
          <a:noFill/>
        </p:spPr>
        <p:txBody>
          <a:bodyPr wrap="square" rtlCol="0">
            <a:spAutoFit/>
          </a:bodyPr>
          <a:lstStyle/>
          <a:p>
            <a:r>
              <a:rPr lang="en-US" sz="1350" i="1" dirty="0">
                <a:latin typeface="Arial" panose="020B0604020202020204" pitchFamily="34" charset="0"/>
                <a:cs typeface="Arial" panose="020B0604020202020204" pitchFamily="34" charset="0"/>
              </a:rPr>
              <a:t>We linked voluntary disenrollment information to MBISG 2.0.</a:t>
            </a:r>
          </a:p>
        </p:txBody>
      </p:sp>
      <p:sp>
        <p:nvSpPr>
          <p:cNvPr id="6" name="Date Placeholder 4">
            <a:extLst>
              <a:ext uri="{FF2B5EF4-FFF2-40B4-BE49-F238E27FC236}">
                <a16:creationId xmlns:a16="http://schemas.microsoft.com/office/drawing/2014/main" id="{BEBD1606-A3C0-4521-A37F-7A6ECD2F9882}"/>
              </a:ext>
            </a:extLst>
          </p:cNvPr>
          <p:cNvSpPr>
            <a:spLocks noGrp="1"/>
          </p:cNvSpPr>
          <p:nvPr>
            <p:ph type="dt" sz="half" idx="10"/>
          </p:nvPr>
        </p:nvSpPr>
        <p:spPr/>
        <p:txBody>
          <a:bodyPr/>
          <a:lstStyle/>
          <a:p>
            <a:r>
              <a:rPr lang="en-US"/>
              <a:t>06-2021</a:t>
            </a:r>
            <a:endParaRPr lang="en-US" dirty="0"/>
          </a:p>
        </p:txBody>
      </p:sp>
      <p:sp>
        <p:nvSpPr>
          <p:cNvPr id="7" name="Slide Number Placeholder 6">
            <a:extLst>
              <a:ext uri="{FF2B5EF4-FFF2-40B4-BE49-F238E27FC236}">
                <a16:creationId xmlns:a16="http://schemas.microsoft.com/office/drawing/2014/main" id="{CE0B5A2E-93F9-44CE-9184-61CE67E4F4FF}"/>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Tree>
    <p:extLst>
      <p:ext uri="{BB962C8B-B14F-4D97-AF65-F5344CB8AC3E}">
        <p14:creationId xmlns:p14="http://schemas.microsoft.com/office/powerpoint/2010/main" val="238548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2600" dirty="0"/>
              <a:t>Application 2: Imputing Race-and-Ethnicity for Survey Respondents who did not report Race-and-Ethnicity (Dembosky et al. 2018)</a:t>
            </a:r>
          </a:p>
        </p:txBody>
      </p:sp>
      <p:pic>
        <p:nvPicPr>
          <p:cNvPr id="2" name="Picture 1" descr="Table showing the estimated percent who did not self-report race or ethnicity, the estimated percent who broke off form the survey before getting to the demographic section, and the estimated percent wo did not did not self-report race or ethnicity among those who did not break off from the survey, reported for each of the race/ethnic groups">
            <a:extLst>
              <a:ext uri="{FF2B5EF4-FFF2-40B4-BE49-F238E27FC236}">
                <a16:creationId xmlns:a16="http://schemas.microsoft.com/office/drawing/2014/main" id="{C0D59B10-0D78-4E65-9CCC-AA78D6FCBB6C}"/>
              </a:ext>
            </a:extLst>
          </p:cNvPr>
          <p:cNvPicPr>
            <a:picLocks noChangeAspect="1"/>
          </p:cNvPicPr>
          <p:nvPr/>
        </p:nvPicPr>
        <p:blipFill>
          <a:blip r:embed="rId3"/>
          <a:stretch>
            <a:fillRect/>
          </a:stretch>
        </p:blipFill>
        <p:spPr>
          <a:xfrm>
            <a:off x="2307007" y="2120165"/>
            <a:ext cx="7577985" cy="3718882"/>
          </a:xfrm>
          <a:prstGeom prst="rect">
            <a:avLst/>
          </a:prstGeom>
        </p:spPr>
      </p:pic>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4" name="Slide Number Placeholder 3">
            <a:extLst>
              <a:ext uri="{FF2B5EF4-FFF2-40B4-BE49-F238E27FC236}">
                <a16:creationId xmlns:a16="http://schemas.microsoft.com/office/drawing/2014/main" id="{3A90B32F-2ED4-467F-80C1-6FF440218936}"/>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Tree>
    <p:extLst>
      <p:ext uri="{BB962C8B-B14F-4D97-AF65-F5344CB8AC3E}">
        <p14:creationId xmlns:p14="http://schemas.microsoft.com/office/powerpoint/2010/main" val="404422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D9C2-B0D3-426D-8AE4-F6E1386598B5}"/>
              </a:ext>
            </a:extLst>
          </p:cNvPr>
          <p:cNvSpPr>
            <a:spLocks noGrp="1"/>
          </p:cNvSpPr>
          <p:nvPr>
            <p:ph type="title"/>
          </p:nvPr>
        </p:nvSpPr>
        <p:spPr/>
        <p:txBody>
          <a:bodyPr>
            <a:noAutofit/>
          </a:bodyPr>
          <a:lstStyle/>
          <a:p>
            <a:r>
              <a:rPr lang="en-US" sz="2800" dirty="0"/>
              <a:t>Application 3: Developing a Health Equity Summary Score to Incentivize Excellent Care to At-Risk Groups (Agniel et al. 2019)</a:t>
            </a:r>
          </a:p>
        </p:txBody>
      </p:sp>
      <p:sp>
        <p:nvSpPr>
          <p:cNvPr id="6" name="Content Placeholder 5">
            <a:extLst>
              <a:ext uri="{FF2B5EF4-FFF2-40B4-BE49-F238E27FC236}">
                <a16:creationId xmlns:a16="http://schemas.microsoft.com/office/drawing/2014/main" id="{CD7BC664-7133-42BB-B11C-41A233F83384}"/>
              </a:ext>
            </a:extLst>
          </p:cNvPr>
          <p:cNvSpPr>
            <a:spLocks noGrp="1"/>
          </p:cNvSpPr>
          <p:nvPr>
            <p:ph idx="1"/>
          </p:nvPr>
        </p:nvSpPr>
        <p:spPr/>
        <p:txBody>
          <a:bodyPr>
            <a:normAutofit/>
          </a:bodyPr>
          <a:lstStyle/>
          <a:p>
            <a:r>
              <a:rPr lang="en-US" sz="2800" dirty="0"/>
              <a:t>We created an equity summary score for Medicare Advantage health plans based on HEDIS and CAHPS scores for beneficiary groups associated with dually eligible for Medicare and Medicaid/low income supplement (DE/LIS), race-and-ethnicity</a:t>
            </a:r>
          </a:p>
          <a:p>
            <a:r>
              <a:rPr lang="en-US" sz="2800" dirty="0"/>
              <a:t>We considered:</a:t>
            </a:r>
          </a:p>
          <a:p>
            <a:pPr lvl="1"/>
            <a:r>
              <a:rPr lang="en-US" sz="2400" dirty="0"/>
              <a:t>Current levels of care</a:t>
            </a:r>
          </a:p>
          <a:p>
            <a:pPr lvl="1"/>
            <a:r>
              <a:rPr lang="en-US" sz="2400" dirty="0"/>
              <a:t>Within-plan improvement</a:t>
            </a:r>
          </a:p>
          <a:p>
            <a:pPr lvl="1"/>
            <a:r>
              <a:rPr lang="en-US" sz="2400" dirty="0"/>
              <a:t>Nationally-benchmarked improvement for API, Black, Hispanic, and DE/LIS beneficiaries</a:t>
            </a:r>
          </a:p>
          <a:p>
            <a:endParaRPr lang="en-US" dirty="0"/>
          </a:p>
        </p:txBody>
      </p:sp>
      <p:sp>
        <p:nvSpPr>
          <p:cNvPr id="5" name="Date Placeholder 4">
            <a:extLst>
              <a:ext uri="{FF2B5EF4-FFF2-40B4-BE49-F238E27FC236}">
                <a16:creationId xmlns:a16="http://schemas.microsoft.com/office/drawing/2014/main" id="{4C3B1DFA-80C8-4311-AD0D-FCF5B52320B1}"/>
              </a:ext>
            </a:extLst>
          </p:cNvPr>
          <p:cNvSpPr>
            <a:spLocks noGrp="1"/>
          </p:cNvSpPr>
          <p:nvPr>
            <p:ph type="dt" sz="half" idx="10"/>
          </p:nvPr>
        </p:nvSpPr>
        <p:spPr/>
        <p:txBody>
          <a:bodyPr/>
          <a:lstStyle/>
          <a:p>
            <a:r>
              <a:rPr lang="en-US"/>
              <a:t>06-2021</a:t>
            </a:r>
            <a:endParaRPr lang="en-US" dirty="0"/>
          </a:p>
        </p:txBody>
      </p:sp>
      <p:sp>
        <p:nvSpPr>
          <p:cNvPr id="3" name="Slide Number Placeholder 2">
            <a:extLst>
              <a:ext uri="{FF2B5EF4-FFF2-40B4-BE49-F238E27FC236}">
                <a16:creationId xmlns:a16="http://schemas.microsoft.com/office/drawing/2014/main" id="{1BED154D-29DC-4634-B3DA-C72550A28B2C}"/>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Tree>
    <p:extLst>
      <p:ext uri="{BB962C8B-B14F-4D97-AF65-F5344CB8AC3E}">
        <p14:creationId xmlns:p14="http://schemas.microsoft.com/office/powerpoint/2010/main" val="315414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238C7F-F6A8-4CE1-88B7-46F633D0F66D}"/>
              </a:ext>
            </a:extLst>
          </p:cNvPr>
          <p:cNvSpPr>
            <a:spLocks noGrp="1"/>
          </p:cNvSpPr>
          <p:nvPr>
            <p:ph type="title"/>
          </p:nvPr>
        </p:nvSpPr>
        <p:spPr>
          <a:noFill/>
        </p:spPr>
        <p:txBody>
          <a:bodyPr>
            <a:noAutofit/>
          </a:bodyPr>
          <a:lstStyle/>
          <a:p>
            <a:r>
              <a:rPr lang="en-US" sz="3600" dirty="0"/>
              <a:t>Application 4: National and Contract-Specific Stratified Reporting by Race-and-Ethnicity</a:t>
            </a:r>
          </a:p>
        </p:txBody>
      </p:sp>
      <p:sp>
        <p:nvSpPr>
          <p:cNvPr id="8" name="Content Placeholder 2">
            <a:extLst>
              <a:ext uri="{FF2B5EF4-FFF2-40B4-BE49-F238E27FC236}">
                <a16:creationId xmlns:a16="http://schemas.microsoft.com/office/drawing/2014/main" id="{6FA132DA-3579-40F0-B0D0-1B4F03C85034}"/>
              </a:ext>
            </a:extLst>
          </p:cNvPr>
          <p:cNvSpPr>
            <a:spLocks noGrp="1"/>
          </p:cNvSpPr>
          <p:nvPr>
            <p:ph idx="1"/>
          </p:nvPr>
        </p:nvSpPr>
        <p:spPr/>
        <p:txBody>
          <a:bodyPr>
            <a:normAutofit/>
          </a:bodyPr>
          <a:lstStyle/>
          <a:p>
            <a:r>
              <a:rPr lang="en-US" sz="2000" dirty="0"/>
              <a:t>Public reporting of HEDIS measure scores and inequities </a:t>
            </a:r>
            <a:r>
              <a:rPr lang="en-US" sz="2000" u="sng" dirty="0"/>
              <a:t>at the national level</a:t>
            </a:r>
          </a:p>
          <a:p>
            <a:pPr lvl="1"/>
            <a:r>
              <a:rPr lang="en-US" sz="2000" dirty="0"/>
              <a:t>Inform CMS, plans, and providers about needs for quality improvement </a:t>
            </a:r>
          </a:p>
          <a:p>
            <a:pPr lvl="1"/>
            <a:r>
              <a:rPr lang="en-US" sz="2000" dirty="0"/>
              <a:t>Inform patients in communicating with their providers/plans about types of care where disparities exist </a:t>
            </a:r>
          </a:p>
          <a:p>
            <a:r>
              <a:rPr lang="en-US" sz="2000" dirty="0"/>
              <a:t>Public reporting of HEDIS measure scores and inequities </a:t>
            </a:r>
            <a:r>
              <a:rPr lang="en-US" sz="2000" u="sng" dirty="0"/>
              <a:t>at the contract level</a:t>
            </a:r>
          </a:p>
          <a:p>
            <a:pPr lvl="1"/>
            <a:r>
              <a:rPr lang="en-US" sz="2000" dirty="0"/>
              <a:t>Inform CMS, plans, and providers to focus plan-specific quality improvement efforts</a:t>
            </a:r>
          </a:p>
          <a:p>
            <a:pPr lvl="1"/>
            <a:r>
              <a:rPr lang="en-US" sz="2000" dirty="0"/>
              <a:t>Inform patients in communicating with their providers/plans about types of care where disparities exist </a:t>
            </a:r>
          </a:p>
          <a:p>
            <a:pPr lvl="1"/>
            <a:r>
              <a:rPr lang="en-US" sz="2000" dirty="0"/>
              <a:t>May inform choice of contract</a:t>
            </a:r>
          </a:p>
          <a:p>
            <a:pPr>
              <a:buFont typeface="Symbol" panose="05050102010706020507" pitchFamily="18" charset="2"/>
              <a:buChar char=""/>
            </a:pPr>
            <a:r>
              <a:rPr lang="en-US" sz="2000" dirty="0"/>
              <a:t>National and plan-level data appear on CMS’s Website </a:t>
            </a:r>
            <a:r>
              <a:rPr lang="en-US" sz="2000" dirty="0">
                <a:hlinkClick r:id="rId3"/>
              </a:rPr>
              <a:t>https://www.cms.gov/About-CMS/Agency-Information/OMH/research-and-data/statistics-and-data/stratified-reporting.html</a:t>
            </a:r>
            <a:r>
              <a:rPr lang="en-US" sz="2000" dirty="0"/>
              <a:t> </a:t>
            </a:r>
          </a:p>
          <a:p>
            <a:pPr lvl="1"/>
            <a:endParaRPr lang="en-US" dirty="0"/>
          </a:p>
        </p:txBody>
      </p:sp>
      <p:sp>
        <p:nvSpPr>
          <p:cNvPr id="5" name="Date Placeholder 4">
            <a:extLst>
              <a:ext uri="{FF2B5EF4-FFF2-40B4-BE49-F238E27FC236}">
                <a16:creationId xmlns:a16="http://schemas.microsoft.com/office/drawing/2014/main" id="{2445E8B0-B0B5-47C4-B3B9-5E3698D34063}"/>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E3C8B21F-6484-4153-91F0-4DAF03B5A674}"/>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Tree>
    <p:extLst>
      <p:ext uri="{BB962C8B-B14F-4D97-AF65-F5344CB8AC3E}">
        <p14:creationId xmlns:p14="http://schemas.microsoft.com/office/powerpoint/2010/main" val="1959480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2800" dirty="0"/>
              <a:t>Application 5: Racial-and-Ethnic Inequities in Behavioral Health Quality Measures in Medicare Health Plans (Breslau et al. 2018)</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sz="2400" dirty="0"/>
              <a:t>Quality of behavioral health care data for older adults may be lower for API, Black, and Hispanic than for non-Hispanic White adults</a:t>
            </a:r>
          </a:p>
          <a:p>
            <a:r>
              <a:rPr lang="en-US" sz="2400" dirty="0"/>
              <a:t>Unlike other types of medical care, within-plan inequities may be prominent in behavioral health</a:t>
            </a:r>
          </a:p>
          <a:p>
            <a:pPr lvl="1"/>
            <a:r>
              <a:rPr lang="en-US" sz="2000" dirty="0"/>
              <a:t>Variation within providers tend to be larger for processes involving patient counseling</a:t>
            </a:r>
          </a:p>
          <a:p>
            <a:pPr lvl="1"/>
            <a:r>
              <a:rPr lang="en-US" sz="2000" dirty="0"/>
              <a:t>Differences by race-and-ethnicity in views of behavioral health care</a:t>
            </a:r>
          </a:p>
          <a:p>
            <a:r>
              <a:rPr lang="en-US" sz="2400" dirty="0"/>
              <a:t>We describe variation in care by beneficiary race-and-ethnicity</a:t>
            </a:r>
          </a:p>
          <a:p>
            <a:pPr lvl="1"/>
            <a:r>
              <a:rPr lang="en-US" sz="2000" dirty="0"/>
              <a:t>Within Medicare Advantage contracts</a:t>
            </a:r>
          </a:p>
          <a:p>
            <a:pPr lvl="1"/>
            <a:r>
              <a:rPr lang="en-US" sz="2000" dirty="0"/>
              <a:t>Variation across contracts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CA019626-E3C4-45F1-8E2A-72FD81C301B4}"/>
              </a:ext>
            </a:extLst>
          </p:cNvPr>
          <p:cNvSpPr>
            <a:spLocks noGrp="1"/>
          </p:cNvSpPr>
          <p:nvPr>
            <p:ph type="sldNum" sz="quarter" idx="12"/>
          </p:nvPr>
        </p:nvSpPr>
        <p:spPr/>
        <p:txBody>
          <a:bodyPr/>
          <a:lstStyle/>
          <a:p>
            <a:fld id="{F6B8A4A2-F29A-4651-AFA7-54DA4950AAC7}" type="slidenum">
              <a:rPr lang="en-US" smtClean="0"/>
              <a:pPr/>
              <a:t>25</a:t>
            </a:fld>
            <a:endParaRPr lang="en-US" dirty="0"/>
          </a:p>
        </p:txBody>
      </p:sp>
    </p:spTree>
    <p:extLst>
      <p:ext uri="{BB962C8B-B14F-4D97-AF65-F5344CB8AC3E}">
        <p14:creationId xmlns:p14="http://schemas.microsoft.com/office/powerpoint/2010/main" val="73203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3600" dirty="0"/>
              <a:t>Overall Antidepressant Medication Management Worse for Black, Hispanic, and API Beneficiaries</a:t>
            </a:r>
          </a:p>
        </p:txBody>
      </p:sp>
      <p:pic>
        <p:nvPicPr>
          <p:cNvPr id="4" name="Picture 3" descr="This chart displays differences from non-Hispanic whites for Black, Hispanic, and API beneficiaries by HEDIS score.  Negative differences (to the left of 0) correspond to scores that are lower than non-Hispanic whites; positive differences (to the right of 0) denotes HEDIS scores that are higher than for non-Hispanic whites.  ">
            <a:extLst>
              <a:ext uri="{FF2B5EF4-FFF2-40B4-BE49-F238E27FC236}">
                <a16:creationId xmlns:a16="http://schemas.microsoft.com/office/drawing/2014/main" id="{E942B30D-3936-4D88-92EB-0331F17AF0BC}"/>
              </a:ext>
            </a:extLst>
          </p:cNvPr>
          <p:cNvPicPr>
            <a:picLocks noChangeAspect="1"/>
          </p:cNvPicPr>
          <p:nvPr/>
        </p:nvPicPr>
        <p:blipFill>
          <a:blip r:embed="rId3"/>
          <a:stretch>
            <a:fillRect/>
          </a:stretch>
        </p:blipFill>
        <p:spPr>
          <a:xfrm>
            <a:off x="2310402" y="1782262"/>
            <a:ext cx="8124911" cy="4542338"/>
          </a:xfrm>
          <a:prstGeom prst="rect">
            <a:avLst/>
          </a:prstGeom>
        </p:spPr>
      </p:pic>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FE7FE6B4-F9C4-4D19-8BD3-A2CE6169901B}"/>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Tree>
    <p:extLst>
      <p:ext uri="{BB962C8B-B14F-4D97-AF65-F5344CB8AC3E}">
        <p14:creationId xmlns:p14="http://schemas.microsoft.com/office/powerpoint/2010/main" val="107970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3600" dirty="0"/>
              <a:t>Measures with Larger Overall Disparities Tend to Have Disparities Concentrated with Contracts</a:t>
            </a:r>
          </a:p>
        </p:txBody>
      </p:sp>
      <p:pic>
        <p:nvPicPr>
          <p:cNvPr id="4" name="Picture 3" descr="This chart displays within-contract differences from non-Hispanic whites for Black, Hispanic, and API beneficiaries by HEDIS score.  ">
            <a:extLst>
              <a:ext uri="{FF2B5EF4-FFF2-40B4-BE49-F238E27FC236}">
                <a16:creationId xmlns:a16="http://schemas.microsoft.com/office/drawing/2014/main" id="{95CCBC79-17F6-4140-91DF-32D0B33DD51F}"/>
              </a:ext>
            </a:extLst>
          </p:cNvPr>
          <p:cNvPicPr>
            <a:picLocks noChangeAspect="1"/>
          </p:cNvPicPr>
          <p:nvPr/>
        </p:nvPicPr>
        <p:blipFill>
          <a:blip r:embed="rId3"/>
          <a:stretch>
            <a:fillRect/>
          </a:stretch>
        </p:blipFill>
        <p:spPr>
          <a:xfrm>
            <a:off x="2469356" y="1583714"/>
            <a:ext cx="7465366" cy="4604971"/>
          </a:xfrm>
          <a:prstGeom prst="rect">
            <a:avLst/>
          </a:prstGeom>
        </p:spPr>
      </p:pic>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99583971-82AC-406C-A7AE-B881DF56C67F}"/>
              </a:ext>
            </a:extLst>
          </p:cNvPr>
          <p:cNvSpPr>
            <a:spLocks noGrp="1"/>
          </p:cNvSpPr>
          <p:nvPr>
            <p:ph type="sldNum" sz="quarter" idx="12"/>
          </p:nvPr>
        </p:nvSpPr>
        <p:spPr/>
        <p:txBody>
          <a:bodyPr/>
          <a:lstStyle/>
          <a:p>
            <a:fld id="{F6B8A4A2-F29A-4651-AFA7-54DA4950AAC7}" type="slidenum">
              <a:rPr lang="en-US" smtClean="0"/>
              <a:pPr/>
              <a:t>27</a:t>
            </a:fld>
            <a:endParaRPr lang="en-US" dirty="0"/>
          </a:p>
        </p:txBody>
      </p:sp>
    </p:spTree>
    <p:extLst>
      <p:ext uri="{BB962C8B-B14F-4D97-AF65-F5344CB8AC3E}">
        <p14:creationId xmlns:p14="http://schemas.microsoft.com/office/powerpoint/2010/main" val="336483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Using The MBISG</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sz="2800" dirty="0"/>
              <a:t>MBISG by HICN may be obtainable via DUA from CMS</a:t>
            </a:r>
          </a:p>
          <a:p>
            <a:r>
              <a:rPr lang="en-US" sz="2800" dirty="0"/>
              <a:t>To some extent, Dr. Marc Elliott and RAND colleagues can advise on how to use MBISG probabilities and classifications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2AAB0C1E-824A-409A-8AF9-A7A50CF0AC34}"/>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Tree>
    <p:extLst>
      <p:ext uri="{BB962C8B-B14F-4D97-AF65-F5344CB8AC3E}">
        <p14:creationId xmlns:p14="http://schemas.microsoft.com/office/powerpoint/2010/main" val="114340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D9313A-7A53-4E0C-A074-BE4D9AE97418}"/>
              </a:ext>
            </a:extLst>
          </p:cNvPr>
          <p:cNvSpPr>
            <a:spLocks noGrp="1"/>
          </p:cNvSpPr>
          <p:nvPr>
            <p:ph type="title"/>
          </p:nvPr>
        </p:nvSpPr>
        <p:spPr/>
        <p:txBody>
          <a:bodyPr/>
          <a:lstStyle/>
          <a:p>
            <a:r>
              <a:rPr lang="en-US" dirty="0"/>
              <a:t>Setting the Stage</a:t>
            </a:r>
          </a:p>
        </p:txBody>
      </p:sp>
      <p:sp>
        <p:nvSpPr>
          <p:cNvPr id="7" name="Content Placeholder 6">
            <a:extLst>
              <a:ext uri="{FF2B5EF4-FFF2-40B4-BE49-F238E27FC236}">
                <a16:creationId xmlns:a16="http://schemas.microsoft.com/office/drawing/2014/main" id="{F46DA3A2-766B-4350-8BD2-E5427A023F27}"/>
              </a:ext>
            </a:extLst>
          </p:cNvPr>
          <p:cNvSpPr>
            <a:spLocks noGrp="1"/>
          </p:cNvSpPr>
          <p:nvPr>
            <p:ph sz="half" idx="1"/>
          </p:nvPr>
        </p:nvSpPr>
        <p:spPr/>
        <p:txBody>
          <a:bodyPr/>
          <a:lstStyle/>
          <a:p>
            <a:r>
              <a:rPr lang="en-US" dirty="0"/>
              <a:t>Increased emphasis on understanding differences in measure performance by race/ethnicity</a:t>
            </a:r>
          </a:p>
          <a:p>
            <a:pPr lvl="1"/>
            <a:r>
              <a:rPr lang="en-US" dirty="0"/>
              <a:t>Missing data impede efforts to do this</a:t>
            </a:r>
          </a:p>
          <a:p>
            <a:r>
              <a:rPr lang="en-US" dirty="0"/>
              <a:t>Today’s presentation describes a promising approach for addressing this challenge</a:t>
            </a:r>
          </a:p>
          <a:p>
            <a:pPr lvl="1"/>
            <a:r>
              <a:rPr lang="en-US" dirty="0"/>
              <a:t>This is for informational purposes </a:t>
            </a:r>
          </a:p>
          <a:p>
            <a:pPr lvl="1"/>
            <a:r>
              <a:rPr lang="en-US" dirty="0"/>
              <a:t>CMS has not formally adopted this methodology</a:t>
            </a:r>
          </a:p>
        </p:txBody>
      </p:sp>
      <p:pic>
        <p:nvPicPr>
          <p:cNvPr id="9" name="Content Placeholder 8" descr="Decorative photo of a microphone stand on a stage.">
            <a:extLst>
              <a:ext uri="{FF2B5EF4-FFF2-40B4-BE49-F238E27FC236}">
                <a16:creationId xmlns:a16="http://schemas.microsoft.com/office/drawing/2014/main" id="{F82B957E-7EC2-4109-B16A-43C626BB2311}"/>
              </a:ext>
            </a:extLst>
          </p:cNvPr>
          <p:cNvPicPr>
            <a:picLocks noGrp="1" noChangeAspect="1"/>
          </p:cNvPicPr>
          <p:nvPr>
            <p:ph sz="half" idx="2"/>
          </p:nvPr>
        </p:nvPicPr>
        <p:blipFill>
          <a:blip r:embed="rId3"/>
          <a:stretch>
            <a:fillRect/>
          </a:stretch>
        </p:blipFill>
        <p:spPr>
          <a:xfrm>
            <a:off x="6172200" y="1769514"/>
            <a:ext cx="5562600" cy="4538171"/>
          </a:xfrm>
          <a:prstGeom prst="rect">
            <a:avLst/>
          </a:prstGeom>
          <a:ln>
            <a:noFill/>
          </a:ln>
          <a:effectLst>
            <a:outerShdw blurRad="190500" algn="tl" rotWithShape="0">
              <a:srgbClr val="000000">
                <a:alpha val="70000"/>
              </a:srgbClr>
            </a:outerShdw>
          </a:effectLst>
        </p:spPr>
      </p:pic>
      <p:sp>
        <p:nvSpPr>
          <p:cNvPr id="4" name="Date Placeholder 3">
            <a:extLst>
              <a:ext uri="{FF2B5EF4-FFF2-40B4-BE49-F238E27FC236}">
                <a16:creationId xmlns:a16="http://schemas.microsoft.com/office/drawing/2014/main" id="{0B74B6B6-AC67-43D2-A63B-6B0BFD7E8D6A}"/>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EBFFB4BA-82A6-4FD6-800D-DAC378DD94D5}"/>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1157020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62500" lnSpcReduction="20000"/>
          </a:bodyPr>
          <a:lstStyle/>
          <a:p>
            <a:r>
              <a:rPr lang="en-US" dirty="0"/>
              <a:t>Agniel D, Martino SC, Burkhart Q, Hambarsoomian K, Orr N, Beckett MK, James C, Hudson Scholle S, Wilson-Frederick S, Ng J, Elliott MN. (2019) “Incentivizing Excellent Care to At-Risk Groups with a Health Equity Summary Score”</a:t>
            </a:r>
            <a:r>
              <a:rPr lang="en-US" i="1" dirty="0"/>
              <a:t> JGIM</a:t>
            </a:r>
            <a:r>
              <a:rPr lang="en-US" dirty="0"/>
              <a:t> </a:t>
            </a:r>
            <a:r>
              <a:rPr lang="en-US" i="1" dirty="0" err="1"/>
              <a:t>doi</a:t>
            </a:r>
            <a:r>
              <a:rPr lang="en-US" i="1" dirty="0"/>
              <a:t>: 10.1007/s11606-019-05473-x</a:t>
            </a:r>
            <a:endParaRPr lang="en-US" dirty="0"/>
          </a:p>
          <a:p>
            <a:endParaRPr lang="en-US" dirty="0"/>
          </a:p>
          <a:p>
            <a:r>
              <a:rPr lang="en-US" dirty="0"/>
              <a:t>Haas A, Elliott MN, Dembosky JW, Adams JL, Wilson-Frederick S, Mallett JS, Gaillot S, Haffer SC, Haviland AM. (2018) “Imputation of Race/Ethnicity to Enable Measurement of HEDIS Performance by Race/Ethnicity” </a:t>
            </a:r>
            <a:r>
              <a:rPr lang="en-US" i="1" dirty="0"/>
              <a:t>Health Services Research</a:t>
            </a:r>
            <a:r>
              <a:rPr lang="en-US" dirty="0"/>
              <a:t> 54(1): 13-23.</a:t>
            </a:r>
            <a:r>
              <a:rPr lang="en-US" i="1" dirty="0"/>
              <a:t> </a:t>
            </a:r>
            <a:r>
              <a:rPr lang="en-US" dirty="0"/>
              <a:t>DOI: 10.1111/1475-6773.13099</a:t>
            </a:r>
            <a:br>
              <a:rPr lang="en-US" dirty="0"/>
            </a:br>
            <a:endParaRPr lang="en-US" dirty="0"/>
          </a:p>
          <a:p>
            <a:r>
              <a:rPr lang="en-US" dirty="0"/>
              <a:t>Breslau J, Elliott MN, Haviland AM, Klein DJ, Dembosky JW, Adams JL, Gaillot S, Horvitz-Lennon M, Schneider EC. (2018) “Racial/Ethnic Disparities in Attainment of Behavioral Health Quality Measures in Medicare Advantage Plans” </a:t>
            </a:r>
            <a:r>
              <a:rPr lang="en-US" i="1" dirty="0"/>
              <a:t>Health Affairs </a:t>
            </a:r>
            <a:r>
              <a:rPr lang="en-US" dirty="0"/>
              <a:t>37(10): 1685-1692.</a:t>
            </a:r>
            <a:br>
              <a:rPr lang="en-US" dirty="0"/>
            </a:br>
            <a:endParaRPr lang="en-US" dirty="0"/>
          </a:p>
          <a:p>
            <a:r>
              <a:rPr lang="en-US" dirty="0"/>
              <a:t>Dembosky JW, Haviland AM, Haas A, Hambarsoomian K, Weech-Maldonado R, Wilson-Frederick SM, Gaillot S, Elliott MN</a:t>
            </a:r>
            <a:r>
              <a:rPr lang="en-US" b="1" dirty="0"/>
              <a:t>.</a:t>
            </a:r>
            <a:r>
              <a:rPr lang="en-US" dirty="0"/>
              <a:t> (2018) “Indirect Estimation of Race/Ethnicity for Survey Respondents who do not Report Race/Ethnicity” </a:t>
            </a:r>
            <a:r>
              <a:rPr lang="en-US" i="1" dirty="0"/>
              <a:t>Medical Care </a:t>
            </a:r>
            <a:r>
              <a:rPr lang="en-US" dirty="0"/>
              <a:t>57(5): e28-e33. doi: 10.1097/MLR.0000000000001011</a:t>
            </a:r>
          </a:p>
          <a:p>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D07976AE-F382-4C7E-85FC-A32C90D1EB26}"/>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Tree>
    <p:extLst>
      <p:ext uri="{BB962C8B-B14F-4D97-AF65-F5344CB8AC3E}">
        <p14:creationId xmlns:p14="http://schemas.microsoft.com/office/powerpoint/2010/main" val="114289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Key Points of Contact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965200" y="1752601"/>
            <a:ext cx="10769600" cy="4572000"/>
          </a:xfrm>
        </p:spPr>
        <p:txBody>
          <a:bodyPr>
            <a:normAutofit fontScale="92500" lnSpcReduction="20000"/>
          </a:bodyPr>
          <a:lstStyle/>
          <a:p>
            <a:r>
              <a:rPr lang="en-US" dirty="0"/>
              <a:t>Marc N. Elliott, PhD</a:t>
            </a:r>
          </a:p>
          <a:p>
            <a:pPr lvl="1"/>
            <a:r>
              <a:rPr lang="en-US" dirty="0"/>
              <a:t>elliott@rand.org</a:t>
            </a:r>
          </a:p>
          <a:p>
            <a:r>
              <a:rPr lang="en-US" dirty="0"/>
              <a:t>Sarah Gaillot, PhD (COR)</a:t>
            </a:r>
          </a:p>
          <a:p>
            <a:pPr lvl="1"/>
            <a:r>
              <a:rPr lang="en-US" dirty="0"/>
              <a:t>sarah.gaillot@cms.hhs.gov</a:t>
            </a:r>
          </a:p>
          <a:p>
            <a:r>
              <a:rPr lang="en-US" dirty="0"/>
              <a:t>Meagan Khau, MA</a:t>
            </a:r>
          </a:p>
          <a:p>
            <a:pPr lvl="1"/>
            <a:r>
              <a:rPr lang="en-US" dirty="0"/>
              <a:t>Meagan.Khau@cms.hhs.gov</a:t>
            </a:r>
          </a:p>
          <a:p>
            <a:r>
              <a:rPr lang="en-US" dirty="0"/>
              <a:t>Loida Tamayo, PhD</a:t>
            </a:r>
          </a:p>
          <a:p>
            <a:pPr lvl="1"/>
            <a:r>
              <a:rPr lang="en-US" dirty="0"/>
              <a:t>Loida.Tamayo@cms.hhs.gov</a:t>
            </a:r>
          </a:p>
          <a:p>
            <a:r>
              <a:rPr lang="en-US" dirty="0"/>
              <a:t>Jess Maksut, PhD</a:t>
            </a:r>
          </a:p>
          <a:p>
            <a:pPr lvl="1"/>
            <a:r>
              <a:rPr lang="en-US" dirty="0"/>
              <a:t>Jessica.Maksut@cms.hhs.gov</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3BD86D43-8F9F-4248-B5C4-0D291898135A}"/>
              </a:ext>
            </a:extLst>
          </p:cNvPr>
          <p:cNvSpPr>
            <a:spLocks noGrp="1"/>
          </p:cNvSpPr>
          <p:nvPr>
            <p:ph type="sldNum" sz="quarter" idx="12"/>
          </p:nvPr>
        </p:nvSpPr>
        <p:spPr/>
        <p:txBody>
          <a:bodyPr/>
          <a:lstStyle/>
          <a:p>
            <a:fld id="{F6B8A4A2-F29A-4651-AFA7-54DA4950AAC7}" type="slidenum">
              <a:rPr lang="en-US" smtClean="0"/>
              <a:pPr/>
              <a:t>30</a:t>
            </a:fld>
            <a:endParaRPr lang="en-US" dirty="0"/>
          </a:p>
        </p:txBody>
      </p:sp>
    </p:spTree>
    <p:extLst>
      <p:ext uri="{BB962C8B-B14F-4D97-AF65-F5344CB8AC3E}">
        <p14:creationId xmlns:p14="http://schemas.microsoft.com/office/powerpoint/2010/main" val="3562889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3A71-32A0-4EEC-9588-2BFA93622FAF}"/>
              </a:ext>
            </a:extLst>
          </p:cNvPr>
          <p:cNvSpPr>
            <a:spLocks noGrp="1"/>
          </p:cNvSpPr>
          <p:nvPr>
            <p:ph type="title"/>
          </p:nvPr>
        </p:nvSpPr>
        <p:spPr/>
        <p:txBody>
          <a:bodyPr/>
          <a:lstStyle/>
          <a:p>
            <a:r>
              <a:rPr lang="en-US" dirty="0"/>
              <a:t>Questions</a:t>
            </a:r>
          </a:p>
        </p:txBody>
      </p:sp>
      <p:pic>
        <p:nvPicPr>
          <p:cNvPr id="5" name="Picture 4" descr="Graphic showing circle with a question mark">
            <a:extLst>
              <a:ext uri="{FF2B5EF4-FFF2-40B4-BE49-F238E27FC236}">
                <a16:creationId xmlns:a16="http://schemas.microsoft.com/office/drawing/2014/main" id="{49A758F0-C871-406D-B23C-D9F12848819C}"/>
              </a:ext>
            </a:extLst>
          </p:cNvPr>
          <p:cNvPicPr>
            <a:picLocks noChangeAspect="1"/>
          </p:cNvPicPr>
          <p:nvPr/>
        </p:nvPicPr>
        <p:blipFill>
          <a:blip r:embed="rId2"/>
          <a:stretch>
            <a:fillRect/>
          </a:stretch>
        </p:blipFill>
        <p:spPr>
          <a:xfrm>
            <a:off x="4201252" y="1991675"/>
            <a:ext cx="3237257" cy="4322439"/>
          </a:xfrm>
          <a:prstGeom prst="rect">
            <a:avLst/>
          </a:prstGeom>
        </p:spPr>
      </p:pic>
      <p:sp>
        <p:nvSpPr>
          <p:cNvPr id="4" name="Date Placeholder 3">
            <a:extLst>
              <a:ext uri="{FF2B5EF4-FFF2-40B4-BE49-F238E27FC236}">
                <a16:creationId xmlns:a16="http://schemas.microsoft.com/office/drawing/2014/main" id="{A1CE873B-4365-4883-A921-0F4858F85BEB}"/>
              </a:ext>
            </a:extLst>
          </p:cNvPr>
          <p:cNvSpPr>
            <a:spLocks noGrp="1"/>
          </p:cNvSpPr>
          <p:nvPr>
            <p:ph type="dt" sz="half" idx="10"/>
          </p:nvPr>
        </p:nvSpPr>
        <p:spPr/>
        <p:txBody>
          <a:bodyPr/>
          <a:lstStyle/>
          <a:p>
            <a:r>
              <a:rPr lang="en-US"/>
              <a:t>06-2021</a:t>
            </a:r>
          </a:p>
        </p:txBody>
      </p:sp>
      <p:sp>
        <p:nvSpPr>
          <p:cNvPr id="6" name="Slide Number Placeholder 5">
            <a:extLst>
              <a:ext uri="{FF2B5EF4-FFF2-40B4-BE49-F238E27FC236}">
                <a16:creationId xmlns:a16="http://schemas.microsoft.com/office/drawing/2014/main" id="{B73A5AD8-E833-4D67-9447-9986683C33EF}"/>
              </a:ext>
            </a:extLst>
          </p:cNvPr>
          <p:cNvSpPr>
            <a:spLocks noGrp="1"/>
          </p:cNvSpPr>
          <p:nvPr>
            <p:ph type="sldNum" sz="quarter" idx="12"/>
          </p:nvPr>
        </p:nvSpPr>
        <p:spPr/>
        <p:txBody>
          <a:bodyPr/>
          <a:lstStyle/>
          <a:p>
            <a:fld id="{F6B8A4A2-F29A-4651-AFA7-54DA4950AAC7}" type="slidenum">
              <a:rPr lang="en-US" smtClean="0"/>
              <a:pPr/>
              <a:t>31</a:t>
            </a:fld>
            <a:endParaRPr lang="en-US" dirty="0"/>
          </a:p>
        </p:txBody>
      </p:sp>
    </p:spTree>
    <p:extLst>
      <p:ext uri="{BB962C8B-B14F-4D97-AF65-F5344CB8AC3E}">
        <p14:creationId xmlns:p14="http://schemas.microsoft.com/office/powerpoint/2010/main" val="185203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CFCF1-16FC-4BB1-80FD-F2B49A0AEDE0}"/>
              </a:ext>
            </a:extLst>
          </p:cNvPr>
          <p:cNvSpPr>
            <a:spLocks noGrp="1"/>
          </p:cNvSpPr>
          <p:nvPr>
            <p:ph type="title"/>
          </p:nvPr>
        </p:nvSpPr>
        <p:spPr>
          <a:xfrm>
            <a:off x="457200" y="76200"/>
            <a:ext cx="11277600" cy="1219200"/>
          </a:xfrm>
        </p:spPr>
        <p:txBody>
          <a:bodyPr lIns="91440" tIns="45720" rIns="91440" bIns="45720" anchor="ctr"/>
          <a:lstStyle/>
          <a:p>
            <a:r>
              <a:rPr lang="en-US" dirty="0">
                <a:latin typeface="Arial"/>
                <a:cs typeface="Arial"/>
              </a:rPr>
              <a:t>Announcements</a:t>
            </a:r>
            <a:endParaRPr lang="en-US" dirty="0"/>
          </a:p>
        </p:txBody>
      </p:sp>
      <p:sp>
        <p:nvSpPr>
          <p:cNvPr id="2" name="Content Placeholder 1">
            <a:extLst>
              <a:ext uri="{FF2B5EF4-FFF2-40B4-BE49-F238E27FC236}">
                <a16:creationId xmlns:a16="http://schemas.microsoft.com/office/drawing/2014/main" id="{14CFD2E1-D0C9-4524-A5C1-8E52CBE1F659}"/>
              </a:ext>
            </a:extLst>
          </p:cNvPr>
          <p:cNvSpPr>
            <a:spLocks noGrp="1"/>
          </p:cNvSpPr>
          <p:nvPr>
            <p:ph idx="1"/>
          </p:nvPr>
        </p:nvSpPr>
        <p:spPr>
          <a:xfrm>
            <a:off x="457200" y="1981199"/>
            <a:ext cx="11277600" cy="4343401"/>
          </a:xfrm>
        </p:spPr>
        <p:txBody>
          <a:bodyPr>
            <a:normAutofit/>
          </a:bodyPr>
          <a:lstStyle/>
          <a:p>
            <a:pPr>
              <a:spcBef>
                <a:spcPts val="1200"/>
              </a:spcBef>
            </a:pPr>
            <a:r>
              <a:rPr lang="en-US" b="1" dirty="0">
                <a:solidFill>
                  <a:schemeClr val="tx2"/>
                </a:solidFill>
              </a:rPr>
              <a:t>MMS Public Webinar</a:t>
            </a:r>
          </a:p>
          <a:p>
            <a:pPr lvl="1">
              <a:spcBef>
                <a:spcPts val="1200"/>
              </a:spcBef>
            </a:pPr>
            <a:r>
              <a:rPr lang="en-US" dirty="0"/>
              <a:t>Driving Quality in the US: How CMS Evaluates its Measure Portfolio</a:t>
            </a:r>
          </a:p>
          <a:p>
            <a:pPr lvl="2">
              <a:spcBef>
                <a:spcPts val="1200"/>
              </a:spcBef>
            </a:pPr>
            <a:r>
              <a:rPr lang="en-US" dirty="0"/>
              <a:t>Tuesday, July 13, 2021, from 1:00 – 2:00 pm ET (</a:t>
            </a:r>
            <a:r>
              <a:rPr lang="en-US" dirty="0">
                <a:hlinkClick r:id="rId2"/>
              </a:rPr>
              <a:t>Register here</a:t>
            </a:r>
            <a:r>
              <a:rPr lang="en-US" dirty="0"/>
              <a:t>)</a:t>
            </a:r>
          </a:p>
          <a:p>
            <a:pPr lvl="2">
              <a:spcBef>
                <a:spcPts val="1200"/>
              </a:spcBef>
            </a:pPr>
            <a:r>
              <a:rPr lang="en-US" dirty="0"/>
              <a:t>Wednesday, July 14, 2021, from 3:00 – 4:00 pm ET (</a:t>
            </a:r>
            <a:r>
              <a:rPr lang="en-US" dirty="0">
                <a:hlinkClick r:id="rId3"/>
              </a:rPr>
              <a:t>Register here</a:t>
            </a:r>
            <a:r>
              <a:rPr lang="en-US" dirty="0"/>
              <a:t>) </a:t>
            </a:r>
          </a:p>
          <a:p>
            <a:pPr>
              <a:spcBef>
                <a:spcPts val="1200"/>
              </a:spcBef>
            </a:pPr>
            <a:r>
              <a:rPr lang="en-US" b="1" dirty="0">
                <a:solidFill>
                  <a:schemeClr val="tx2"/>
                </a:solidFill>
              </a:rPr>
              <a:t>Upcoming Info Session</a:t>
            </a:r>
          </a:p>
          <a:p>
            <a:pPr lvl="1"/>
            <a:r>
              <a:rPr lang="en-US" dirty="0"/>
              <a:t>July MMS Info Session “CMS Impact Assessment” July 28, from 2:00 – 3:00 pm ET  </a:t>
            </a:r>
          </a:p>
        </p:txBody>
      </p:sp>
      <p:sp>
        <p:nvSpPr>
          <p:cNvPr id="4" name="Date Placeholder 3">
            <a:extLst>
              <a:ext uri="{FF2B5EF4-FFF2-40B4-BE49-F238E27FC236}">
                <a16:creationId xmlns:a16="http://schemas.microsoft.com/office/drawing/2014/main" id="{7FE956AC-ACE5-4A7A-820B-3CC01A6DF94F}"/>
              </a:ext>
            </a:extLst>
          </p:cNvPr>
          <p:cNvSpPr>
            <a:spLocks noGrp="1"/>
          </p:cNvSpPr>
          <p:nvPr>
            <p:ph type="dt" sz="half" idx="10"/>
          </p:nvPr>
        </p:nvSpPr>
        <p:spPr/>
        <p:txBody>
          <a:bodyPr/>
          <a:lstStyle/>
          <a:p>
            <a:r>
              <a:rPr lang="en-US"/>
              <a:t>06-2021</a:t>
            </a:r>
            <a:endParaRPr lang="en-US" dirty="0"/>
          </a:p>
        </p:txBody>
      </p:sp>
      <p:sp>
        <p:nvSpPr>
          <p:cNvPr id="6" name="Slide Number Placeholder 5">
            <a:extLst>
              <a:ext uri="{FF2B5EF4-FFF2-40B4-BE49-F238E27FC236}">
                <a16:creationId xmlns:a16="http://schemas.microsoft.com/office/drawing/2014/main" id="{53BD93E5-C7F3-416F-90FD-3D7458C2BBCB}"/>
              </a:ext>
            </a:extLst>
          </p:cNvPr>
          <p:cNvSpPr>
            <a:spLocks noGrp="1"/>
          </p:cNvSpPr>
          <p:nvPr>
            <p:ph type="sldNum" sz="quarter" idx="12"/>
          </p:nvPr>
        </p:nvSpPr>
        <p:spPr/>
        <p:txBody>
          <a:bodyPr/>
          <a:lstStyle/>
          <a:p>
            <a:fld id="{F6B8A4A2-F29A-4651-AFA7-54DA4950AAC7}" type="slidenum">
              <a:rPr lang="en-US" smtClean="0"/>
              <a:pPr/>
              <a:t>32</a:t>
            </a:fld>
            <a:endParaRPr lang="en-US" dirty="0"/>
          </a:p>
        </p:txBody>
      </p:sp>
    </p:spTree>
    <p:extLst>
      <p:ext uri="{BB962C8B-B14F-4D97-AF65-F5344CB8AC3E}">
        <p14:creationId xmlns:p14="http://schemas.microsoft.com/office/powerpoint/2010/main" val="370526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4012428"/>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Brenna Rabel (Stakeholder Engagement Task Lead)</a:t>
            </a:r>
          </a:p>
          <a:p>
            <a:pPr algn="ctr"/>
            <a:r>
              <a:rPr lang="en-US" dirty="0">
                <a:solidFill>
                  <a:schemeClr val="bg1"/>
                </a:solidFill>
                <a:latin typeface="Arial" panose="020B0604020202020204" pitchFamily="34" charset="0"/>
                <a:cs typeface="Arial" panose="020B0604020202020204" pitchFamily="34" charset="0"/>
              </a:rPr>
              <a:t>Contact: rabel@battelle.org</a:t>
            </a: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5751022" y="4012428"/>
            <a:ext cx="522177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Kim Rawlings (CMS 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kimberly.rawlings@cms.hhs.gov</a:t>
            </a:r>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0"/>
              </a:ext>
            </a:extLst>
          </p:cNvPr>
          <p:cNvSpPr>
            <a:spLocks noGrp="1"/>
          </p:cNvSpPr>
          <p:nvPr>
            <p:ph type="dt" sz="half" idx="10"/>
          </p:nvPr>
        </p:nvSpPr>
        <p:spPr/>
        <p:txBody>
          <a:bodyPr/>
          <a:lstStyle/>
          <a:p>
            <a:r>
              <a:rPr lang="en-US"/>
              <a:t>06-2021</a:t>
            </a:r>
          </a:p>
        </p:txBody>
      </p:sp>
      <p:sp>
        <p:nvSpPr>
          <p:cNvPr id="4" name="Slide Number Placeholder 3">
            <a:extLst>
              <a:ext uri="{FF2B5EF4-FFF2-40B4-BE49-F238E27FC236}">
                <a16:creationId xmlns:a16="http://schemas.microsoft.com/office/drawing/2014/main" id="{F6366ED6-3AEC-485E-AAF4-F15EB4715F14}"/>
              </a:ext>
            </a:extLst>
          </p:cNvPr>
          <p:cNvSpPr>
            <a:spLocks noGrp="1"/>
          </p:cNvSpPr>
          <p:nvPr>
            <p:ph type="sldNum" sz="quarter" idx="11"/>
          </p:nvPr>
        </p:nvSpPr>
        <p:spPr/>
        <p:txBody>
          <a:bodyPr/>
          <a:lstStyle/>
          <a:p>
            <a:fld id="{F6B8A4A2-F29A-4651-AFA7-54DA4950AAC7}" type="slidenum">
              <a:rPr lang="en-US" smtClean="0"/>
              <a:pPr/>
              <a:t>33</a:t>
            </a:fld>
            <a:endParaRPr lang="en-US" dirty="0"/>
          </a:p>
        </p:txBody>
      </p:sp>
    </p:spTree>
    <p:extLst>
      <p:ext uri="{BB962C8B-B14F-4D97-AF65-F5344CB8AC3E}">
        <p14:creationId xmlns:p14="http://schemas.microsoft.com/office/powerpoint/2010/main" val="49038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72CEA-F64D-499F-B898-10C0AF823A7F}"/>
              </a:ext>
            </a:extLst>
          </p:cNvPr>
          <p:cNvSpPr>
            <a:spLocks noGrp="1"/>
          </p:cNvSpPr>
          <p:nvPr>
            <p:ph type="title"/>
          </p:nvPr>
        </p:nvSpPr>
        <p:spPr/>
        <p:txBody>
          <a:bodyPr/>
          <a:lstStyle/>
          <a:p>
            <a:r>
              <a:rPr lang="en-US" sz="4400" dirty="0"/>
              <a:t>Presentation Objectives</a:t>
            </a:r>
          </a:p>
        </p:txBody>
      </p:sp>
      <p:sp>
        <p:nvSpPr>
          <p:cNvPr id="2" name="Content Placeholder 1">
            <a:extLst>
              <a:ext uri="{FF2B5EF4-FFF2-40B4-BE49-F238E27FC236}">
                <a16:creationId xmlns:a16="http://schemas.microsoft.com/office/drawing/2014/main" id="{30FA590F-747F-4512-9969-C64EB9A1E0AF}"/>
              </a:ext>
            </a:extLst>
          </p:cNvPr>
          <p:cNvSpPr>
            <a:spLocks noGrp="1"/>
          </p:cNvSpPr>
          <p:nvPr>
            <p:ph idx="1"/>
          </p:nvPr>
        </p:nvSpPr>
        <p:spPr/>
        <p:txBody>
          <a:bodyPr>
            <a:normAutofit fontScale="92500" lnSpcReduction="20000"/>
          </a:bodyPr>
          <a:lstStyle/>
          <a:p>
            <a:r>
              <a:rPr lang="en-US" sz="3000" dirty="0"/>
              <a:t>By the end of this presentation, you will:</a:t>
            </a:r>
          </a:p>
          <a:p>
            <a:pPr lvl="1"/>
            <a:r>
              <a:rPr lang="en-US" sz="2600" dirty="0"/>
              <a:t> Understand a novel methodology to address missing race-and-ethnicity data or improve existing administrative data in Medicare contexts to compare HEDIS clinical quality of care measures by race-and-ethnicity</a:t>
            </a:r>
          </a:p>
          <a:p>
            <a:pPr lvl="1"/>
            <a:r>
              <a:rPr lang="en-US" sz="2600" dirty="0"/>
              <a:t>Applications of this methodology:</a:t>
            </a:r>
          </a:p>
          <a:p>
            <a:pPr marL="1143000" lvl="2" indent="-457200">
              <a:buFont typeface="+mj-lt"/>
              <a:buAutoNum type="arabicPeriod"/>
            </a:pPr>
            <a:r>
              <a:rPr lang="en-US" sz="2200" dirty="0">
                <a:latin typeface="Arial" panose="020B0604020202020204" pitchFamily="34" charset="0"/>
                <a:cs typeface="Arial" panose="020B0604020202020204" pitchFamily="34" charset="0"/>
              </a:rPr>
              <a:t>Measuring Racial-and-Ethnic Differences in Voluntary Disenrollment from Medicare Plans </a:t>
            </a:r>
          </a:p>
          <a:p>
            <a:pPr marL="1143000" lvl="2" indent="-457200">
              <a:buFont typeface="+mj-lt"/>
              <a:buAutoNum type="arabicPeriod"/>
            </a:pPr>
            <a:r>
              <a:rPr lang="en-US" sz="2200" dirty="0"/>
              <a:t>Imputing Race-and-Ethnicity for Survey Respondents who did not report Race-and-Ethnicity</a:t>
            </a:r>
          </a:p>
          <a:p>
            <a:pPr marL="1143000" lvl="2" indent="-457200">
              <a:buFont typeface="+mj-lt"/>
              <a:buAutoNum type="arabicPeriod"/>
            </a:pPr>
            <a:r>
              <a:rPr lang="en-US" sz="2200" dirty="0"/>
              <a:t>Developing a Health Equity Summary Score to Incentivize Excellent Care to At-Risk Groups</a:t>
            </a:r>
          </a:p>
          <a:p>
            <a:pPr marL="1143000" lvl="2" indent="-457200">
              <a:buFont typeface="+mj-lt"/>
              <a:buAutoNum type="arabicPeriod"/>
            </a:pPr>
            <a:r>
              <a:rPr lang="en-US" sz="2200" dirty="0"/>
              <a:t>National and Contract-Specific Stratified Reporting by Race-and-Ethnicity</a:t>
            </a:r>
          </a:p>
          <a:p>
            <a:pPr marL="1143000" lvl="2" indent="-457200">
              <a:buFont typeface="+mj-lt"/>
              <a:buAutoNum type="arabicPeriod"/>
            </a:pPr>
            <a:r>
              <a:rPr lang="en-US" sz="2200" dirty="0"/>
              <a:t>Racial-and-Ethnic Inequities in Behavioral Health Quality Measures in Medicare Health Plans</a:t>
            </a:r>
            <a:endParaRPr lang="en-US" sz="2200" dirty="0">
              <a:latin typeface="Arial" panose="020B0604020202020204" pitchFamily="34" charset="0"/>
              <a:cs typeface="Arial" panose="020B0604020202020204" pitchFamily="34" charset="0"/>
            </a:endParaRPr>
          </a:p>
          <a:p>
            <a:pPr lvl="1"/>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E9E90EBA-A391-44D3-A2D4-FFBA152DC654}"/>
              </a:ext>
            </a:extLst>
          </p:cNvPr>
          <p:cNvSpPr>
            <a:spLocks noGrp="1"/>
          </p:cNvSpPr>
          <p:nvPr>
            <p:ph type="dt" sz="half" idx="10"/>
          </p:nvPr>
        </p:nvSpPr>
        <p:spPr/>
        <p:txBody>
          <a:bodyPr/>
          <a:lstStyle/>
          <a:p>
            <a:r>
              <a:rPr lang="en-US"/>
              <a:t>06-2021</a:t>
            </a:r>
          </a:p>
        </p:txBody>
      </p:sp>
      <p:sp>
        <p:nvSpPr>
          <p:cNvPr id="6" name="Slide Number Placeholder 5">
            <a:extLst>
              <a:ext uri="{FF2B5EF4-FFF2-40B4-BE49-F238E27FC236}">
                <a16:creationId xmlns:a16="http://schemas.microsoft.com/office/drawing/2014/main" id="{7A1C9686-0922-425F-8CFC-D4574A056358}"/>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Tree>
    <p:extLst>
      <p:ext uri="{BB962C8B-B14F-4D97-AF65-F5344CB8AC3E}">
        <p14:creationId xmlns:p14="http://schemas.microsoft.com/office/powerpoint/2010/main" val="132195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Race-and-Ethnicity Data Are Essential for Monitoring Quality, Coverage, Cost, and Access</a:t>
            </a:r>
          </a:p>
        </p:txBody>
      </p:sp>
      <p:sp>
        <p:nvSpPr>
          <p:cNvPr id="3" name="Content Placeholder 2"/>
          <p:cNvSpPr>
            <a:spLocks noGrp="1"/>
          </p:cNvSpPr>
          <p:nvPr>
            <p:ph idx="1"/>
          </p:nvPr>
        </p:nvSpPr>
        <p:spPr/>
        <p:txBody>
          <a:bodyPr>
            <a:noAutofit/>
          </a:bodyPr>
          <a:lstStyle/>
          <a:p>
            <a:r>
              <a:rPr lang="en-US" sz="2200" dirty="0"/>
              <a:t>The Affordable Care Act requires all federal data collection efforts to obtain information on race, ethnicity, sex, primary language, and disability status</a:t>
            </a:r>
          </a:p>
          <a:p>
            <a:r>
              <a:rPr lang="en-US" sz="2200" dirty="0"/>
              <a:t>The gold standard for race-and-ethnicity measurement is self-report </a:t>
            </a:r>
          </a:p>
          <a:p>
            <a:pPr lvl="1"/>
            <a:r>
              <a:rPr lang="en-US" sz="1800" dirty="0"/>
              <a:t>Sometimes only imperfect administrative information is available for Medicare and other data</a:t>
            </a:r>
          </a:p>
          <a:p>
            <a:r>
              <a:rPr lang="en-US" sz="2200" dirty="0"/>
              <a:t>Missing or poorly-measured race-and-ethnicity data create barriers to monitoring and improving quality, coverage, cost, and access </a:t>
            </a:r>
          </a:p>
          <a:p>
            <a:r>
              <a:rPr lang="en-US" sz="2200" dirty="0"/>
              <a:t>We describe two related methods RAND has developed to address missing race-and-ethnicity data or improve existing administrative data in general and Medicare contexts</a:t>
            </a:r>
          </a:p>
          <a:p>
            <a:endParaRPr lang="en-US" sz="2200" dirty="0"/>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p:txBody>
          <a:bodyPr/>
          <a:lstStyle/>
          <a:p>
            <a:r>
              <a:rPr lang="en-US"/>
              <a:t>06-2021</a:t>
            </a:r>
            <a:endParaRPr lang="en-US" dirty="0"/>
          </a:p>
        </p:txBody>
      </p:sp>
      <p:sp>
        <p:nvSpPr>
          <p:cNvPr id="6" name="Slide Number Placeholder 5">
            <a:extLst>
              <a:ext uri="{FF2B5EF4-FFF2-40B4-BE49-F238E27FC236}">
                <a16:creationId xmlns:a16="http://schemas.microsoft.com/office/drawing/2014/main" id="{70D099FD-93EC-4C04-A603-D226664B0406}"/>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Tree>
    <p:extLst>
      <p:ext uri="{BB962C8B-B14F-4D97-AF65-F5344CB8AC3E}">
        <p14:creationId xmlns:p14="http://schemas.microsoft.com/office/powerpoint/2010/main" val="217838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BISG and MBISG Methods</a:t>
            </a:r>
          </a:p>
        </p:txBody>
      </p:sp>
      <p:sp>
        <p:nvSpPr>
          <p:cNvPr id="3" name="Content Placeholder 2"/>
          <p:cNvSpPr>
            <a:spLocks noGrp="1"/>
          </p:cNvSpPr>
          <p:nvPr>
            <p:ph idx="1"/>
          </p:nvPr>
        </p:nvSpPr>
        <p:spPr/>
        <p:txBody>
          <a:bodyPr>
            <a:noAutofit/>
          </a:bodyPr>
          <a:lstStyle/>
          <a:p>
            <a:r>
              <a:rPr lang="en-US" sz="2200" dirty="0"/>
              <a:t>Surnames and residential addresses are widely available and can help impute race/ethnicity in a cost-effective, validated approach </a:t>
            </a:r>
          </a:p>
          <a:p>
            <a:r>
              <a:rPr lang="en-US" sz="2200" dirty="0"/>
              <a:t>The Bayesian Improved Surname and Geocoding (BISG) approach can be used in any dataset with name and address data to measure and compare racial-and-ethnic groups</a:t>
            </a:r>
          </a:p>
          <a:p>
            <a:r>
              <a:rPr lang="en-US" sz="2200" dirty="0"/>
              <a:t>The Medicare BISG (MBISG) is a specialized version developed for CMS that takes advantage of additional Medicare data to improve administrative measures of race-and-ethnicity for Medicare beneficiaries</a:t>
            </a:r>
          </a:p>
          <a:p>
            <a:pPr lvl="1"/>
            <a:r>
              <a:rPr lang="en-US" sz="1800" dirty="0"/>
              <a:t>MBISG data are regularly computed for all Medicare beneficiaries</a:t>
            </a:r>
          </a:p>
          <a:p>
            <a:pPr lvl="1"/>
            <a:r>
              <a:rPr lang="en-US" sz="1800" dirty="0"/>
              <a:t>These data are not yet available via the CCW; this process is ongoing</a:t>
            </a:r>
          </a:p>
          <a:p>
            <a:pPr lvl="1"/>
            <a:r>
              <a:rPr lang="en-US" sz="1800" dirty="0"/>
              <a:t>These data may be available in the interim via a DUA with CMS</a:t>
            </a:r>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p:txBody>
          <a:bodyPr/>
          <a:lstStyle/>
          <a:p>
            <a:r>
              <a:rPr lang="en-US"/>
              <a:t>06-2021</a:t>
            </a:r>
            <a:endParaRPr lang="en-US" dirty="0"/>
          </a:p>
        </p:txBody>
      </p:sp>
      <p:sp>
        <p:nvSpPr>
          <p:cNvPr id="6" name="Slide Number Placeholder 5">
            <a:extLst>
              <a:ext uri="{FF2B5EF4-FFF2-40B4-BE49-F238E27FC236}">
                <a16:creationId xmlns:a16="http://schemas.microsoft.com/office/drawing/2014/main" id="{5C3447DC-90A5-45D7-B475-4E75C653F926}"/>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Tree>
    <p:extLst>
      <p:ext uri="{BB962C8B-B14F-4D97-AF65-F5344CB8AC3E}">
        <p14:creationId xmlns:p14="http://schemas.microsoft.com/office/powerpoint/2010/main" val="263925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Context for this Work:</a:t>
            </a:r>
            <a:br>
              <a:rPr lang="en-US" sz="3600" dirty="0"/>
            </a:br>
            <a:r>
              <a:rPr lang="en-US" sz="3600" dirty="0"/>
              <a:t>CMS Administrative Race-and-Ethnicity Data</a:t>
            </a:r>
          </a:p>
        </p:txBody>
      </p:sp>
      <p:sp>
        <p:nvSpPr>
          <p:cNvPr id="11" name="Content Placeholder 1">
            <a:extLst>
              <a:ext uri="{FF2B5EF4-FFF2-40B4-BE49-F238E27FC236}">
                <a16:creationId xmlns:a16="http://schemas.microsoft.com/office/drawing/2014/main" id="{DAA0A8C1-A60C-4374-9874-C976E2D89CA5}"/>
              </a:ext>
            </a:extLst>
          </p:cNvPr>
          <p:cNvSpPr>
            <a:spLocks noGrp="1"/>
          </p:cNvSpPr>
          <p:nvPr>
            <p:ph idx="1"/>
          </p:nvPr>
        </p:nvSpPr>
        <p:spPr>
          <a:xfrm>
            <a:off x="457200" y="1866900"/>
            <a:ext cx="11277600" cy="4038600"/>
          </a:xfrm>
        </p:spPr>
        <p:txBody>
          <a:bodyPr/>
          <a:lstStyle/>
          <a:p>
            <a:pPr marL="210741" indent="-210741">
              <a:buFontTx/>
              <a:buChar char="•"/>
            </a:pPr>
            <a:r>
              <a:rPr lang="en-US" sz="2200" dirty="0">
                <a:latin typeface="Arial" panose="020B0604020202020204" pitchFamily="34" charset="0"/>
                <a:cs typeface="Arial" panose="020B0604020202020204" pitchFamily="34" charset="0"/>
              </a:rPr>
              <a:t>CMS’s Office of Minority Health wanted to compare HEDIS clinical quality of care measures by race-and-ethnicity</a:t>
            </a:r>
          </a:p>
          <a:p>
            <a:pPr marL="210741" indent="-210741">
              <a:buFontTx/>
              <a:buChar char="•"/>
            </a:pPr>
            <a:r>
              <a:rPr lang="en-US" sz="2200" dirty="0">
                <a:latin typeface="Arial" panose="020B0604020202020204" pitchFamily="34" charset="0"/>
                <a:cs typeface="Arial" panose="020B0604020202020204" pitchFamily="34" charset="0"/>
              </a:rPr>
              <a:t>CMS administrative race-and-ethnicity is based on the Social Security Administration form that only allowed </a:t>
            </a:r>
            <a:r>
              <a:rPr lang="en-US" sz="2200" b="1" dirty="0">
                <a:latin typeface="Arial" panose="020B0604020202020204" pitchFamily="34" charset="0"/>
                <a:cs typeface="Arial" panose="020B0604020202020204" pitchFamily="34" charset="0"/>
              </a:rPr>
              <a:t>Black/White/Other </a:t>
            </a:r>
            <a:r>
              <a:rPr lang="en-US" sz="2200" dirty="0">
                <a:latin typeface="Arial" panose="020B0604020202020204" pitchFamily="34" charset="0"/>
                <a:cs typeface="Arial" panose="020B0604020202020204" pitchFamily="34" charset="0"/>
              </a:rPr>
              <a:t>response options before 1980</a:t>
            </a:r>
          </a:p>
          <a:p>
            <a:pPr lvl="1">
              <a:buFont typeface="Symbol" panose="05050102010706020507" pitchFamily="18" charset="2"/>
              <a:buChar char=""/>
            </a:pPr>
            <a:r>
              <a:rPr lang="en-US" sz="2200" dirty="0">
                <a:latin typeface="Arial" panose="020B0604020202020204" pitchFamily="34" charset="0"/>
                <a:cs typeface="Arial" panose="020B0604020202020204" pitchFamily="34" charset="0"/>
              </a:rPr>
              <a:t>Measures Black vs. not Black well</a:t>
            </a:r>
          </a:p>
          <a:p>
            <a:pPr lvl="1">
              <a:buFont typeface="Symbol" panose="05050102010706020507" pitchFamily="18" charset="2"/>
              <a:buChar char=""/>
            </a:pPr>
            <a:r>
              <a:rPr lang="en-US" sz="2200" dirty="0">
                <a:latin typeface="Arial" panose="020B0604020202020204" pitchFamily="34" charset="0"/>
                <a:cs typeface="Arial" panose="020B0604020202020204" pitchFamily="34" charset="0"/>
              </a:rPr>
              <a:t>Often misses </a:t>
            </a:r>
            <a:r>
              <a:rPr lang="en-US" sz="2200" b="1" dirty="0">
                <a:latin typeface="Arial" panose="020B0604020202020204" pitchFamily="34" charset="0"/>
                <a:cs typeface="Arial" panose="020B0604020202020204" pitchFamily="34" charset="0"/>
              </a:rPr>
              <a:t>Asian/Pacific Islander (API), Hispanic </a:t>
            </a:r>
            <a:r>
              <a:rPr lang="en-US" sz="2200" dirty="0">
                <a:latin typeface="Arial" panose="020B0604020202020204" pitchFamily="34" charset="0"/>
                <a:cs typeface="Arial" panose="020B0604020202020204" pitchFamily="34" charset="0"/>
              </a:rPr>
              <a:t>and</a:t>
            </a:r>
            <a:r>
              <a:rPr lang="en-US" sz="2200" b="1" dirty="0">
                <a:latin typeface="Arial" panose="020B0604020202020204" pitchFamily="34" charset="0"/>
                <a:cs typeface="Arial" panose="020B0604020202020204" pitchFamily="34" charset="0"/>
              </a:rPr>
              <a:t> misclassifies as White </a:t>
            </a:r>
            <a:r>
              <a:rPr lang="en-US" sz="2200" dirty="0">
                <a:latin typeface="Arial" panose="020B0604020202020204" pitchFamily="34" charset="0"/>
                <a:cs typeface="Arial" panose="020B0604020202020204" pitchFamily="34" charset="0"/>
              </a:rPr>
              <a:t>or </a:t>
            </a:r>
            <a:r>
              <a:rPr lang="en-US" sz="2200" b="1" dirty="0">
                <a:latin typeface="Arial" panose="020B0604020202020204" pitchFamily="34" charset="0"/>
                <a:cs typeface="Arial" panose="020B0604020202020204" pitchFamily="34" charset="0"/>
              </a:rPr>
              <a:t>Other</a:t>
            </a:r>
          </a:p>
          <a:p>
            <a:pPr>
              <a:buFont typeface="Symbol" panose="05050102010706020507" pitchFamily="18" charset="2"/>
              <a:buChar char=""/>
            </a:pPr>
            <a:r>
              <a:rPr lang="en-US" sz="2200" dirty="0">
                <a:latin typeface="Arial" panose="020B0604020202020204" pitchFamily="34" charset="0"/>
                <a:cs typeface="Arial" panose="020B0604020202020204" pitchFamily="34" charset="0"/>
              </a:rPr>
              <a:t>RAND developed a Medicare-specific algorithm (MBISG) to use surname and address to make HEDIS comparison by race-and-ethnicity possible</a:t>
            </a:r>
          </a:p>
          <a:p>
            <a:pPr lvl="1">
              <a:buFont typeface="Symbol" panose="05050102010706020507" pitchFamily="18" charset="2"/>
              <a:buChar char=""/>
            </a:pPr>
            <a:r>
              <a:rPr lang="en-US" sz="2200" dirty="0">
                <a:latin typeface="Arial" panose="020B0604020202020204" pitchFamily="34" charset="0"/>
                <a:cs typeface="Arial" panose="020B0604020202020204" pitchFamily="34" charset="0"/>
              </a:rPr>
              <a:t>Incorporated a prior, more general RAND algorithm (BISG) </a:t>
            </a:r>
          </a:p>
        </p:txBody>
      </p:sp>
      <p:sp>
        <p:nvSpPr>
          <p:cNvPr id="5" name="Date Placeholder 4">
            <a:extLst>
              <a:ext uri="{FF2B5EF4-FFF2-40B4-BE49-F238E27FC236}">
                <a16:creationId xmlns:a16="http://schemas.microsoft.com/office/drawing/2014/main" id="{58672889-08FF-4D7E-8073-82B67E5849B7}"/>
              </a:ext>
            </a:extLst>
          </p:cNvPr>
          <p:cNvSpPr>
            <a:spLocks noGrp="1"/>
          </p:cNvSpPr>
          <p:nvPr>
            <p:ph type="dt" sz="half" idx="10"/>
          </p:nvPr>
        </p:nvSpPr>
        <p:spPr/>
        <p:txBody>
          <a:bodyPr/>
          <a:lstStyle/>
          <a:p>
            <a:r>
              <a:rPr lang="en-US"/>
              <a:t>06-2021</a:t>
            </a:r>
            <a:endParaRPr lang="en-US" dirty="0"/>
          </a:p>
        </p:txBody>
      </p:sp>
      <p:sp>
        <p:nvSpPr>
          <p:cNvPr id="3" name="Slide Number Placeholder 2">
            <a:extLst>
              <a:ext uri="{FF2B5EF4-FFF2-40B4-BE49-F238E27FC236}">
                <a16:creationId xmlns:a16="http://schemas.microsoft.com/office/drawing/2014/main" id="{B31F3022-D5D1-48B3-AB04-C5F60345FC40}"/>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Tree>
    <p:extLst>
      <p:ext uri="{BB962C8B-B14F-4D97-AF65-F5344CB8AC3E}">
        <p14:creationId xmlns:p14="http://schemas.microsoft.com/office/powerpoint/2010/main" val="256528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riginal CMS Variable Misclassifies&#10;Many Medicare Beneficiaries">
            <a:extLst>
              <a:ext uri="{FF2B5EF4-FFF2-40B4-BE49-F238E27FC236}">
                <a16:creationId xmlns:a16="http://schemas.microsoft.com/office/drawing/2014/main" id="{A5696ABF-D27E-4DEE-8899-6DDDE4B60C09}"/>
              </a:ext>
            </a:extLst>
          </p:cNvPr>
          <p:cNvSpPr>
            <a:spLocks noGrp="1"/>
          </p:cNvSpPr>
          <p:nvPr>
            <p:ph type="title"/>
          </p:nvPr>
        </p:nvSpPr>
        <p:spPr>
          <a:xfrm>
            <a:off x="457200" y="168274"/>
            <a:ext cx="11277600" cy="1279525"/>
          </a:xfrm>
        </p:spPr>
        <p:txBody>
          <a:bodyPr/>
          <a:lstStyle/>
          <a:p>
            <a:r>
              <a:rPr lang="en-US" sz="3600" dirty="0"/>
              <a:t>Original CMS Variable Misclassifies</a:t>
            </a:r>
            <a:br>
              <a:rPr lang="en-US" sz="3600" dirty="0"/>
            </a:br>
            <a:r>
              <a:rPr lang="en-US" sz="3600" dirty="0"/>
              <a:t>Many Medicare Beneficiaries</a:t>
            </a:r>
          </a:p>
        </p:txBody>
      </p:sp>
      <p:pic>
        <p:nvPicPr>
          <p:cNvPr id="9" name="Content Placeholder 8" descr="Original CMS Variable Misclassifies&#10;Many Medicare Beneficiaries">
            <a:extLst>
              <a:ext uri="{FF2B5EF4-FFF2-40B4-BE49-F238E27FC236}">
                <a16:creationId xmlns:a16="http://schemas.microsoft.com/office/drawing/2014/main" id="{96DDA992-3B97-48F9-9FEB-9C151ABB6106}"/>
              </a:ext>
            </a:extLst>
          </p:cNvPr>
          <p:cNvPicPr>
            <a:picLocks noGrp="1" noChangeAspect="1"/>
          </p:cNvPicPr>
          <p:nvPr>
            <p:ph idx="1"/>
          </p:nvPr>
        </p:nvPicPr>
        <p:blipFill>
          <a:blip r:embed="rId3"/>
          <a:stretch>
            <a:fillRect/>
          </a:stretch>
        </p:blipFill>
        <p:spPr>
          <a:xfrm>
            <a:off x="457200" y="1903887"/>
            <a:ext cx="11277600" cy="3801711"/>
          </a:xfrm>
          <a:prstGeom prst="rect">
            <a:avLst/>
          </a:prstGeom>
        </p:spPr>
      </p:pic>
      <p:sp>
        <p:nvSpPr>
          <p:cNvPr id="2" name="TextBox 1" descr="Weighted Distribution of 2019 MA/FFS Survey Respondents &#10;">
            <a:extLst>
              <a:ext uri="{FF2B5EF4-FFF2-40B4-BE49-F238E27FC236}">
                <a16:creationId xmlns:a16="http://schemas.microsoft.com/office/drawing/2014/main" id="{952CB4CE-E3E3-4A2B-A5DF-48550E458944}"/>
              </a:ext>
            </a:extLst>
          </p:cNvPr>
          <p:cNvSpPr txBox="1"/>
          <p:nvPr/>
        </p:nvSpPr>
        <p:spPr>
          <a:xfrm>
            <a:off x="2705478" y="5705598"/>
            <a:ext cx="67810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Weighted Distribution of 2019 MA/FFS Survey Respondents </a:t>
            </a:r>
          </a:p>
        </p:txBody>
      </p:sp>
      <p:sp>
        <p:nvSpPr>
          <p:cNvPr id="4" name="Date Placeholder 3">
            <a:extLst>
              <a:ext uri="{FF2B5EF4-FFF2-40B4-BE49-F238E27FC236}">
                <a16:creationId xmlns:a16="http://schemas.microsoft.com/office/drawing/2014/main" id="{6087CA0C-9422-44F5-AFF6-A9FCF5472A7F}"/>
              </a:ext>
            </a:extLst>
          </p:cNvPr>
          <p:cNvSpPr>
            <a:spLocks noGrp="1"/>
          </p:cNvSpPr>
          <p:nvPr>
            <p:ph type="dt" sz="half" idx="10"/>
          </p:nvPr>
        </p:nvSpPr>
        <p:spPr/>
        <p:txBody>
          <a:bodyPr/>
          <a:lstStyle/>
          <a:p>
            <a:r>
              <a:rPr lang="en-US"/>
              <a:t>06-2021</a:t>
            </a:r>
            <a:endParaRPr lang="en-US" dirty="0"/>
          </a:p>
        </p:txBody>
      </p:sp>
      <p:sp>
        <p:nvSpPr>
          <p:cNvPr id="6" name="Slide Number Placeholder 5">
            <a:extLst>
              <a:ext uri="{FF2B5EF4-FFF2-40B4-BE49-F238E27FC236}">
                <a16:creationId xmlns:a16="http://schemas.microsoft.com/office/drawing/2014/main" id="{C10001C1-971C-4ED0-9D61-C40D42C8B548}"/>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Tree>
    <p:extLst>
      <p:ext uri="{BB962C8B-B14F-4D97-AF65-F5344CB8AC3E}">
        <p14:creationId xmlns:p14="http://schemas.microsoft.com/office/powerpoint/2010/main" val="220364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3600" dirty="0"/>
              <a:t>RAND Developed the Bayesian Improved Surname Geocoding (BISG) for General Purposes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85000" lnSpcReduction="10000"/>
          </a:bodyPr>
          <a:lstStyle/>
          <a:p>
            <a:r>
              <a:rPr lang="en-US" dirty="0"/>
              <a:t>Incorporates census surname list and residential address probabilities, along with fixes for unlisted names and suppressed counts</a:t>
            </a:r>
          </a:p>
          <a:p>
            <a:r>
              <a:rPr lang="en-US" dirty="0"/>
              <a:t>Produces a vector of six probabilities of being Hispanic, non-Hispanic White, Black, API, American Indian/Alaskan Native (AI/AN), Multiracial</a:t>
            </a:r>
          </a:p>
          <a:p>
            <a:r>
              <a:rPr lang="en-US" dirty="0"/>
              <a:t>Concordance of 92-98% for API, Black, Hispanic, White (BISG 1.0; higher for BISG 1.1 in development)</a:t>
            </a:r>
          </a:p>
          <a:p>
            <a:pPr lvl="1"/>
            <a:r>
              <a:rPr lang="en-US" dirty="0"/>
              <a:t>Limit use for AI/AN, Multiracial</a:t>
            </a:r>
          </a:p>
          <a:p>
            <a:pPr lvl="1"/>
            <a:r>
              <a:rPr lang="en-US" dirty="0"/>
              <a:t>This general approach does not require Medicare data</a:t>
            </a:r>
          </a:p>
          <a:p>
            <a:r>
              <a:rPr lang="en-US" dirty="0"/>
              <a:t>MBISG 2.1 (described later) requires Medicare data and has concordance of 96-99% for API, Black, Hispanic, White</a:t>
            </a:r>
          </a:p>
          <a:p>
            <a:pPr lvl="1"/>
            <a:r>
              <a:rPr lang="en-US" dirty="0"/>
              <a:t>Promising for AI/AN as well</a:t>
            </a:r>
          </a:p>
          <a:p>
            <a:pPr marL="457200" lvl="1" indent="0">
              <a:buNone/>
            </a:pPr>
            <a:endParaRPr lang="en-US" dirty="0"/>
          </a:p>
          <a:p>
            <a:endParaRPr lang="en-US" dirty="0"/>
          </a:p>
          <a:p>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r>
              <a:rPr lang="en-US"/>
              <a:t>06-2021</a:t>
            </a:r>
            <a:endParaRPr lang="en-US" dirty="0"/>
          </a:p>
        </p:txBody>
      </p:sp>
      <p:sp>
        <p:nvSpPr>
          <p:cNvPr id="2" name="Slide Number Placeholder 1">
            <a:extLst>
              <a:ext uri="{FF2B5EF4-FFF2-40B4-BE49-F238E27FC236}">
                <a16:creationId xmlns:a16="http://schemas.microsoft.com/office/drawing/2014/main" id="{0AC98577-4C08-4465-B2A0-6E023F6D0552}"/>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Tree>
    <p:extLst>
      <p:ext uri="{BB962C8B-B14F-4D97-AF65-F5344CB8AC3E}">
        <p14:creationId xmlns:p14="http://schemas.microsoft.com/office/powerpoint/2010/main" val="1996652953"/>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1_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c85f45de-9781-4f9c-a476-faa529bf804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3820</Words>
  <Application>Microsoft Office PowerPoint</Application>
  <PresentationFormat>Widescreen</PresentationFormat>
  <Paragraphs>316</Paragraphs>
  <Slides>34</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Symbol</vt:lpstr>
      <vt:lpstr>Times New Roman</vt:lpstr>
      <vt:lpstr>Wingdings</vt:lpstr>
      <vt:lpstr>CMS theme 2019</vt:lpstr>
      <vt:lpstr>1_CMS theme 2019</vt:lpstr>
      <vt:lpstr>A New Method to Improve Measurement of Race-and-Ethnicity in CMS Data and Applications to Inequities in Quality of Care</vt:lpstr>
      <vt:lpstr>MMS Info Session Goals</vt:lpstr>
      <vt:lpstr>Setting the Stage</vt:lpstr>
      <vt:lpstr>Presentation Objectives</vt:lpstr>
      <vt:lpstr>Race-and-Ethnicity Data Are Essential for Monitoring Quality, Coverage, Cost, and Access</vt:lpstr>
      <vt:lpstr>The BISG and MBISG Methods</vt:lpstr>
      <vt:lpstr>Context for this Work: CMS Administrative Race-and-Ethnicity Data</vt:lpstr>
      <vt:lpstr>Original CMS Variable Misclassifies Many Medicare Beneficiaries</vt:lpstr>
      <vt:lpstr>RAND Developed the Bayesian Improved Surname Geocoding (BISG) for General Purposes</vt:lpstr>
      <vt:lpstr>Surnames Can Be Linked to Race-and-Ethnicity Probabilities</vt:lpstr>
      <vt:lpstr>Enrollee Residential Addresses Can Also Be Linked to Race-and-Ethnicity Information</vt:lpstr>
      <vt:lpstr>We Combine Both Sources of Information</vt:lpstr>
      <vt:lpstr>Census Surname List Provides Probabilities that a Person with that Last Name Belongs to Each of 6 Racial-and-Ethnic Groups</vt:lpstr>
      <vt:lpstr>Census Block Group Files Provide Proportions of Residents Belonging to Each Racial-and-Ethnic Group  in a Neighborhood</vt:lpstr>
      <vt:lpstr>BISG Combines Surname and Block Group Data to Estimate Racial-and-Ethnic Probabilities</vt:lpstr>
      <vt:lpstr>A Further Modification of BISG Updates CMS’s Administrative Race-and-Ethnicity Field (MBISG; Haas et al. 2018)</vt:lpstr>
      <vt:lpstr>Data and Methods</vt:lpstr>
      <vt:lpstr>MBISG 2.1 Substantially Improves the Original CMS Variable</vt:lpstr>
      <vt:lpstr>Applications</vt:lpstr>
      <vt:lpstr>Race-and-Ethnicity Probabilities  Can Be Used Directly</vt:lpstr>
      <vt:lpstr>Individual Probabilities can be Converted into Group Counts and Proportions (or Percentages)</vt:lpstr>
      <vt:lpstr>Application 1: Measuring Racial-and-Ethnic Differences in Voluntary Disenrollment from Medicare Plans </vt:lpstr>
      <vt:lpstr>Application 2: Imputing Race-and-Ethnicity for Survey Respondents who did not report Race-and-Ethnicity (Dembosky et al. 2018)</vt:lpstr>
      <vt:lpstr>Application 3: Developing a Health Equity Summary Score to Incentivize Excellent Care to At-Risk Groups (Agniel et al. 2019)</vt:lpstr>
      <vt:lpstr>Application 4: National and Contract-Specific Stratified Reporting by Race-and-Ethnicity</vt:lpstr>
      <vt:lpstr>Application 5: Racial-and-Ethnic Inequities in Behavioral Health Quality Measures in Medicare Health Plans (Breslau et al. 2018)</vt:lpstr>
      <vt:lpstr>Overall Antidepressant Medication Management Worse for Black, Hispanic, and API Beneficiaries</vt:lpstr>
      <vt:lpstr>Measures with Larger Overall Disparities Tend to Have Disparities Concentrated with Contracts</vt:lpstr>
      <vt:lpstr>Using The MBISG</vt:lpstr>
      <vt:lpstr>References</vt:lpstr>
      <vt:lpstr>Key Points of Contact</vt:lpstr>
      <vt:lpstr>Questions</vt:lpstr>
      <vt:lpstr>Announcements</vt:lpstr>
      <vt:lpstr>CMS Kim Rawlings (CMS COR) Contact: kimberly.rawlings@cms.hhs.gov</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Method to Improve Measurement of Race-and-Ethnicity in CMS Data and Applications to Inequalities in Quality of Care</dc:title>
  <dc:subject>Monthly MMS Info Session Slides</dc:subject>
  <dc:creator/>
  <cp:keywords>New Method, Improve Measurement of Race, Ethnicity, CMS Data, Applications, Inequalities, Quality of Care</cp:keywords>
  <cp:lastModifiedBy/>
  <cp:revision>1</cp:revision>
  <dcterms:created xsi:type="dcterms:W3CDTF">2016-08-30T18:54:20Z</dcterms:created>
  <dcterms:modified xsi:type="dcterms:W3CDTF">2022-03-17T20:36:38Z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