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6.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7" r:id="rId4"/>
  </p:sldMasterIdLst>
  <p:notesMasterIdLst>
    <p:notesMasterId r:id="rId29"/>
  </p:notesMasterIdLst>
  <p:handoutMasterIdLst>
    <p:handoutMasterId r:id="rId30"/>
  </p:handoutMasterIdLst>
  <p:sldIdLst>
    <p:sldId id="492" r:id="rId5"/>
    <p:sldId id="1978" r:id="rId6"/>
    <p:sldId id="1979" r:id="rId7"/>
    <p:sldId id="1980" r:id="rId8"/>
    <p:sldId id="505" r:id="rId9"/>
    <p:sldId id="1981" r:id="rId10"/>
    <p:sldId id="508" r:id="rId11"/>
    <p:sldId id="512" r:id="rId12"/>
    <p:sldId id="522" r:id="rId13"/>
    <p:sldId id="509" r:id="rId14"/>
    <p:sldId id="510" r:id="rId15"/>
    <p:sldId id="513" r:id="rId16"/>
    <p:sldId id="520" r:id="rId17"/>
    <p:sldId id="514" r:id="rId18"/>
    <p:sldId id="518" r:id="rId19"/>
    <p:sldId id="515" r:id="rId20"/>
    <p:sldId id="521" r:id="rId21"/>
    <p:sldId id="517" r:id="rId22"/>
    <p:sldId id="519" r:id="rId23"/>
    <p:sldId id="511" r:id="rId24"/>
    <p:sldId id="485" r:id="rId25"/>
    <p:sldId id="550" r:id="rId26"/>
    <p:sldId id="538" r:id="rId27"/>
    <p:sldId id="523"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311"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088"/>
    <a:srgbClr val="838DA1"/>
    <a:srgbClr val="4B6996"/>
    <a:srgbClr val="36557E"/>
    <a:srgbClr val="264268"/>
    <a:srgbClr val="587096"/>
    <a:srgbClr val="6B7E9D"/>
    <a:srgbClr val="7E899E"/>
    <a:srgbClr val="8F99AB"/>
    <a:srgbClr val="7D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2" autoAdjust="0"/>
    <p:restoredTop sz="64324" autoAdjust="0"/>
  </p:normalViewPr>
  <p:slideViewPr>
    <p:cSldViewPr snapToGrid="0">
      <p:cViewPr varScale="1">
        <p:scale>
          <a:sx n="110" d="100"/>
          <a:sy n="110" d="100"/>
        </p:scale>
        <p:origin x="522" y="108"/>
      </p:cViewPr>
      <p:guideLst>
        <p:guide orient="horz" pos="2064"/>
        <p:guide pos="4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10/4/2021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10/4/2021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985100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0"/>
              </a:spcBef>
              <a:spcAft>
                <a:spcPts val="0"/>
              </a:spcAft>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Strike 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balance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between being forward-thinking and innovative but not omitting the underlying realistic expectations, with an ultimate goal to develop measures as quickly as possible and to shorten the development lifecycle.</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Complex measures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Workflow or technical challenges should be considered early in the development process, or even during funding.</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considering the associated feasibility challenges, stress the goal of “filling a gap.”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clinical or technical workflow challenges acknowledge and communicate them early; hold discussions with experts, your TEPs, your funder, your caregivers and families and patients.</a:t>
            </a:r>
          </a:p>
          <a:p>
            <a:pPr marL="0" marR="0" indent="0">
              <a:lnSpc>
                <a:spcPct val="150000"/>
              </a:lnSpc>
              <a:spcBef>
                <a:spcPts val="0"/>
              </a:spcBef>
              <a:spcAft>
                <a:spcPts val="0"/>
              </a:spcAft>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0"/>
              </a:spcAft>
              <a:buFont typeface="Wingdings" panose="05000000000000000000" pitchFamily="2" charset="2"/>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Boil the ocean approach</a:t>
            </a: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—C</a:t>
            </a:r>
            <a:r>
              <a:rPr lang="en-US" sz="1800" dirty="0">
                <a:effectLst/>
                <a:latin typeface="Calibri" panose="020F0502020204030204" pitchFamily="34" charset="0"/>
                <a:ea typeface="Calibri" panose="020F0502020204030204" pitchFamily="34" charset="0"/>
                <a:cs typeface="Times New Roman" panose="02020603050405020304" pitchFamily="18" charset="0"/>
              </a:rPr>
              <a:t>an you scale down to a smaller set of high-value, high-impact measures with a realistic timeline that acknowledges constraints?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Measure building blocks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Divide your development process into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two</a:t>
            </a:r>
            <a:r>
              <a:rPr lang="en-US" sz="1800" dirty="0">
                <a:effectLst/>
                <a:latin typeface="Calibri" panose="020F0502020204030204" pitchFamily="34" charset="0"/>
                <a:ea typeface="Calibri" panose="020F0502020204030204" pitchFamily="34" charset="0"/>
                <a:cs typeface="Times New Roman" panose="02020603050405020304" pitchFamily="18" charset="0"/>
              </a:rPr>
              <a:t> phases, the first being measure establishment.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Avoid overreaching assuming completion of a full-blown PRO-PM with no intermediate outcome.</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small incremental gains and build as more data becomes available through the already established process and whatever workflow was required, which may land you in a better position to transition to an outcome-driven measure.</a:t>
            </a:r>
          </a:p>
        </p:txBody>
      </p:sp>
      <p:sp>
        <p:nvSpPr>
          <p:cNvPr id="4" name="Slide Number Placeholder 3"/>
          <p:cNvSpPr>
            <a:spLocks noGrp="1"/>
          </p:cNvSpPr>
          <p:nvPr>
            <p:ph type="sldNum" sz="quarter" idx="5"/>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1422726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ultimate goal is to create measures that make an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impact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that impact needs to be measured by some ROI, by being that value-add piece — to the patient, to the provider and to the funder — which can go beyond dollars and cents.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Can we take some lessons learned and translate that going forward?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Were there external constraints we didn’t realize at the time of the award or the start that we can learn from?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especially important when tackling a significant measure or specialty gap/subspecialty gap area.  The question of ROI and the definition of success vs. failure becomes blurred.  Consider the expectations at the start and any constraints, unknowns and roadblocks.  This is your qualitative/quantitative assessment of the ROI.  To “fail” in terms of measure development speak, do so early enough thereby shifting the workflow and gaining the feasibility that is required  There may be cases where something is not feasible currently, but implementable moderate changes can make it worthwhile.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Do you throw the baby out with the bath water, because the current state feasibility isn’t there, or do you work for the broader, longer-term goal?</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3137921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0"/>
              </a:spcAft>
            </a:pPr>
            <a:r>
              <a:rPr lang="en-US" sz="1800" b="0" i="0" u="none" dirty="0">
                <a:effectLst/>
                <a:latin typeface="Calibri" panose="020F0502020204030204" pitchFamily="34" charset="0"/>
                <a:ea typeface="Calibri" panose="020F0502020204030204" pitchFamily="34" charset="0"/>
                <a:cs typeface="Times New Roman" panose="02020603050405020304" pitchFamily="18" charset="0"/>
              </a:rPr>
              <a:t>The RELI</a:t>
            </a:r>
            <a:r>
              <a:rPr lang="en-US" sz="1800" i="0" dirty="0">
                <a:effectLst/>
                <a:latin typeface="Calibri" panose="020F0502020204030204" pitchFamily="34" charset="0"/>
                <a:ea typeface="Calibri" panose="020F0502020204030204" pitchFamily="34" charset="0"/>
                <a:cs typeface="Times New Roman" panose="02020603050405020304" pitchFamily="18" charset="0"/>
              </a:rPr>
              <a:t> Group created new measures for an existing quality rating system.  They created a framework where they mapped the existing measures in the program to the Meaningful Measures categories, thereby visually determining the gaps that could be filled by either adapted or de novo measures.  This was helpful not only for the RELI project team, but the stakeholders and TEPs so they can see concretely where to focus their development efforts and provide guidance.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Environmental scan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Aim to be comprehensive and identify potentially competing measures early.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a deep dive “thinking out of the box” using all the tools available at your disposal.</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best practice, communication, cooperation and transparency across measure developers is essential to success through conversations and sharing information openly to help identify measures that other contractors or developers have under consideration, and not relying simply on the published or public domain.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Lastly, with regards to conceptualization, it’s imperative that developers articulate early in the process the potential impacts of their measures in terms of costs, lives saved, etc.  You may reference the business case template tool to help frame the measures as well as the gaps being filled.</a:t>
            </a:r>
          </a:p>
        </p:txBody>
      </p:sp>
      <p:sp>
        <p:nvSpPr>
          <p:cNvPr id="4" name="Slide Number Placeholder 3"/>
          <p:cNvSpPr>
            <a:spLocks noGrp="1"/>
          </p:cNvSpPr>
          <p:nvPr>
            <p:ph type="sldNum" sz="quarter" idx="5"/>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1913267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of this audience is likely aware of the push by the government for digital measures which proposes an ambitious and aggressive timeline that now anticipates the CMS measurement portfolio to be digitized by 2025.</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u="sng" dirty="0">
                <a:effectLst/>
                <a:latin typeface="Calibri" panose="020F0502020204030204" pitchFamily="34" charset="0"/>
                <a:ea typeface="Calibri" panose="020F0502020204030204" pitchFamily="34" charset="0"/>
                <a:cs typeface="Times New Roman" panose="02020603050405020304" pitchFamily="18" charset="0"/>
              </a:rPr>
              <a:t>What do we mean when we say digital quality measures (dQMs)?  What are they in terms of a definition?</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part of the Meaningful Measures 2.0 Initiative defined by CMS.  It’s defined as measures which originate from sources of health information that as the name implies are captured and can be transmitted electronically and via interoperable systems.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NCQA Report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report released this year recommends CMS continue its push for dQMs to eliminate redundancy in implementation and reporting, both stressing the future state of “capture the data once and report it multiple times” instead of where we are today, “capture the same concept for one program, two programs, three programs and report it three different times or three varying sets of requirements.”  NCQA’s report further applauds the 2025 timeline and provides their example of a definition of a digital measure as one derived from digital resources such as EHRs, Health Information Exchanges and clinical registries.  We’re essentially stating that at some point in time by 2025 it’s more plug-and-play, less manual and more automated work through these other data sources.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 big driver of the push for dQMs will continue to be the use of evolving HL7 standards and FHIR, including the future state of eCQMs or dQMs from a CMS perspective and the associated APIs to allow clinicians and facilities to submit information one time, but being used in many ways.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Digital measures and the relationship to better care coordination and quality improvement at the point of care and the better communication between providers — it can all flow from that as opposed to standard claims-based measures.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NQF Report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report is around leveraging EHR-sourced measures to improve care coordination and communication, which also includes examples that may prove helpful.  How can I better get from measures that really drive quality improvement, drive improved communication and communication between providers, patients, clinicians, et cetera?</a:t>
            </a:r>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74978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0"/>
              </a:spcAf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Before RELI, we were developing measures for qualified health plans and discovered that with our subcontractor we were developing a measure of adverse drug events for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diabetic patients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that was being pursued by a third entity.  We had a good working relationship between the three entities and received approval from CMS and determined the best course forward would be if the three of us developed the measure in partnership.  We could then leverage the dataset that each group had, as well as tap into the various stakeholder perspectives.  </a:t>
            </a:r>
          </a:p>
          <a:p>
            <a:pPr marL="0" marR="0">
              <a:lnSpc>
                <a:spcPct val="150000"/>
              </a:lnSpc>
              <a:spcBef>
                <a:spcPts val="0"/>
              </a:spcBef>
              <a:spcAft>
                <a:spcPts val="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worked with NQF to identify potential hurdles with the endorsement process. Once those challenges were worked out, we created an MOU to ensure that all entities were in agreement, protected and on the same page.  Due to the nature of developing measures in known high-priority gap areas, the odds of this scenario increase.  Ensure that proper channels are utilized such as consulting with CMS or your particular funder.  It may be just blessings from within your organization and asking for legal advice.  So for this example, we had CMS and NQF as partners, and it was critical to ensuring our success.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3948404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Constraints and timelines are often outside the control of the measure developer, and in digital measures especially there’s an active ecosystem of people creating and adapting standards.  While exciting as all of these collective efforts get us closer to interoperable data and better measurement, the timelines don’t always necessarily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align</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developers.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recommend that all developers — especially those developing digital measures — be active users of the eCQI Resource Center, as well as following HL7 activities, especially the relevant or applicable standards workgroup.  This provides a better understanding of anticipated standards, or adoptions or upcoming changes.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50000"/>
              </a:lnSpc>
              <a:spcBef>
                <a:spcPts val="0"/>
              </a:spcBef>
              <a:spcAft>
                <a:spcPts val="0"/>
              </a:spcAft>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acknowledge that going through and filling out the Feasibility Scorecard in the first year might be unrealistic, unless you have good quality data available, the feasibility assessment should start early and continue throughout those early discussions and considerations of what is the current state vs. the state needed to support the measure.</a:t>
            </a:r>
          </a:p>
          <a:p>
            <a:pPr marL="914400" marR="0" lvl="2" indent="0">
              <a:lnSpc>
                <a:spcPct val="107000"/>
              </a:lnSpc>
              <a:spcBef>
                <a:spcPts val="0"/>
              </a:spcBef>
              <a:spcAft>
                <a:spcPts val="0"/>
              </a:spcAft>
              <a:buFont typeface="Wingdings" panose="05000000000000000000" pitchFamily="2" charset="2"/>
              <a:buNone/>
            </a:pPr>
            <a:endParaRPr lang="en-US" dirty="0">
              <a:highlight>
                <a:srgbClr val="FFFF00"/>
              </a:highlight>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127936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u="sng" dirty="0">
                <a:effectLst/>
                <a:latin typeface="Calibri" panose="020F0502020204030204" pitchFamily="34" charset="0"/>
                <a:ea typeface="Calibri" panose="020F0502020204030204" pitchFamily="34" charset="0"/>
                <a:cs typeface="Times New Roman" panose="02020603050405020304" pitchFamily="18" charset="0"/>
              </a:rPr>
              <a:t>Is risk adjustment necessary?</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Developers should think critically about a measure’s ultimate goal.  If intended for a P4P program, risk adjustment may be more favorable than for public reporting or transparency purposes alone.  Hybrid approaches can be considered, discussed in the risk adjustment supplement to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Another consideration is the risk of explaining away important quality issues.  For example, just because a socially disadvantaged group has demonstrably or historically worse outcomes, that may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itself warrant risk adjustment.  It may instead obscure issues at the provider level while not addressing root causes.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Consideration on a case-by-case basis with stakeholder input, statistics and discussions with CMS and funders, while being balanced and remaining true to program goals.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Conceptual models are useful and may explain and examine the causal pathway to outcomes.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 conceptual model may inform which variables should be included in a risk adjustment model, an approach looking at which variables are statistically significantly associated with the outcome.</a:t>
            </a:r>
          </a:p>
          <a:p>
            <a:pPr marL="0" marR="0" indent="0">
              <a:lnSpc>
                <a:spcPct val="150000"/>
              </a:lnSpc>
              <a:spcBef>
                <a:spcPts val="0"/>
              </a:spcBef>
              <a:spcAft>
                <a:spcPts val="0"/>
              </a:spcAft>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0"/>
              </a:spcAft>
              <a:buFont typeface="Wingdings" panose="05000000000000000000" pitchFamily="2" charset="2"/>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0"/>
              </a:spcAft>
              <a:buFont typeface="Wingdings" panose="05000000000000000000" pitchFamily="2" charset="2"/>
              <a:buNone/>
            </a:pPr>
            <a:r>
              <a:rPr lang="en-US" sz="1800" i="0" dirty="0">
                <a:effectLst/>
                <a:latin typeface="Calibri" panose="020F0502020204030204" pitchFamily="34" charset="0"/>
                <a:ea typeface="Calibri" panose="020F0502020204030204" pitchFamily="34" charset="0"/>
                <a:cs typeface="Times New Roman" panose="02020603050405020304" pitchFamily="18" charset="0"/>
              </a:rPr>
              <a:t>A benefit of stratification is that it gives audiences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more information</a:t>
            </a:r>
            <a:r>
              <a:rPr lang="en-US" sz="1800" i="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 patient may be interested in drilling down to determine performance of a provider related to people who are like them on variables.  It may be obscured by risk adjustment models, and so that can be worth considering.  Similarly stratification can assist in the quality improvement context to help drill down and determine if there are pockets of the population that you need to do a better job.</a:t>
            </a:r>
          </a:p>
          <a:p>
            <a:pPr marL="0" marR="0" indent="0">
              <a:lnSpc>
                <a:spcPct val="150000"/>
              </a:lnSpc>
              <a:spcBef>
                <a:spcPts val="0"/>
              </a:spcBef>
              <a:spcAft>
                <a:spcPts val="0"/>
              </a:spcAft>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0"/>
              </a:spcAft>
              <a:buFont typeface="Wingdings" panose="05000000000000000000" pitchFamily="2" charset="2"/>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Example:</a:t>
            </a:r>
          </a:p>
          <a:p>
            <a:pPr marL="0" marR="0" indent="0">
              <a:lnSpc>
                <a:spcPct val="150000"/>
              </a:lnSpc>
              <a:spcBef>
                <a:spcPts val="0"/>
              </a:spcBef>
              <a:spcAft>
                <a:spcPts val="0"/>
              </a:spcAft>
              <a:buFont typeface="Wingdings" panose="05000000000000000000" pitchFamily="2" charset="2"/>
              <a:buNone/>
            </a:pPr>
            <a:r>
              <a:rPr lang="en-US" sz="1800" i="0" dirty="0">
                <a:effectLst/>
                <a:latin typeface="Calibri" panose="020F0502020204030204" pitchFamily="34" charset="0"/>
                <a:ea typeface="Calibri" panose="020F0502020204030204" pitchFamily="34" charset="0"/>
                <a:cs typeface="Times New Roman" panose="02020603050405020304" pitchFamily="18" charset="0"/>
              </a:rPr>
              <a:t>Developers should consistently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reexamine the operationalization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of risk adjustment models in variables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Age is a variable used often in risk adjustment models, but consider other variables that get at biological age and issues of frailty — biological age vs. chronological age. This may be considered and tested to determine if it could provide more precision if our interest lies in looking at age as identifying underlying risks in the models.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2610464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Measures can play a crucial part in meeting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Healthy People 2030 </a:t>
            </a:r>
            <a:r>
              <a:rPr lang="en-US" sz="1800" dirty="0">
                <a:effectLst/>
                <a:latin typeface="Calibri" panose="020F0502020204030204" pitchFamily="34" charset="0"/>
                <a:ea typeface="Calibri" panose="020F0502020204030204" pitchFamily="34" charset="0"/>
                <a:cs typeface="Times New Roman" panose="02020603050405020304" pitchFamily="18" charset="0"/>
              </a:rPr>
              <a:t>goal to address equity, and so measure developers can consider the next level measurement development techniques to have these ideas in mind.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measure data used at the individual provider and population levels down the road.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Coordinate with social service providers to identify any data nuances; if a measure developer is between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two</a:t>
            </a:r>
            <a:r>
              <a:rPr lang="en-US" sz="1800" dirty="0">
                <a:effectLst/>
                <a:latin typeface="Calibri" panose="020F0502020204030204" pitchFamily="34" charset="0"/>
                <a:ea typeface="Calibri" panose="020F0502020204030204" pitchFamily="34" charset="0"/>
                <a:cs typeface="Times New Roman" panose="02020603050405020304" pitchFamily="18" charset="0"/>
              </a:rPr>
              <a:t> data sources in working with social service providers, decide to opt for the one best known or used by the providers.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1932865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 do I get the data?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Who will work with me?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EHR vendors, HIT vendors, clinical practice sites, or facilities?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Propose transparency with prospective test sites and vendors by entering into agreements as part of your initial proposal. You may encounter better results from the beginning if they also have “skin in the game.”  Of course, there are budgetary implications which highlights the need for leveraging these stakeholders and associated relationships.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3689112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342546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CMS is committed to providing </a:t>
            </a:r>
            <a:r>
              <a:rPr lang="en-US"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and Outreach </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opportunities about the quality measure development process to interested stakeholders to improve understanding of the process. CMS also seeks continual feedback to improve and/or expand its offerings to the healthcare quality measure development community and interested stakeholders.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date, CMS has implemented an </a:t>
            </a:r>
            <a:r>
              <a:rPr lang="en-US"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and Outreach </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webinar series and has created resource materials that break down and explain various components and challenges in the measure development process. There are dedicated websites, listservs, and roadmap documents that are available to support those that are working in quality measure development, or are just curious and want to learn more about how it is done.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749227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3352478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117019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Key components of the Measures Management System (MMS) include the creation of tools to assist in the development of quality measures, including CMIT, the MMS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our website and a few tools which aide the task of environmental scanning, etc.  The second key component highlights engaging stakeholders whereby we strive to engage a wide variety of stakeholders such as patients, clinicians, clinical specialty societies, patient advocacy programs, and measure developers on how to get involved in the CQM development process, or on how to refine their skills in that area.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284634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RELI Group has many years of experience in measure development and reporting, employing SMEs with decades of experience leading largescale development efforts.  Many challenges and mitigation strategies addressed in this slide deck are derived from direct experience, both in the public and private sector.</a:t>
            </a:r>
          </a:p>
        </p:txBody>
      </p:sp>
      <p:sp>
        <p:nvSpPr>
          <p:cNvPr id="4" name="Slide Number Placeholder 3"/>
          <p:cNvSpPr>
            <a:spLocks noGrp="1"/>
          </p:cNvSpPr>
          <p:nvPr>
            <p:ph type="sldNum" sz="quarter" idx="5"/>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22038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RELI Group is funded by CMS to develop measures and follows a specific process as laid out in the MMS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in accordance with contract statements of works and schedules.  Many others develop measures outside of CMS programs, or at least without CMS programs as the main focus.  There are specialty societies, associations and registries that develop measures, and hybrid situations where measures also get adopted into CMS programs.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the measures intended for?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Is it quality improvement specifically?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Is it for value-based purchasing programs or CMS public reporting transparency programs?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big challenge and lesson learned is the need to align and monitor the project plan and timeline for key milestones and during the lifecycle, and also looking at external dependencies, constraints and timelines which vary depending on the intended measure’s purpose, the scope and use.  Consideration is given to draft and final rule requirements, the NQF endorsement cycles and processes and other constraints.  The focus of this presentation is on best practices with a goal of highlighting some next-level techniques in measure development.  Lastly, sharing lessons learned from various measure development efforts with different perspectives help inform and drive these improvements and best practices.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3006878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focus on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earlier </a:t>
            </a:r>
            <a:r>
              <a:rPr lang="en-US" sz="1800" dirty="0">
                <a:effectLst/>
                <a:latin typeface="Calibri" panose="020F0502020204030204" pitchFamily="34" charset="0"/>
                <a:ea typeface="Calibri" panose="020F0502020204030204" pitchFamily="34" charset="0"/>
                <a:cs typeface="Times New Roman" panose="02020603050405020304" pitchFamily="18" charset="0"/>
              </a:rPr>
              <a:t>stages of the lifecycle from conceptualization through testing as depicted in this graphic.  Addressed later are issues in the context of project planning and management, since these aspects of the development process underpin the entire process.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Notably missing here are bars you normally see on the bottom that cross lifecycle activities including feasibility, evaluation, information-gathering and stakeholder engagement.  Here we purposely limit the scope to take a somewhat deeper dive into select key areas. The coming slides will transition to addressing project management, as well as general challenges outside of within the lifecycle’s specific stages.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217217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Take the long-view</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methodology for end-to-end development, especially important for PRO-PMs or digital measures.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Ensure your project planning efforts build in the extended time needed for contingencies.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Reflect upon later phases of the lifecycle, such as implementation in the earlier stages such as conceptualization.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Constraints and timelines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Often out of the measure developer’s control or purview.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May change from the time of award to start of measure development efforts.</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Staying on top of external items and being in touch with various entities are of critical importance.</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 consideration for eCQMs with evolving HL7 standards and requirements for technical specifications.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EHR vendors and readiness to implement new or updated eCQMs.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case of CMS program-specifics such as MIPS within the broader context of QPP, maintain an understanding of the requirement of MIPS and CMS measurement priorities, which may evolve each year.</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Other examples of external constraints involve the current evolving transition from the QDM CQL-based eCQMs to CQL QI-Core FHIR-based eCQMs.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101418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Apply an eyes-wide-open approach and consider the likelihood of a longer development lifecycle.</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Stress open communication early and often during planning to mitigate challenges down the road.</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Project plans should include data identification, assessment, cleaning, analysis and implementation throughout the entire lifecycle and requires prospective test data once the workflow or technical changes are made.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Leverage health IT vendors and clinical facility or practice sites to support the testing phases, and the project plan needs to include timelines for vendors and measure calculators that have internal timelines, dependencies and approvals.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3797274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graphic is not intended to be prescriptive, but instead to lay out from a measure conceptualization point of view the different phases whereby you may visualize this process via a Visio or a swimlane type of approach.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 high level, what’s your strategic approach?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What’s your endgame?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the driving precursor documents and artifacts driving your development efforts?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a CMS measure developer perspective, this is the Meaningful Measures Initiative 2.0.  Here we reference measure and literature review databases or tools — NQF’s quality positioning system, CMS Measures Inventory, the MIDS Library.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Conceptual framework</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is your target for settings or programs or clinical care areas?  Disease-specific or condition-specific areas?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the tools, the guiding processes that revolve around that?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thinking about NQF consensus-based endorsement, what is required up front?  NQF criteria, etc.?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NQF MAP —what are they saying?  What’s the trend and the sense there on those matters?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the high-value characteristics being attempted to attain for measures?</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do they fit into this framework?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Business case creation</a:t>
            </a: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Here it’s crucial to develop a business case and review the characteristics of the measure against some defined framework of characteristics and apply a ranking or a rating.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What’s the bang for the buck for this measure?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What’s the performance gap?  How big is it?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 are identified burdens?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Stakeholder engagement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 the express goal of building measures to drive improvements in the quality of care, here you engage patients, caregivers early and often, as well as your clinical and domain experts as part of your TEP.</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business case review and gaining different perspectives on this issue, what has buy-in?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Which areas require a step back to revisit strengthening XYZ?  </a:t>
            </a:r>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132970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3C697967-760E-4A41-AE47-EEBA93AE27F2}" type="datetime1">
              <a:rPr lang="en-US" smtClean="0"/>
              <a:t>10/4/2021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A8CAE76-7352-44B2-835F-10CAB351E84A}" type="datetime1">
              <a:rPr lang="en-US" smtClean="0"/>
              <a:t>10/4/2021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73302A6E-DF7E-4824-B72F-ED14D5120DB6}" type="datetime1">
              <a:rPr lang="en-US" smtClean="0"/>
              <a:t>10/4/2021</a:t>
            </a:fld>
            <a:endParaRPr lang="en-US"/>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C36C093-A1E8-4028-B64F-221C883522F7}" type="datetime1">
              <a:rPr lang="en-US" smtClean="0"/>
              <a:t>10/4/2021</a:t>
            </a:fld>
            <a:endParaRPr lang="en-US"/>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018DB655-B20D-4007-A522-DADBB73ACB17}" type="datetime1">
              <a:rPr lang="en-US" smtClean="0"/>
              <a:t>10/4/2021</a:t>
            </a:fld>
            <a:endParaRPr lang="en-US"/>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6093446-643E-47CC-887A-ACFBE49A1145}" type="datetime1">
              <a:rPr lang="en-US" smtClean="0"/>
              <a:t>10/4/2021</a:t>
            </a:fld>
            <a:endParaRPr lang="en-US"/>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F218C7A-31DB-4033-985C-F967F3B8F938}" type="datetime1">
              <a:rPr lang="en-US" smtClean="0"/>
              <a:t>10/4/2021</a:t>
            </a:fld>
            <a:endParaRPr lang="en-US"/>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97C0194-4FDA-43AF-9F3B-BE4B0F1060EB}" type="datetime1">
              <a:rPr lang="en-US" smtClean="0"/>
              <a:t>10/4/2021</a:t>
            </a:fld>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E6A48628-C5AF-4DDE-B627-6DFEF3A1E92F}" type="datetime1">
              <a:rPr lang="en-US" smtClean="0"/>
              <a:t>10/4/2021</a:t>
            </a:fld>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94A1A85-03B5-4875-B329-136817FE68CF}" type="datetime1">
              <a:rPr lang="en-US" smtClean="0"/>
              <a:t>10/4/2021</a:t>
            </a:fld>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9D16256B-82DA-4EE1-81C3-24F2947DEBAD}" type="datetime1">
              <a:rPr lang="en-US" smtClean="0"/>
              <a:t>10/4/2021</a:t>
            </a:fld>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E3E91C9-DAD1-4AEF-896B-B0B960C7E7E7}" type="datetime1">
              <a:rPr lang="en-US" smtClean="0"/>
              <a:t>10/4/2021</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96938FE-59CA-4C89-BE8B-F03601C34342}" type="datetime1">
              <a:rPr lang="en-US" smtClean="0"/>
              <a:t>10/4/2021</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A518A642-F11E-4D6C-94C7-10329E6CCB63}" type="datetime1">
              <a:rPr lang="en-US" smtClean="0"/>
              <a:t>10/4/2021</a:t>
            </a:fld>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FB323EE-0DF1-44F8-AD90-F9DE7ED13117}" type="datetime1">
              <a:rPr lang="en-US" smtClean="0"/>
              <a:t>10/4/2021</a:t>
            </a:fld>
            <a:endParaRPr lang="en-US"/>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1AE6CA0C-21F2-4F2C-965B-164BFB5D44D7}" type="datetime1">
              <a:rPr lang="en-US" smtClean="0"/>
              <a:t>10/4/2021</a:t>
            </a:fld>
            <a:endParaRPr lang="en-US"/>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9207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68517D46-A363-4E26-9E5D-4C0BCED54145}" type="datetime1">
              <a:rPr lang="en-US" smtClean="0"/>
              <a:t>10/4/2021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F08ACA9-CAF1-4852-846C-726581A017BC}" type="datetime1">
              <a:rPr lang="en-US" smtClean="0"/>
              <a:t>10/4/2021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83457F0E-57DE-4392-9F01-4590E481B2D5}" type="datetime1">
              <a:rPr lang="en-US" smtClean="0"/>
              <a:t>10/4/2021</a:t>
            </a:fld>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3" r:id="rId25"/>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 userDrawn="1">
          <p15:clr>
            <a:srgbClr val="F26B43"/>
          </p15:clr>
        </p15:guide>
        <p15:guide id="9" pos="7392" userDrawn="1">
          <p15:clr>
            <a:srgbClr val="F26B43"/>
          </p15:clr>
        </p15:guide>
        <p15:guide id="10" orient="horz" pos="3984" userDrawn="1">
          <p15:clr>
            <a:srgbClr val="F26B43"/>
          </p15:clr>
        </p15:guide>
        <p15:guide id="11" pos="3840" userDrawn="1">
          <p15:clr>
            <a:srgbClr val="F26B43"/>
          </p15:clr>
        </p15:guide>
        <p15:guide id="12"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MMS-Blueprint" TargetMode="External"/><Relationship Id="rId7"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hyperlink" Target="https://www.qualityforum.org/Home.aspx" TargetMode="External"/><Relationship Id="rId5" Type="http://schemas.openxmlformats.org/officeDocument/2006/relationships/hyperlink" Target="https://www.cms.gov/Medicare/Quality-Initiatives-Patient-Assessment-Instruments/QualityMeasures" TargetMode="External"/><Relationship Id="rId4" Type="http://schemas.openxmlformats.org/officeDocument/2006/relationships/hyperlink" Target="https://www.cms.gov/Medicare/Quality-Initiatives-Patient-Assessment-Instruments/MMS/Resourc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MMS-Blueprint"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Dat1vvWqJYA" TargetMode="Externa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hyperlink" Target="mailto:rabel@battelle.org"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MS logo appears in the upper right corner.">
            <a:extLst>
              <a:ext uri="{FF2B5EF4-FFF2-40B4-BE49-F238E27FC236}">
                <a16:creationId xmlns:a16="http://schemas.microsoft.com/office/drawing/2014/main" id="{83DC546D-DC01-40BE-8C4B-2BB13FB3D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a:extLst>
              <a:ext uri="{FF2B5EF4-FFF2-40B4-BE49-F238E27FC236}">
                <a16:creationId xmlns:a16="http://schemas.microsoft.com/office/drawing/2014/main" id="{510F9A8C-F6AF-466D-B222-8557E0874AC7}"/>
              </a:ext>
            </a:extLst>
          </p:cNvPr>
          <p:cNvSpPr>
            <a:spLocks noGrp="1"/>
          </p:cNvSpPr>
          <p:nvPr>
            <p:ph type="title"/>
          </p:nvPr>
        </p:nvSpPr>
        <p:spPr>
          <a:xfrm>
            <a:off x="294930" y="523301"/>
            <a:ext cx="9469120" cy="1386840"/>
          </a:xfrm>
        </p:spPr>
        <p:txBody>
          <a:bodyPr/>
          <a:lstStyle/>
          <a:p>
            <a:r>
              <a:rPr lang="en-US" sz="4000" dirty="0"/>
              <a:t>Overcoming Common Challenges in the Measure Development Lifecycle</a:t>
            </a:r>
            <a:endParaRPr lang="en-US" sz="4000" dirty="0">
              <a:solidFill>
                <a:schemeClr val="tx2"/>
              </a:solidFill>
            </a:endParaRPr>
          </a:p>
        </p:txBody>
      </p:sp>
      <p:sp>
        <p:nvSpPr>
          <p:cNvPr id="4" name="Subtitle">
            <a:extLst>
              <a:ext uri="{FF2B5EF4-FFF2-40B4-BE49-F238E27FC236}">
                <a16:creationId xmlns:a16="http://schemas.microsoft.com/office/drawing/2014/main" id="{FB436B66-5398-40AA-B125-C22767CB8FA1}"/>
              </a:ext>
            </a:extLst>
          </p:cNvPr>
          <p:cNvSpPr txBox="1">
            <a:spLocks/>
          </p:cNvSpPr>
          <p:nvPr/>
        </p:nvSpPr>
        <p:spPr>
          <a:xfrm>
            <a:off x="457200" y="2086955"/>
            <a:ext cx="7229475" cy="494320"/>
          </a:xfrm>
          <a:prstGeom prst="rect">
            <a:avLst/>
          </a:prstGeom>
        </p:spPr>
        <p:txBody>
          <a:bodyPr>
            <a:normAutofit lnSpcReduction="10000"/>
          </a:bodyPr>
          <a:lstStyle>
            <a:lvl1pPr marL="0" indent="0" algn="l" defTabSz="914400" rtl="0" eaLnBrk="1" latinLnBrk="0" hangingPunct="1">
              <a:spcBef>
                <a:spcPct val="20000"/>
              </a:spcBef>
              <a:buFontTx/>
              <a:buNone/>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September 2021 MMS Information Session</a:t>
            </a:r>
          </a:p>
        </p:txBody>
      </p:sp>
      <p:sp>
        <p:nvSpPr>
          <p:cNvPr id="5" name="Author">
            <a:extLst>
              <a:ext uri="{FF2B5EF4-FFF2-40B4-BE49-F238E27FC236}">
                <a16:creationId xmlns:a16="http://schemas.microsoft.com/office/drawing/2014/main" id="{4DDECFAA-6311-4B15-A9D7-667A2CE036BF}"/>
              </a:ext>
            </a:extLst>
          </p:cNvPr>
          <p:cNvSpPr>
            <a:spLocks noGrp="1"/>
          </p:cNvSpPr>
          <p:nvPr>
            <p:ph type="subTitle" idx="1"/>
          </p:nvPr>
        </p:nvSpPr>
        <p:spPr>
          <a:xfrm>
            <a:off x="8570779" y="3761397"/>
            <a:ext cx="3381475" cy="2182204"/>
          </a:xfrm>
          <a:solidFill>
            <a:schemeClr val="bg1"/>
          </a:solidFill>
          <a:effectLst/>
        </p:spPr>
        <p:txBody>
          <a:bodyPr>
            <a:normAutofit fontScale="70000" lnSpcReduction="20000"/>
          </a:bodyPr>
          <a:lstStyle/>
          <a:p>
            <a:r>
              <a:rPr lang="en-US" sz="1800" b="1" dirty="0"/>
              <a:t>Hosted by:</a:t>
            </a:r>
          </a:p>
          <a:p>
            <a:r>
              <a:rPr lang="en-US" sz="1800" dirty="0"/>
              <a:t>Brenna Rabel, Senior Scientist &amp; Stakeholder Engagement Lead for the Measures Management System, Battelle</a:t>
            </a:r>
          </a:p>
          <a:p>
            <a:endParaRPr lang="en-US" sz="1800" dirty="0"/>
          </a:p>
          <a:p>
            <a:r>
              <a:rPr lang="en-US" sz="1800" b="1" dirty="0"/>
              <a:t>Guest presenters</a:t>
            </a:r>
            <a:r>
              <a:rPr lang="en-US" sz="1800" dirty="0"/>
              <a:t>:</a:t>
            </a:r>
          </a:p>
          <a:p>
            <a:r>
              <a:rPr lang="en-US" sz="1800" dirty="0"/>
              <a:t>Dan Andersen, Director of Healthcare Analytics Services</a:t>
            </a:r>
          </a:p>
          <a:p>
            <a:r>
              <a:rPr lang="en-US" sz="1800" dirty="0"/>
              <a:t>Mike Sacca, VP of Health Informatics Services</a:t>
            </a:r>
          </a:p>
          <a:p>
            <a:r>
              <a:rPr lang="en-US" sz="1800" dirty="0"/>
              <a:t>RELI Group, Inc.</a:t>
            </a:r>
          </a:p>
        </p:txBody>
      </p:sp>
    </p:spTree>
    <p:extLst>
      <p:ext uri="{BB962C8B-B14F-4D97-AF65-F5344CB8AC3E}">
        <p14:creationId xmlns:p14="http://schemas.microsoft.com/office/powerpoint/2010/main" val="290974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Practical Considerations</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457200" y="1752601"/>
            <a:ext cx="11277600" cy="4937124"/>
          </a:xfrm>
        </p:spPr>
        <p:txBody>
          <a:bodyPr>
            <a:normAutofit lnSpcReduction="10000"/>
          </a:bodyPr>
          <a:lstStyle/>
          <a:p>
            <a:pPr marL="0" indent="0">
              <a:buNone/>
            </a:pPr>
            <a:r>
              <a:rPr lang="en-US" b="1" dirty="0">
                <a:solidFill>
                  <a:schemeClr val="tx2"/>
                </a:solidFill>
              </a:rPr>
              <a:t>Development efforts are often challenged by unrealistic expectations from the start</a:t>
            </a:r>
          </a:p>
          <a:p>
            <a:r>
              <a:rPr lang="en-US" sz="2600" dirty="0"/>
              <a:t>Be pragmatic when developing measures – This includes when considering the number of measures and the complexity of the measure(s)</a:t>
            </a:r>
          </a:p>
          <a:p>
            <a:r>
              <a:rPr lang="en-US" sz="2600" dirty="0"/>
              <a:t>Like with any good project management, avoid “boil the ocean” approaches</a:t>
            </a:r>
          </a:p>
          <a:p>
            <a:r>
              <a:rPr lang="en-US" sz="2600" dirty="0"/>
              <a:t>Clearly understand and transparently share the estimated resources required to effectively include others, such as EHR vendors and data repositories (discussed later in more detail) </a:t>
            </a:r>
          </a:p>
          <a:p>
            <a:r>
              <a:rPr lang="en-US" sz="2600" dirty="0"/>
              <a:t>Consider dividing development into measure building blocks </a:t>
            </a:r>
          </a:p>
          <a:p>
            <a:pPr lvl="1"/>
            <a:endParaRPr lang="en-US"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9</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10/4/2021</a:t>
            </a:fld>
            <a:endParaRPr lang="en-US" dirty="0"/>
          </a:p>
        </p:txBody>
      </p:sp>
    </p:spTree>
    <p:extLst>
      <p:ext uri="{BB962C8B-B14F-4D97-AF65-F5344CB8AC3E}">
        <p14:creationId xmlns:p14="http://schemas.microsoft.com/office/powerpoint/2010/main" val="121543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76200"/>
            <a:ext cx="11277600" cy="1371600"/>
          </a:xfrm>
        </p:spPr>
        <p:txBody>
          <a:bodyPr anchor="ctr">
            <a:normAutofit/>
          </a:bodyPr>
          <a:lstStyle/>
          <a:p>
            <a:r>
              <a:rPr lang="en-US" dirty="0"/>
              <a:t>Conceptualization Phase</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sz="half" idx="1"/>
          </p:nvPr>
        </p:nvSpPr>
        <p:spPr>
          <a:xfrm>
            <a:off x="457200" y="1752599"/>
            <a:ext cx="7229476" cy="3435655"/>
          </a:xfrm>
        </p:spPr>
        <p:txBody>
          <a:bodyPr>
            <a:normAutofit/>
          </a:bodyPr>
          <a:lstStyle/>
          <a:p>
            <a:pPr marL="0" indent="0">
              <a:lnSpc>
                <a:spcPct val="90000"/>
              </a:lnSpc>
              <a:buNone/>
            </a:pPr>
            <a:r>
              <a:rPr lang="en-US" b="1" dirty="0">
                <a:solidFill>
                  <a:schemeClr val="tx2"/>
                </a:solidFill>
              </a:rPr>
              <a:t>Measure developers, stewards, and sponsors don’t always realize a return on investment</a:t>
            </a:r>
          </a:p>
          <a:p>
            <a:pPr>
              <a:lnSpc>
                <a:spcPct val="90000"/>
              </a:lnSpc>
            </a:pPr>
            <a:r>
              <a:rPr lang="en-US" sz="2700" dirty="0"/>
              <a:t>Early buy-in from stakeholders and regular touch points </a:t>
            </a:r>
          </a:p>
          <a:p>
            <a:pPr>
              <a:lnSpc>
                <a:spcPct val="90000"/>
              </a:lnSpc>
            </a:pPr>
            <a:r>
              <a:rPr lang="en-US" sz="2700" dirty="0"/>
              <a:t>Fail early, not often - Initial analysis on feasibility and other potential challenges</a:t>
            </a:r>
          </a:p>
          <a:p>
            <a:pPr marL="457200" lvl="1" indent="0">
              <a:lnSpc>
                <a:spcPct val="90000"/>
              </a:lnSpc>
              <a:buNone/>
            </a:pPr>
            <a:endParaRPr lang="en-US" sz="2700" dirty="0"/>
          </a:p>
        </p:txBody>
      </p:sp>
      <p:pic>
        <p:nvPicPr>
          <p:cNvPr id="10" name="Picture 9" descr="People working on ideas">
            <a:extLst>
              <a:ext uri="{FF2B5EF4-FFF2-40B4-BE49-F238E27FC236}">
                <a16:creationId xmlns:a16="http://schemas.microsoft.com/office/drawing/2014/main" id="{915D0FD5-6AA2-443A-BF14-BAC5DF4500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985"/>
          <a:stretch/>
        </p:blipFill>
        <p:spPr>
          <a:xfrm>
            <a:off x="7800066" y="2159994"/>
            <a:ext cx="3934734" cy="3028261"/>
          </a:xfrm>
          <a:prstGeom prst="rect">
            <a:avLst/>
          </a:prstGeom>
        </p:spPr>
      </p:pic>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10</a:t>
            </a:fld>
            <a:endParaRPr lang="en-US"/>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a:xfrm>
            <a:off x="10210800" y="6324600"/>
            <a:ext cx="1524000" cy="365125"/>
          </a:xfrm>
        </p:spPr>
        <p:txBody>
          <a:bodyPr anchor="ctr">
            <a:normAutofit/>
          </a:bodyPr>
          <a:lstStyle/>
          <a:p>
            <a:pPr>
              <a:spcAft>
                <a:spcPts val="600"/>
              </a:spcAft>
            </a:pPr>
            <a:fld id="{E6381173-1217-468D-AD1D-5B5E3F0F81D1}" type="datetime1">
              <a:rPr lang="en-US" smtClean="0"/>
              <a:pPr>
                <a:spcAft>
                  <a:spcPts val="600"/>
                </a:spcAft>
              </a:pPr>
              <a:t>10/4/2021</a:t>
            </a:fld>
            <a:endParaRPr lang="en-US"/>
          </a:p>
        </p:txBody>
      </p:sp>
    </p:spTree>
    <p:extLst>
      <p:ext uri="{BB962C8B-B14F-4D97-AF65-F5344CB8AC3E}">
        <p14:creationId xmlns:p14="http://schemas.microsoft.com/office/powerpoint/2010/main" val="309289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Conceptualization Phase (cont.)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lstStyle/>
          <a:p>
            <a:pPr marL="0" indent="0">
              <a:buNone/>
            </a:pPr>
            <a:r>
              <a:rPr lang="en-US" b="1" dirty="0">
                <a:solidFill>
                  <a:schemeClr val="tx2"/>
                </a:solidFill>
              </a:rPr>
              <a:t>Measures need to fill real measurement gaps</a:t>
            </a:r>
          </a:p>
          <a:p>
            <a:r>
              <a:rPr lang="en-US" sz="2800" dirty="0"/>
              <a:t>Determine measure’s alignment with meaningful measures</a:t>
            </a:r>
          </a:p>
          <a:p>
            <a:r>
              <a:rPr lang="en-US" sz="2800" dirty="0"/>
              <a:t>Comprehensive scan of existing/competing measures</a:t>
            </a:r>
          </a:p>
          <a:p>
            <a:pPr lvl="1"/>
            <a:r>
              <a:rPr lang="en-US" sz="2400" dirty="0"/>
              <a:t>Leverage available resources and tools</a:t>
            </a:r>
          </a:p>
          <a:p>
            <a:pPr lvl="1"/>
            <a:r>
              <a:rPr lang="en-US" sz="2400" dirty="0"/>
              <a:t>Revisit regularly and comprehensively</a:t>
            </a:r>
          </a:p>
          <a:p>
            <a:r>
              <a:rPr lang="en-US" sz="2800" dirty="0"/>
              <a:t>Clear articulation of why proposed measure is improvement, complementary, or otherwise necessary</a:t>
            </a:r>
          </a:p>
          <a:p>
            <a:pPr marL="457200" lvl="1" indent="0">
              <a:buNone/>
            </a:pPr>
            <a:endParaRPr lang="en-US"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11</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10/4/2021</a:t>
            </a:fld>
            <a:endParaRPr lang="en-US"/>
          </a:p>
        </p:txBody>
      </p:sp>
    </p:spTree>
    <p:extLst>
      <p:ext uri="{BB962C8B-B14F-4D97-AF65-F5344CB8AC3E}">
        <p14:creationId xmlns:p14="http://schemas.microsoft.com/office/powerpoint/2010/main" val="2733584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Conceptualization Phase (cont.)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lstStyle/>
          <a:p>
            <a:pPr marL="0" indent="0">
              <a:buNone/>
            </a:pPr>
            <a:r>
              <a:rPr lang="en-US" b="1" dirty="0">
                <a:solidFill>
                  <a:schemeClr val="tx2"/>
                </a:solidFill>
              </a:rPr>
              <a:t>Quality measures should support quality improvement even if that is not explicit intent</a:t>
            </a:r>
          </a:p>
          <a:p>
            <a:r>
              <a:rPr lang="en-US" sz="2800" dirty="0"/>
              <a:t>Emphasize digital measures</a:t>
            </a:r>
          </a:p>
          <a:p>
            <a:r>
              <a:rPr lang="en-US" sz="2800" dirty="0"/>
              <a:t>Consider how information should be displayed for patients (e.g., via patient portals) and providers and how information should be communicated between providers</a:t>
            </a:r>
          </a:p>
          <a:p>
            <a:pPr lvl="1"/>
            <a:endParaRPr lang="en-US" dirty="0"/>
          </a:p>
          <a:p>
            <a:pPr lvl="1"/>
            <a:endParaRPr lang="en-US"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12</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10/4/2021</a:t>
            </a:fld>
            <a:endParaRPr lang="en-US"/>
          </a:p>
        </p:txBody>
      </p:sp>
    </p:spTree>
    <p:extLst>
      <p:ext uri="{BB962C8B-B14F-4D97-AF65-F5344CB8AC3E}">
        <p14:creationId xmlns:p14="http://schemas.microsoft.com/office/powerpoint/2010/main" val="1968551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76200"/>
            <a:ext cx="11277600" cy="1371600"/>
          </a:xfrm>
        </p:spPr>
        <p:txBody>
          <a:bodyPr anchor="ctr">
            <a:normAutofit/>
          </a:bodyPr>
          <a:lstStyle/>
          <a:p>
            <a:r>
              <a:rPr lang="en-US" dirty="0"/>
              <a:t>Specification Phase</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sz="half" idx="1"/>
          </p:nvPr>
        </p:nvSpPr>
        <p:spPr>
          <a:xfrm>
            <a:off x="545334" y="1752600"/>
            <a:ext cx="7496978" cy="3800475"/>
          </a:xfrm>
        </p:spPr>
        <p:txBody>
          <a:bodyPr>
            <a:normAutofit/>
          </a:bodyPr>
          <a:lstStyle/>
          <a:p>
            <a:pPr marL="0" indent="0">
              <a:lnSpc>
                <a:spcPct val="90000"/>
              </a:lnSpc>
              <a:buNone/>
            </a:pPr>
            <a:r>
              <a:rPr lang="en-US" b="1" dirty="0">
                <a:solidFill>
                  <a:schemeClr val="tx2"/>
                </a:solidFill>
              </a:rPr>
              <a:t>Developers struggle to align and adapt similar or competing measures</a:t>
            </a:r>
          </a:p>
          <a:p>
            <a:pPr>
              <a:lnSpc>
                <a:spcPct val="90000"/>
              </a:lnSpc>
            </a:pPr>
            <a:r>
              <a:rPr lang="en-US" sz="2700" dirty="0"/>
              <a:t>Developers must work together, even when they are working on separately funded contracts/efforts to ensure the best measures are put forward and to reduce burden</a:t>
            </a:r>
          </a:p>
          <a:p>
            <a:pPr>
              <a:lnSpc>
                <a:spcPct val="90000"/>
              </a:lnSpc>
            </a:pPr>
            <a:r>
              <a:rPr lang="en-US" sz="2700" dirty="0"/>
              <a:t>Collaboration is required when adapting measures</a:t>
            </a:r>
          </a:p>
        </p:txBody>
      </p:sp>
      <p:pic>
        <p:nvPicPr>
          <p:cNvPr id="7" name="Picture 6" descr="Geometric shapes on a wooden background">
            <a:extLst>
              <a:ext uri="{FF2B5EF4-FFF2-40B4-BE49-F238E27FC236}">
                <a16:creationId xmlns:a16="http://schemas.microsoft.com/office/drawing/2014/main" id="{BF21A2D3-EF78-4DE0-803F-3CD0A412C1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619"/>
          <a:stretch/>
        </p:blipFill>
        <p:spPr>
          <a:xfrm>
            <a:off x="8042312" y="2182082"/>
            <a:ext cx="3692487" cy="3713035"/>
          </a:xfrm>
          <a:prstGeom prst="rect">
            <a:avLst/>
          </a:prstGeom>
          <a:noFill/>
        </p:spPr>
      </p:pic>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13</a:t>
            </a:fld>
            <a:endParaRPr lang="en-US"/>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a:xfrm>
            <a:off x="10210800" y="6324600"/>
            <a:ext cx="1524000" cy="365125"/>
          </a:xfrm>
        </p:spPr>
        <p:txBody>
          <a:bodyPr anchor="ctr">
            <a:normAutofit/>
          </a:bodyPr>
          <a:lstStyle/>
          <a:p>
            <a:pPr>
              <a:spcAft>
                <a:spcPts val="600"/>
              </a:spcAft>
            </a:pPr>
            <a:fld id="{E6381173-1217-468D-AD1D-5B5E3F0F81D1}" type="datetime1">
              <a:rPr lang="en-US" smtClean="0"/>
              <a:pPr>
                <a:spcAft>
                  <a:spcPts val="600"/>
                </a:spcAft>
              </a:pPr>
              <a:t>10/4/2021</a:t>
            </a:fld>
            <a:endParaRPr lang="en-US"/>
          </a:p>
        </p:txBody>
      </p:sp>
    </p:spTree>
    <p:extLst>
      <p:ext uri="{BB962C8B-B14F-4D97-AF65-F5344CB8AC3E}">
        <p14:creationId xmlns:p14="http://schemas.microsoft.com/office/powerpoint/2010/main" val="2267888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Specification Phase (cont.)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pPr marL="0" indent="0">
              <a:buNone/>
            </a:pPr>
            <a:r>
              <a:rPr lang="en-US" b="1" dirty="0">
                <a:solidFill>
                  <a:schemeClr val="tx2"/>
                </a:solidFill>
              </a:rPr>
              <a:t>Specific to digital measures, s</a:t>
            </a:r>
            <a:r>
              <a:rPr lang="en-US" sz="2900" b="1" dirty="0">
                <a:solidFill>
                  <a:schemeClr val="tx2"/>
                </a:solidFill>
                <a:effectLst/>
                <a:ea typeface="Calibri" panose="020F0502020204030204" pitchFamily="34" charset="0"/>
              </a:rPr>
              <a:t>tandards workgroups have their own timelines that are not necessarily aligned with measure developers’ project plans</a:t>
            </a:r>
          </a:p>
          <a:p>
            <a:r>
              <a:rPr lang="en-US" sz="2600" dirty="0"/>
              <a:t>Use the </a:t>
            </a:r>
            <a:r>
              <a:rPr lang="en-US" sz="2600" dirty="0" err="1"/>
              <a:t>eCQI</a:t>
            </a:r>
            <a:r>
              <a:rPr lang="en-US" sz="2600" dirty="0"/>
              <a:t> resource center and track the work of the standards groups (e.g., HL7) from the start of the project</a:t>
            </a:r>
          </a:p>
          <a:p>
            <a:r>
              <a:rPr lang="en-US" sz="2600" dirty="0"/>
              <a:t>Ensure timelines for eCQM testing includes completion of the NQF Feasibility Scorecard during the first year of the project to identify issues early in the measure development process  </a:t>
            </a:r>
          </a:p>
          <a:p>
            <a:r>
              <a:rPr lang="en-US" sz="2600" dirty="0"/>
              <a:t>Include assessment of electronic/clinical workflow that may be needed for measure data collection/reporting. </a:t>
            </a:r>
          </a:p>
          <a:p>
            <a:pPr lvl="1"/>
            <a:endParaRPr lang="en-US"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14</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10/4/2021</a:t>
            </a:fld>
            <a:endParaRPr lang="en-US"/>
          </a:p>
        </p:txBody>
      </p:sp>
    </p:spTree>
    <p:extLst>
      <p:ext uri="{BB962C8B-B14F-4D97-AF65-F5344CB8AC3E}">
        <p14:creationId xmlns:p14="http://schemas.microsoft.com/office/powerpoint/2010/main" val="1442312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Specification Phase (cont.)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pPr marL="0" indent="0">
              <a:buNone/>
            </a:pPr>
            <a:r>
              <a:rPr lang="en-US" b="1" dirty="0">
                <a:solidFill>
                  <a:schemeClr val="tx2"/>
                </a:solidFill>
              </a:rPr>
              <a:t>Measure developers struggle with risk adjustment and stratification</a:t>
            </a:r>
          </a:p>
          <a:p>
            <a:r>
              <a:rPr lang="en-US" sz="2600" dirty="0"/>
              <a:t>Consider the empirical vs. conceptual/practical need for risk adjustment as well as for including specific variables in a risk adjustment model</a:t>
            </a:r>
          </a:p>
          <a:p>
            <a:r>
              <a:rPr lang="en-US" sz="2600" dirty="0"/>
              <a:t>Carefully consider and test whether stratification is a preferred alternative to risk adjustment</a:t>
            </a:r>
          </a:p>
          <a:p>
            <a:r>
              <a:rPr lang="en-US" sz="2600" dirty="0"/>
              <a:t>Include stakeholders throughout the process</a:t>
            </a:r>
          </a:p>
          <a:p>
            <a:r>
              <a:rPr lang="en-US" sz="2600" dirty="0"/>
              <a:t>Keep current with state-of-the-science (e.g., Blueprint revisions and supplements and NQF reports, like the 2021 Social Risk Trial Final Report)</a:t>
            </a:r>
          </a:p>
          <a:p>
            <a:pPr lvl="1"/>
            <a:endParaRPr lang="en-US"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15</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10/4/2021</a:t>
            </a:fld>
            <a:endParaRPr lang="en-US"/>
          </a:p>
        </p:txBody>
      </p:sp>
    </p:spTree>
    <p:extLst>
      <p:ext uri="{BB962C8B-B14F-4D97-AF65-F5344CB8AC3E}">
        <p14:creationId xmlns:p14="http://schemas.microsoft.com/office/powerpoint/2010/main" val="414307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Specification Phase (cont.)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457200" y="1752601"/>
            <a:ext cx="11277600" cy="4937124"/>
          </a:xfrm>
        </p:spPr>
        <p:txBody>
          <a:bodyPr>
            <a:normAutofit lnSpcReduction="10000"/>
          </a:bodyPr>
          <a:lstStyle/>
          <a:p>
            <a:pPr marL="0" indent="0">
              <a:buNone/>
            </a:pPr>
            <a:r>
              <a:rPr lang="en-US" b="1" dirty="0">
                <a:solidFill>
                  <a:schemeClr val="tx2"/>
                </a:solidFill>
              </a:rPr>
              <a:t>Imperfect tools and data to account for social determinants of health or to address equity</a:t>
            </a:r>
          </a:p>
          <a:p>
            <a:r>
              <a:rPr lang="en-US" sz="2400" dirty="0"/>
              <a:t>HP 2030 goal to “create social, physical, and economic environments that promote attaining the full potential for health and well-being for all.” Measurement goals should be aligned to this goal</a:t>
            </a:r>
          </a:p>
          <a:p>
            <a:r>
              <a:rPr lang="en-US" sz="2400" dirty="0"/>
              <a:t>Consider how measures can improve equity even if equity is not the focus</a:t>
            </a:r>
          </a:p>
          <a:p>
            <a:pPr lvl="1"/>
            <a:r>
              <a:rPr lang="en-US" sz="2000" dirty="0"/>
              <a:t>Ensure the measure data can be used at individual, provider, and population-levels to help plan for and improve public health/pop health services</a:t>
            </a:r>
          </a:p>
          <a:p>
            <a:pPr lvl="1"/>
            <a:r>
              <a:rPr lang="en-US" sz="2000" dirty="0"/>
              <a:t>Coordinate with social services providers to identify data nuances that measure developers may help with. </a:t>
            </a:r>
          </a:p>
          <a:p>
            <a:pPr lvl="1"/>
            <a:r>
              <a:rPr lang="en-US" sz="2000" dirty="0"/>
              <a:t>Think creatively about data quality and availability. Stay current with promising developments to standardize data elements (e.g., the HL7 Gravity project)</a:t>
            </a:r>
          </a:p>
          <a:p>
            <a:pPr lvl="1"/>
            <a:r>
              <a:rPr lang="en-US" sz="2000" dirty="0"/>
              <a:t>Get involved</a:t>
            </a:r>
          </a:p>
          <a:p>
            <a:pPr lvl="1"/>
            <a:endParaRPr lang="en-US" dirty="0"/>
          </a:p>
          <a:p>
            <a:pPr lvl="1"/>
            <a:endParaRPr lang="en-US"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16</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10/4/2021</a:t>
            </a:fld>
            <a:endParaRPr lang="en-US"/>
          </a:p>
        </p:txBody>
      </p:sp>
    </p:spTree>
    <p:extLst>
      <p:ext uri="{BB962C8B-B14F-4D97-AF65-F5344CB8AC3E}">
        <p14:creationId xmlns:p14="http://schemas.microsoft.com/office/powerpoint/2010/main" val="3399213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76200"/>
            <a:ext cx="11277600" cy="1371600"/>
          </a:xfrm>
        </p:spPr>
        <p:txBody>
          <a:bodyPr anchor="ctr">
            <a:normAutofit/>
          </a:bodyPr>
          <a:lstStyle/>
          <a:p>
            <a:r>
              <a:rPr lang="en-US" dirty="0"/>
              <a:t>Testing Phase</a:t>
            </a:r>
          </a:p>
        </p:txBody>
      </p:sp>
      <p:pic>
        <p:nvPicPr>
          <p:cNvPr id="2" name="Picture 1" descr="Image of a microscope and slide preparation">
            <a:extLst>
              <a:ext uri="{FF2B5EF4-FFF2-40B4-BE49-F238E27FC236}">
                <a16:creationId xmlns:a16="http://schemas.microsoft.com/office/drawing/2014/main" id="{AD082D8C-3E96-471F-A2DD-0BB64D6FA236}"/>
              </a:ext>
            </a:extLst>
          </p:cNvPr>
          <p:cNvPicPr>
            <a:picLocks noChangeAspect="1"/>
          </p:cNvPicPr>
          <p:nvPr/>
        </p:nvPicPr>
        <p:blipFill rotWithShape="1">
          <a:blip r:embed="rId3"/>
          <a:srcRect l="9997" r="30388" b="2"/>
          <a:stretch/>
        </p:blipFill>
        <p:spPr>
          <a:xfrm>
            <a:off x="457200" y="1961920"/>
            <a:ext cx="4167482" cy="3425328"/>
          </a:xfrm>
          <a:prstGeom prst="rect">
            <a:avLst/>
          </a:prstGeom>
          <a:noFill/>
        </p:spPr>
      </p:pic>
      <p:sp>
        <p:nvSpPr>
          <p:cNvPr id="4" name="Content Placeholder 3">
            <a:extLst>
              <a:ext uri="{FF2B5EF4-FFF2-40B4-BE49-F238E27FC236}">
                <a16:creationId xmlns:a16="http://schemas.microsoft.com/office/drawing/2014/main" id="{535D81FD-A836-4280-878E-E247D09EA877}"/>
              </a:ext>
            </a:extLst>
          </p:cNvPr>
          <p:cNvSpPr>
            <a:spLocks noGrp="1"/>
          </p:cNvSpPr>
          <p:nvPr>
            <p:ph sz="half" idx="2"/>
          </p:nvPr>
        </p:nvSpPr>
        <p:spPr>
          <a:xfrm>
            <a:off x="4847422" y="1752600"/>
            <a:ext cx="6887378" cy="4572000"/>
          </a:xfrm>
        </p:spPr>
        <p:txBody>
          <a:bodyPr>
            <a:normAutofit/>
          </a:bodyPr>
          <a:lstStyle/>
          <a:p>
            <a:pPr marL="0" indent="0">
              <a:lnSpc>
                <a:spcPct val="90000"/>
              </a:lnSpc>
              <a:buNone/>
            </a:pPr>
            <a:r>
              <a:rPr lang="en-US" b="1" dirty="0">
                <a:solidFill>
                  <a:schemeClr val="tx2"/>
                </a:solidFill>
              </a:rPr>
              <a:t>Lack of data for testing</a:t>
            </a:r>
          </a:p>
          <a:p>
            <a:pPr>
              <a:lnSpc>
                <a:spcPct val="90000"/>
              </a:lnSpc>
            </a:pPr>
            <a:r>
              <a:rPr lang="en-US" sz="2400" dirty="0"/>
              <a:t>Developers must include in plans enough time to recruit sites, onboard sites, implement workflow changes, and collect or obtain access to necessary data to test the measures</a:t>
            </a:r>
          </a:p>
          <a:p>
            <a:pPr>
              <a:lnSpc>
                <a:spcPct val="90000"/>
              </a:lnSpc>
            </a:pPr>
            <a:r>
              <a:rPr lang="en-US" sz="2400" dirty="0"/>
              <a:t>Highlights need for creating or leveraging relationships with other stakeholders (vendors or data groups)</a:t>
            </a:r>
          </a:p>
          <a:p>
            <a:pPr>
              <a:lnSpc>
                <a:spcPct val="90000"/>
              </a:lnSpc>
            </a:pPr>
            <a:r>
              <a:rPr lang="en-US" sz="2400" dirty="0"/>
              <a:t>Clear understanding of associated costs and transparency with prospective test sites and vendors</a:t>
            </a:r>
          </a:p>
          <a:p>
            <a:pPr lvl="1">
              <a:lnSpc>
                <a:spcPct val="90000"/>
              </a:lnSpc>
            </a:pPr>
            <a:endParaRPr lang="en-US" sz="2200"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17</a:t>
            </a:fld>
            <a:endParaRPr lang="en-US"/>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a:xfrm>
            <a:off x="10210800" y="6324600"/>
            <a:ext cx="1524000" cy="365125"/>
          </a:xfrm>
        </p:spPr>
        <p:txBody>
          <a:bodyPr anchor="ctr">
            <a:normAutofit/>
          </a:bodyPr>
          <a:lstStyle/>
          <a:p>
            <a:pPr>
              <a:spcAft>
                <a:spcPts val="600"/>
              </a:spcAft>
            </a:pPr>
            <a:fld id="{E6381173-1217-468D-AD1D-5B5E3F0F81D1}" type="datetime1">
              <a:rPr lang="en-US" smtClean="0"/>
              <a:pPr>
                <a:spcAft>
                  <a:spcPts val="600"/>
                </a:spcAft>
              </a:pPr>
              <a:t>10/4/2021</a:t>
            </a:fld>
            <a:endParaRPr lang="en-US"/>
          </a:p>
        </p:txBody>
      </p:sp>
    </p:spTree>
    <p:extLst>
      <p:ext uri="{BB962C8B-B14F-4D97-AF65-F5344CB8AC3E}">
        <p14:creationId xmlns:p14="http://schemas.microsoft.com/office/powerpoint/2010/main" val="3044430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Testing Phase (cont.)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lstStyle/>
          <a:p>
            <a:pPr marL="0" indent="0">
              <a:buNone/>
            </a:pPr>
            <a:r>
              <a:rPr lang="en-US" b="1" dirty="0">
                <a:solidFill>
                  <a:schemeClr val="tx2"/>
                </a:solidFill>
              </a:rPr>
              <a:t>Prospective data collection</a:t>
            </a:r>
          </a:p>
          <a:p>
            <a:r>
              <a:rPr lang="en-US" sz="2800" dirty="0"/>
              <a:t>Early engagement with implementers</a:t>
            </a:r>
          </a:p>
          <a:p>
            <a:r>
              <a:rPr lang="en-US" sz="2800" dirty="0"/>
              <a:t>Phased approach – e.g., building the PRO first or determining the best PRO to include in the program</a:t>
            </a:r>
          </a:p>
          <a:p>
            <a:r>
              <a:rPr lang="en-US" sz="2800" dirty="0"/>
              <a:t>Be explicit about intended use</a:t>
            </a:r>
          </a:p>
          <a:p>
            <a:r>
              <a:rPr lang="en-US" sz="2800" dirty="0"/>
              <a:t>Additional mitigations</a:t>
            </a:r>
          </a:p>
          <a:p>
            <a:pPr lvl="2"/>
            <a:endParaRPr lang="en-US" dirty="0"/>
          </a:p>
          <a:p>
            <a:pPr lvl="1"/>
            <a:endParaRPr lang="en-US" dirty="0"/>
          </a:p>
          <a:p>
            <a:pPr lvl="1"/>
            <a:endParaRPr lang="en-US"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18</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10/4/2021</a:t>
            </a:fld>
            <a:endParaRPr lang="en-US"/>
          </a:p>
        </p:txBody>
      </p:sp>
    </p:spTree>
    <p:extLst>
      <p:ext uri="{BB962C8B-B14F-4D97-AF65-F5344CB8AC3E}">
        <p14:creationId xmlns:p14="http://schemas.microsoft.com/office/powerpoint/2010/main" val="1701930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55679-1E41-45F1-A9DF-2C144B699EC8}"/>
              </a:ext>
            </a:extLst>
          </p:cNvPr>
          <p:cNvSpPr>
            <a:spLocks noGrp="1"/>
          </p:cNvSpPr>
          <p:nvPr>
            <p:ph type="title"/>
          </p:nvPr>
        </p:nvSpPr>
        <p:spPr/>
        <p:txBody>
          <a:bodyPr/>
          <a:lstStyle/>
          <a:p>
            <a:r>
              <a:rPr lang="en-US" sz="4400" spc="-15" dirty="0"/>
              <a:t>MMS Info Session Goals</a:t>
            </a:r>
            <a:endParaRPr lang="en-US" sz="4400" dirty="0"/>
          </a:p>
        </p:txBody>
      </p:sp>
      <p:sp>
        <p:nvSpPr>
          <p:cNvPr id="2" name="Content Placeholder 1">
            <a:extLst>
              <a:ext uri="{FF2B5EF4-FFF2-40B4-BE49-F238E27FC236}">
                <a16:creationId xmlns:a16="http://schemas.microsoft.com/office/drawing/2014/main" id="{20E16A7A-1E5C-4DE0-9C83-7F57BFAB178A}"/>
              </a:ext>
            </a:extLst>
          </p:cNvPr>
          <p:cNvSpPr>
            <a:spLocks noGrp="1"/>
          </p:cNvSpPr>
          <p:nvPr>
            <p:ph idx="1"/>
          </p:nvPr>
        </p:nvSpPr>
        <p:spPr/>
        <p:txBody>
          <a:bodyPr>
            <a:normAutofit fontScale="92500" lnSpcReduction="10000"/>
          </a:bodyPr>
          <a:lstStyle/>
          <a:p>
            <a:r>
              <a:rPr lang="en-US" dirty="0"/>
              <a:t>Part of a larger effort to engage stakeholders and the public in quality measure development.</a:t>
            </a:r>
          </a:p>
          <a:p>
            <a:r>
              <a:rPr lang="en-US" dirty="0"/>
              <a:t>Additional activities the MMS team leads:</a:t>
            </a:r>
          </a:p>
          <a:p>
            <a:pPr lvl="1"/>
            <a:r>
              <a:rPr lang="en-US" dirty="0"/>
              <a:t>Annual public webinars on high-priority CMS topics</a:t>
            </a:r>
          </a:p>
          <a:p>
            <a:pPr lvl="1"/>
            <a:r>
              <a:rPr lang="en-US" dirty="0"/>
              <a:t>Outreach via our stakeholder listserv and </a:t>
            </a:r>
          </a:p>
          <a:p>
            <a:pPr marL="457200" lvl="1" indent="0">
              <a:buNone/>
            </a:pPr>
            <a:r>
              <a:rPr lang="en-US" dirty="0"/>
              <a:t>   the CMS MMS listserv</a:t>
            </a:r>
          </a:p>
          <a:p>
            <a:pPr lvl="1"/>
            <a:r>
              <a:rPr lang="en-US" dirty="0"/>
              <a:t>MMS website updates and maintenance</a:t>
            </a:r>
          </a:p>
          <a:p>
            <a:pPr lvl="1"/>
            <a:r>
              <a:rPr lang="en-US" dirty="0"/>
              <a:t>Development and promotion of emerging</a:t>
            </a:r>
          </a:p>
          <a:p>
            <a:pPr marL="457200" lvl="1" indent="0">
              <a:buNone/>
            </a:pPr>
            <a:r>
              <a:rPr lang="en-US" dirty="0"/>
              <a:t>   tools and resources</a:t>
            </a:r>
          </a:p>
          <a:p>
            <a:pPr lvl="1"/>
            <a:r>
              <a:rPr lang="en-US" dirty="0"/>
              <a:t>MACRA-specific education and outreach</a:t>
            </a:r>
          </a:p>
          <a:p>
            <a:endParaRPr lang="en-US" dirty="0"/>
          </a:p>
        </p:txBody>
      </p:sp>
      <p:sp>
        <p:nvSpPr>
          <p:cNvPr id="5" name="Slide Number Placeholder 4">
            <a:extLst>
              <a:ext uri="{FF2B5EF4-FFF2-40B4-BE49-F238E27FC236}">
                <a16:creationId xmlns:a16="http://schemas.microsoft.com/office/drawing/2014/main" id="{4769FD37-C7B8-43A1-BA48-9EE75535D73E}"/>
              </a:ext>
            </a:extLst>
          </p:cNvPr>
          <p:cNvSpPr>
            <a:spLocks noGrp="1"/>
          </p:cNvSpPr>
          <p:nvPr>
            <p:ph type="sldNum" sz="quarter" idx="12"/>
          </p:nvPr>
        </p:nvSpPr>
        <p:spPr/>
        <p:txBody>
          <a:bodyPr/>
          <a:lstStyle/>
          <a:p>
            <a:fld id="{F6B8A4A2-F29A-4651-AFA7-54DA4950AAC7}" type="slidenum">
              <a:rPr lang="en-US" smtClean="0"/>
              <a:pPr/>
              <a:t>1</a:t>
            </a:fld>
            <a:endParaRPr lang="en-US" dirty="0"/>
          </a:p>
        </p:txBody>
      </p:sp>
      <p:sp>
        <p:nvSpPr>
          <p:cNvPr id="6" name="object 6" descr="Graphic of a group of people together brainstorming.">
            <a:extLst>
              <a:ext uri="{FF2B5EF4-FFF2-40B4-BE49-F238E27FC236}">
                <a16:creationId xmlns:a16="http://schemas.microsoft.com/office/drawing/2014/main" id="{3DDEF000-2EC1-4300-8C18-4E49003D1E70}"/>
              </a:ext>
            </a:extLst>
          </p:cNvPr>
          <p:cNvSpPr/>
          <p:nvPr/>
        </p:nvSpPr>
        <p:spPr>
          <a:xfrm>
            <a:off x="7978191" y="3969405"/>
            <a:ext cx="3554134" cy="2355194"/>
          </a:xfrm>
          <a:prstGeom prst="rect">
            <a:avLst/>
          </a:prstGeom>
          <a:blipFill>
            <a:blip r:embed="rId3" cstate="print"/>
            <a:stretch>
              <a:fillRect/>
            </a:stretch>
          </a:blipFill>
        </p:spPr>
        <p:txBody>
          <a:bodyPr wrap="square" lIns="0" tIns="0" rIns="0" bIns="0" rtlCol="0"/>
          <a:lstStyle/>
          <a:p>
            <a:endParaRPr/>
          </a:p>
        </p:txBody>
      </p:sp>
      <p:sp>
        <p:nvSpPr>
          <p:cNvPr id="4" name="Date Placeholder 3">
            <a:extLst>
              <a:ext uri="{FF2B5EF4-FFF2-40B4-BE49-F238E27FC236}">
                <a16:creationId xmlns:a16="http://schemas.microsoft.com/office/drawing/2014/main" id="{BC1C83EC-0DC6-4CD3-B574-1FE91C16E1F3}"/>
              </a:ext>
            </a:extLst>
          </p:cNvPr>
          <p:cNvSpPr>
            <a:spLocks noGrp="1"/>
          </p:cNvSpPr>
          <p:nvPr>
            <p:ph type="dt" sz="half" idx="10"/>
          </p:nvPr>
        </p:nvSpPr>
        <p:spPr/>
        <p:txBody>
          <a:bodyPr/>
          <a:lstStyle/>
          <a:p>
            <a:fld id="{097C0194-4FDA-43AF-9F3B-BE4B0F1060EB}" type="datetime1">
              <a:rPr lang="en-US" smtClean="0"/>
              <a:t>10/4/2021</a:t>
            </a:fld>
            <a:endParaRPr lang="en-US"/>
          </a:p>
        </p:txBody>
      </p:sp>
    </p:spTree>
    <p:extLst>
      <p:ext uri="{BB962C8B-B14F-4D97-AF65-F5344CB8AC3E}">
        <p14:creationId xmlns:p14="http://schemas.microsoft.com/office/powerpoint/2010/main" val="63559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Resources for Measure Developers</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lstStyle/>
          <a:p>
            <a:r>
              <a:rPr lang="en-US" dirty="0"/>
              <a:t>MMS Blueprint, supplemental materials, and templates (</a:t>
            </a:r>
            <a:r>
              <a:rPr lang="en-US" dirty="0">
                <a:solidFill>
                  <a:srgbClr val="0070C0"/>
                </a:solidFill>
                <a:hlinkClick r:id="rId3">
                  <a:extLst>
                    <a:ext uri="{A12FA001-AC4F-418D-AE19-62706E023703}">
                      <ahyp:hlinkClr xmlns:ahyp="http://schemas.microsoft.com/office/drawing/2018/hyperlinkcolor" val="tx"/>
                    </a:ext>
                  </a:extLst>
                </a:hlinkClick>
              </a:rPr>
              <a:t>link to site</a:t>
            </a:r>
            <a:r>
              <a:rPr lang="en-US" dirty="0"/>
              <a:t>)</a:t>
            </a:r>
          </a:p>
          <a:p>
            <a:r>
              <a:rPr lang="en-US" dirty="0"/>
              <a:t>Tools and resources (</a:t>
            </a:r>
            <a:r>
              <a:rPr lang="en-US" dirty="0">
                <a:solidFill>
                  <a:srgbClr val="0070C0"/>
                </a:solidFill>
                <a:hlinkClick r:id="rId4">
                  <a:extLst>
                    <a:ext uri="{A12FA001-AC4F-418D-AE19-62706E023703}">
                      <ahyp:hlinkClr xmlns:ahyp="http://schemas.microsoft.com/office/drawing/2018/hyperlinkcolor" val="tx"/>
                    </a:ext>
                  </a:extLst>
                </a:hlinkClick>
              </a:rPr>
              <a:t>link to site</a:t>
            </a:r>
            <a:r>
              <a:rPr lang="en-US" dirty="0">
                <a:solidFill>
                  <a:srgbClr val="000000"/>
                </a:solidFill>
                <a:hlinkClick r:id="rId4">
                  <a:extLst>
                    <a:ext uri="{A12FA001-AC4F-418D-AE19-62706E023703}">
                      <ahyp:hlinkClr xmlns:ahyp="http://schemas.microsoft.com/office/drawing/2018/hyperlinkcolor" val="tx"/>
                    </a:ext>
                  </a:extLst>
                </a:hlinkClick>
              </a:rPr>
              <a:t>) </a:t>
            </a:r>
            <a:endParaRPr lang="en-US" dirty="0"/>
          </a:p>
          <a:p>
            <a:r>
              <a:rPr lang="en-US" dirty="0"/>
              <a:t>CMS Quality Measures website (</a:t>
            </a:r>
            <a:r>
              <a:rPr lang="en-US" dirty="0">
                <a:solidFill>
                  <a:srgbClr val="0070C0"/>
                </a:solidFill>
                <a:hlinkClick r:id="rId5">
                  <a:extLst>
                    <a:ext uri="{A12FA001-AC4F-418D-AE19-62706E023703}">
                      <ahyp:hlinkClr xmlns:ahyp="http://schemas.microsoft.com/office/drawing/2018/hyperlinkcolor" val="tx"/>
                    </a:ext>
                  </a:extLst>
                </a:hlinkClick>
              </a:rPr>
              <a:t>link to site</a:t>
            </a:r>
            <a:r>
              <a:rPr lang="en-US" dirty="0"/>
              <a:t>)</a:t>
            </a:r>
          </a:p>
          <a:p>
            <a:r>
              <a:rPr lang="en-US" dirty="0"/>
              <a:t>National Quality Forum (</a:t>
            </a:r>
            <a:r>
              <a:rPr lang="en-US" dirty="0">
                <a:solidFill>
                  <a:srgbClr val="0070C0"/>
                </a:solidFill>
                <a:hlinkClick r:id="rId6">
                  <a:extLst>
                    <a:ext uri="{A12FA001-AC4F-418D-AE19-62706E023703}">
                      <ahyp:hlinkClr xmlns:ahyp="http://schemas.microsoft.com/office/drawing/2018/hyperlinkcolor" val="tx"/>
                    </a:ext>
                  </a:extLst>
                </a:hlinkClick>
              </a:rPr>
              <a:t>link to site</a:t>
            </a:r>
            <a:r>
              <a:rPr lang="en-US" dirty="0"/>
              <a:t>)</a:t>
            </a:r>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19</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10/4/2021</a:t>
            </a:fld>
            <a:endParaRPr lang="en-US"/>
          </a:p>
        </p:txBody>
      </p:sp>
      <p:pic>
        <p:nvPicPr>
          <p:cNvPr id="7" name="Picture 6" descr="Close-up of stacked books">
            <a:extLst>
              <a:ext uri="{FF2B5EF4-FFF2-40B4-BE49-F238E27FC236}">
                <a16:creationId xmlns:a16="http://schemas.microsoft.com/office/drawing/2014/main" id="{79CFC1EA-8957-47BB-A9D3-7DA667905B9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8841"/>
          <a:stretch/>
        </p:blipFill>
        <p:spPr>
          <a:xfrm>
            <a:off x="8758410" y="2744123"/>
            <a:ext cx="3191218" cy="2935071"/>
          </a:xfrm>
          <a:prstGeom prst="rect">
            <a:avLst/>
          </a:prstGeom>
        </p:spPr>
      </p:pic>
    </p:spTree>
    <p:extLst>
      <p:ext uri="{BB962C8B-B14F-4D97-AF65-F5344CB8AC3E}">
        <p14:creationId xmlns:p14="http://schemas.microsoft.com/office/powerpoint/2010/main" val="4038761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91605D15-7489-4649-9656-83CB79D3E757}"/>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20</a:t>
            </a:fld>
            <a:endParaRPr lang="en-US" dirty="0"/>
          </a:p>
        </p:txBody>
      </p:sp>
      <p:sp>
        <p:nvSpPr>
          <p:cNvPr id="3" name="Date Placeholder 2">
            <a:extLst>
              <a:ext uri="{FF2B5EF4-FFF2-40B4-BE49-F238E27FC236}">
                <a16:creationId xmlns:a16="http://schemas.microsoft.com/office/drawing/2014/main" id="{3D1F00CD-F82B-4C3E-9A3E-E2591226B44D}"/>
              </a:ext>
              <a:ext uri="{C183D7F6-B498-43B3-948B-1728B52AA6E4}">
                <adec:decorative xmlns:adec="http://schemas.microsoft.com/office/drawing/2017/decorative" val="1"/>
              </a:ext>
            </a:extLst>
          </p:cNvPr>
          <p:cNvSpPr>
            <a:spLocks noGrp="1"/>
          </p:cNvSpPr>
          <p:nvPr>
            <p:ph type="dt" sz="half" idx="10"/>
          </p:nvPr>
        </p:nvSpPr>
        <p:spPr/>
        <p:txBody>
          <a:bodyPr/>
          <a:lstStyle/>
          <a:p>
            <a:fld id="{41F09601-6DD1-4740-9ACE-453A4C2DF7A6}" type="datetime1">
              <a:rPr lang="en-US" smtClean="0"/>
              <a:t>10/4/2021</a:t>
            </a:fld>
            <a:endParaRPr lang="en-US"/>
          </a:p>
        </p:txBody>
      </p:sp>
    </p:spTree>
    <p:extLst>
      <p:ext uri="{BB962C8B-B14F-4D97-AF65-F5344CB8AC3E}">
        <p14:creationId xmlns:p14="http://schemas.microsoft.com/office/powerpoint/2010/main" val="2417362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54628-92D9-4AE0-A856-DAB870B85859}"/>
              </a:ext>
            </a:extLst>
          </p:cNvPr>
          <p:cNvSpPr>
            <a:spLocks noGrp="1"/>
          </p:cNvSpPr>
          <p:nvPr>
            <p:ph type="title"/>
          </p:nvPr>
        </p:nvSpPr>
        <p:spPr>
          <a:xfrm>
            <a:off x="114301" y="76200"/>
            <a:ext cx="11835244" cy="1371600"/>
          </a:xfrm>
        </p:spPr>
        <p:txBody>
          <a:bodyPr/>
          <a:lstStyle/>
          <a:p>
            <a:r>
              <a:rPr lang="en-US" sz="4300" dirty="0"/>
              <a:t>On September 10: Blueprint Version 17!</a:t>
            </a:r>
          </a:p>
        </p:txBody>
      </p:sp>
      <p:sp>
        <p:nvSpPr>
          <p:cNvPr id="2" name="Content Placeholder 1">
            <a:extLst>
              <a:ext uri="{FF2B5EF4-FFF2-40B4-BE49-F238E27FC236}">
                <a16:creationId xmlns:a16="http://schemas.microsoft.com/office/drawing/2014/main" id="{F91337C0-0316-4FBF-8CD1-40AC06AA0414}"/>
              </a:ext>
            </a:extLst>
          </p:cNvPr>
          <p:cNvSpPr>
            <a:spLocks noGrp="1"/>
          </p:cNvSpPr>
          <p:nvPr>
            <p:ph idx="1"/>
          </p:nvPr>
        </p:nvSpPr>
        <p:spPr>
          <a:xfrm>
            <a:off x="457200" y="1935162"/>
            <a:ext cx="11277600" cy="4572000"/>
          </a:xfrm>
        </p:spPr>
        <p:txBody>
          <a:bodyPr>
            <a:normAutofit fontScale="70000" lnSpcReduction="20000"/>
          </a:bodyPr>
          <a:lstStyle/>
          <a:p>
            <a:pPr marL="0" indent="0">
              <a:buNone/>
            </a:pPr>
            <a:r>
              <a:rPr lang="en-US" sz="4000" dirty="0"/>
              <a:t>On Friday, September 10, 2021, the Centers for Medicare &amp; Medicaid Services (CMS) published the updated Blueprint for the CMS Measures Management System on the </a:t>
            </a:r>
            <a:r>
              <a:rPr lang="en-US" sz="4000" dirty="0">
                <a:solidFill>
                  <a:srgbClr val="0000FF"/>
                </a:solidFill>
                <a:hlinkClick r:id="rId3">
                  <a:extLst>
                    <a:ext uri="{A12FA001-AC4F-418D-AE19-62706E023703}">
                      <ahyp:hlinkClr xmlns:ahyp="http://schemas.microsoft.com/office/drawing/2018/hyperlinkcolor" val="tx"/>
                    </a:ext>
                  </a:extLst>
                </a:hlinkClick>
              </a:rPr>
              <a:t>Measures Management System website</a:t>
            </a:r>
            <a:r>
              <a:rPr lang="en-US" sz="4000" dirty="0"/>
              <a:t>. </a:t>
            </a:r>
          </a:p>
          <a:p>
            <a:endParaRPr lang="en-US" dirty="0"/>
          </a:p>
          <a:p>
            <a:pPr marL="0" indent="0">
              <a:buNone/>
            </a:pPr>
            <a:r>
              <a:rPr lang="en-US" sz="4000" dirty="0"/>
              <a:t>Highlights of the changes for Version 17 include </a:t>
            </a:r>
          </a:p>
          <a:p>
            <a:r>
              <a:rPr lang="en-US" dirty="0"/>
              <a:t>A new supplemental material addressing the topic of population health measures</a:t>
            </a:r>
          </a:p>
          <a:p>
            <a:r>
              <a:rPr lang="en-US" dirty="0"/>
              <a:t>Substantially revised Business Case Form &amp; Instructions and related content</a:t>
            </a:r>
          </a:p>
          <a:p>
            <a:r>
              <a:rPr lang="en-US" dirty="0"/>
              <a:t>Additional information on special considerations for Medicaid-focused measures</a:t>
            </a:r>
          </a:p>
          <a:p>
            <a:r>
              <a:rPr lang="en-US" dirty="0"/>
              <a:t>Significantly revised reliability content</a:t>
            </a:r>
          </a:p>
          <a:p>
            <a:r>
              <a:rPr lang="en-US" dirty="0"/>
              <a:t>Information about the new CMS Measures Under Consideration Entry/Review Information Tool (CMS MERIT)</a:t>
            </a:r>
          </a:p>
          <a:p>
            <a:pPr marL="0" indent="0">
              <a:buNone/>
            </a:pPr>
            <a:endParaRPr lang="en-US" dirty="0"/>
          </a:p>
        </p:txBody>
      </p:sp>
      <p:sp>
        <p:nvSpPr>
          <p:cNvPr id="5" name="Slide Number Placeholder 4">
            <a:extLst>
              <a:ext uri="{FF2B5EF4-FFF2-40B4-BE49-F238E27FC236}">
                <a16:creationId xmlns:a16="http://schemas.microsoft.com/office/drawing/2014/main" id="{6E151733-D7A6-49DE-90E5-7883278233A9}"/>
              </a:ext>
            </a:extLst>
          </p:cNvPr>
          <p:cNvSpPr>
            <a:spLocks noGrp="1"/>
          </p:cNvSpPr>
          <p:nvPr>
            <p:ph type="sldNum" sz="quarter" idx="12"/>
          </p:nvPr>
        </p:nvSpPr>
        <p:spPr/>
        <p:txBody>
          <a:bodyPr/>
          <a:lstStyle/>
          <a:p>
            <a:fld id="{F6B8A4A2-F29A-4651-AFA7-54DA4950AAC7}" type="slidenum">
              <a:rPr lang="en-US" smtClean="0"/>
              <a:pPr/>
              <a:t>21</a:t>
            </a:fld>
            <a:endParaRPr lang="en-US" dirty="0"/>
          </a:p>
        </p:txBody>
      </p:sp>
      <p:sp>
        <p:nvSpPr>
          <p:cNvPr id="4" name="Date Placeholder 3">
            <a:extLst>
              <a:ext uri="{FF2B5EF4-FFF2-40B4-BE49-F238E27FC236}">
                <a16:creationId xmlns:a16="http://schemas.microsoft.com/office/drawing/2014/main" id="{FCC4F6FA-2B2D-4433-B14E-676730ABBB3B}"/>
              </a:ext>
            </a:extLst>
          </p:cNvPr>
          <p:cNvSpPr>
            <a:spLocks noGrp="1"/>
          </p:cNvSpPr>
          <p:nvPr>
            <p:ph type="dt" sz="half" idx="10"/>
          </p:nvPr>
        </p:nvSpPr>
        <p:spPr/>
        <p:txBody>
          <a:bodyPr/>
          <a:lstStyle/>
          <a:p>
            <a:fld id="{097C0194-4FDA-43AF-9F3B-BE4B0F1060EB}" type="datetime1">
              <a:rPr lang="en-US" smtClean="0"/>
              <a:t>10/4/2021</a:t>
            </a:fld>
            <a:endParaRPr lang="en-US"/>
          </a:p>
        </p:txBody>
      </p:sp>
    </p:spTree>
    <p:extLst>
      <p:ext uri="{BB962C8B-B14F-4D97-AF65-F5344CB8AC3E}">
        <p14:creationId xmlns:p14="http://schemas.microsoft.com/office/powerpoint/2010/main" val="306485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D5AB57-95F8-4B3F-9180-BDC69A28A685}"/>
              </a:ext>
            </a:extLst>
          </p:cNvPr>
          <p:cNvSpPr>
            <a:spLocks noGrp="1"/>
          </p:cNvSpPr>
          <p:nvPr>
            <p:ph type="title"/>
          </p:nvPr>
        </p:nvSpPr>
        <p:spPr/>
        <p:txBody>
          <a:bodyPr/>
          <a:lstStyle/>
          <a:p>
            <a:r>
              <a:rPr lang="en-US" dirty="0"/>
              <a:t>Announcements</a:t>
            </a:r>
          </a:p>
        </p:txBody>
      </p:sp>
      <p:sp>
        <p:nvSpPr>
          <p:cNvPr id="6" name="Content Placeholder 5">
            <a:extLst>
              <a:ext uri="{FF2B5EF4-FFF2-40B4-BE49-F238E27FC236}">
                <a16:creationId xmlns:a16="http://schemas.microsoft.com/office/drawing/2014/main" id="{48384136-7B0D-4B77-B192-756CBA37FE0D}"/>
              </a:ext>
            </a:extLst>
          </p:cNvPr>
          <p:cNvSpPr>
            <a:spLocks noGrp="1"/>
          </p:cNvSpPr>
          <p:nvPr>
            <p:ph idx="1"/>
          </p:nvPr>
        </p:nvSpPr>
        <p:spPr/>
        <p:txBody>
          <a:bodyPr/>
          <a:lstStyle/>
          <a:p>
            <a:r>
              <a:rPr lang="en-US" dirty="0"/>
              <a:t>In case you missed it:</a:t>
            </a:r>
          </a:p>
          <a:p>
            <a:pPr lvl="1"/>
            <a:r>
              <a:rPr lang="en-US" dirty="0"/>
              <a:t>August Info Session “Specifying Your Measure: </a:t>
            </a:r>
            <a:r>
              <a:rPr lang="en-US" sz="2800" dirty="0"/>
              <a:t>How to create clear and unambiguous measure specifications” </a:t>
            </a:r>
            <a:r>
              <a:rPr lang="en-US" dirty="0"/>
              <a:t>now available on YouTube </a:t>
            </a:r>
            <a:r>
              <a:rPr lang="en-US" dirty="0">
                <a:hlinkClick r:id="rId2"/>
              </a:rPr>
              <a:t>https://www.youtube.com/watch?v=Dat1vvWqJYA</a:t>
            </a:r>
            <a:r>
              <a:rPr lang="en-US" dirty="0"/>
              <a:t> </a:t>
            </a:r>
          </a:p>
          <a:p>
            <a:r>
              <a:rPr lang="en-US" dirty="0"/>
              <a:t>Upcoming Info Session</a:t>
            </a:r>
          </a:p>
          <a:p>
            <a:pPr lvl="1"/>
            <a:r>
              <a:rPr lang="en-US" dirty="0"/>
              <a:t>October 27</a:t>
            </a:r>
            <a:r>
              <a:rPr lang="en-US" baseline="30000" dirty="0"/>
              <a:t>th</a:t>
            </a:r>
            <a:r>
              <a:rPr lang="en-US" dirty="0"/>
              <a:t> from 2:00 – 3:00pm ET on the MMS Blueprint new supplemental material addressing the topic of population health measure</a:t>
            </a:r>
          </a:p>
          <a:p>
            <a:pPr marL="457200" lvl="1" indent="0">
              <a:buNone/>
            </a:pPr>
            <a:endParaRPr lang="en-US" dirty="0"/>
          </a:p>
          <a:p>
            <a:pPr marL="457200" lvl="1" indent="0">
              <a:buNone/>
            </a:pPr>
            <a:endParaRPr lang="en-US" dirty="0"/>
          </a:p>
          <a:p>
            <a:pPr marL="457200" lvl="1" indent="0">
              <a:buNone/>
            </a:pPr>
            <a:endParaRPr lang="en-US" dirty="0"/>
          </a:p>
        </p:txBody>
      </p:sp>
      <p:sp>
        <p:nvSpPr>
          <p:cNvPr id="3" name="Slide Number Placeholder 2">
            <a:extLst>
              <a:ext uri="{FF2B5EF4-FFF2-40B4-BE49-F238E27FC236}">
                <a16:creationId xmlns:a16="http://schemas.microsoft.com/office/drawing/2014/main" id="{15E3443E-2BF1-40DD-8558-5430F68657FC}"/>
              </a:ext>
            </a:extLst>
          </p:cNvPr>
          <p:cNvSpPr>
            <a:spLocks noGrp="1"/>
          </p:cNvSpPr>
          <p:nvPr>
            <p:ph type="sldNum" sz="quarter" idx="12"/>
          </p:nvPr>
        </p:nvSpPr>
        <p:spPr/>
        <p:txBody>
          <a:bodyPr/>
          <a:lstStyle/>
          <a:p>
            <a:fld id="{F6B8A4A2-F29A-4651-AFA7-54DA4950AAC7}" type="slidenum">
              <a:rPr lang="en-US" smtClean="0"/>
              <a:pPr/>
              <a:t>22</a:t>
            </a:fld>
            <a:endParaRPr lang="en-US" dirty="0"/>
          </a:p>
        </p:txBody>
      </p:sp>
      <p:sp>
        <p:nvSpPr>
          <p:cNvPr id="4" name="Date Placeholder 3">
            <a:extLst>
              <a:ext uri="{FF2B5EF4-FFF2-40B4-BE49-F238E27FC236}">
                <a16:creationId xmlns:a16="http://schemas.microsoft.com/office/drawing/2014/main" id="{2745F899-034F-4A03-9F9F-1D642438EAAF}"/>
              </a:ext>
            </a:extLst>
          </p:cNvPr>
          <p:cNvSpPr>
            <a:spLocks noGrp="1"/>
          </p:cNvSpPr>
          <p:nvPr>
            <p:ph type="dt" sz="half" idx="10"/>
          </p:nvPr>
        </p:nvSpPr>
        <p:spPr/>
        <p:txBody>
          <a:bodyPr/>
          <a:lstStyle/>
          <a:p>
            <a:fld id="{FFB323EE-0DF1-44F8-AD90-F9DE7ED13117}" type="datetime1">
              <a:rPr lang="en-US" smtClean="0"/>
              <a:t>10/4/2021</a:t>
            </a:fld>
            <a:endParaRPr lang="en-US"/>
          </a:p>
        </p:txBody>
      </p:sp>
    </p:spTree>
    <p:extLst>
      <p:ext uri="{BB962C8B-B14F-4D97-AF65-F5344CB8AC3E}">
        <p14:creationId xmlns:p14="http://schemas.microsoft.com/office/powerpoint/2010/main" val="3675457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descr="CMS logo page" hidden="1">
            <a:extLst>
              <a:ext uri="{FF2B5EF4-FFF2-40B4-BE49-F238E27FC236}">
                <a16:creationId xmlns:a16="http://schemas.microsoft.com/office/drawing/2014/main" id="{C07B69EA-36B6-47E8-AA34-67C6C69BE348}"/>
              </a:ext>
            </a:extLst>
          </p:cNvPr>
          <p:cNvSpPr>
            <a:spLocks noGrp="1"/>
          </p:cNvSpPr>
          <p:nvPr>
            <p:ph type="title"/>
          </p:nvPr>
        </p:nvSpPr>
        <p:spPr/>
        <p:txBody>
          <a:bodyPr/>
          <a:lstStyle/>
          <a:p>
            <a:r>
              <a:rPr lang="en-US" dirty="0"/>
              <a:t>Final Slide with Battelle</a:t>
            </a:r>
            <a:r>
              <a:rPr lang="en-US" baseline="0" dirty="0"/>
              <a:t> &amp; CMS Contact Information</a:t>
            </a:r>
            <a:endParaRPr lang="en-US" dirty="0"/>
          </a:p>
        </p:txBody>
      </p:sp>
      <p:sp>
        <p:nvSpPr>
          <p:cNvPr id="7" name="Contact 1">
            <a:extLst>
              <a:ext uri="{FF2B5EF4-FFF2-40B4-BE49-F238E27FC236}">
                <a16:creationId xmlns:a16="http://schemas.microsoft.com/office/drawing/2014/main" id="{CD1512C2-971D-4851-856B-FBB3F7E9808A}"/>
              </a:ext>
            </a:extLst>
          </p:cNvPr>
          <p:cNvSpPr txBox="1"/>
          <p:nvPr/>
        </p:nvSpPr>
        <p:spPr>
          <a:xfrm>
            <a:off x="457200" y="4240942"/>
            <a:ext cx="5638800" cy="123110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Battelle</a:t>
            </a:r>
          </a:p>
          <a:p>
            <a:pPr algn="ctr"/>
            <a:r>
              <a:rPr lang="en-US" dirty="0">
                <a:solidFill>
                  <a:schemeClr val="bg1"/>
                </a:solidFill>
                <a:latin typeface="Arial" panose="020B0604020202020204" pitchFamily="34" charset="0"/>
                <a:cs typeface="Arial" panose="020B0604020202020204" pitchFamily="34" charset="0"/>
              </a:rPr>
              <a:t>Brenna Rabel (Stakeholder Engagement Task Lead) </a:t>
            </a:r>
          </a:p>
          <a:p>
            <a:pPr algn="ctr"/>
            <a:r>
              <a:rPr lang="en-US" dirty="0">
                <a:solidFill>
                  <a:schemeClr val="bg1"/>
                </a:solidFill>
                <a:latin typeface="Arial" panose="020B0604020202020204" pitchFamily="34" charset="0"/>
                <a:cs typeface="Arial" panose="020B0604020202020204" pitchFamily="34" charset="0"/>
              </a:rPr>
              <a:t>Contact: </a:t>
            </a:r>
            <a:r>
              <a:rPr lang="en-US"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rabel@battelle.org</a:t>
            </a:r>
            <a:endParaRPr lang="en-US"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Feedback: MMSSupport@battelle.org</a:t>
            </a:r>
          </a:p>
        </p:txBody>
      </p:sp>
      <p:sp>
        <p:nvSpPr>
          <p:cNvPr id="6" name="Contact 2">
            <a:extLst>
              <a:ext uri="{FF2B5EF4-FFF2-40B4-BE49-F238E27FC236}">
                <a16:creationId xmlns:a16="http://schemas.microsoft.com/office/drawing/2014/main" id="{9572061B-1862-46B0-B93D-FE2727F9FBE0}"/>
              </a:ext>
            </a:extLst>
          </p:cNvPr>
          <p:cNvSpPr txBox="1"/>
          <p:nvPr/>
        </p:nvSpPr>
        <p:spPr>
          <a:xfrm>
            <a:off x="6096000" y="4240936"/>
            <a:ext cx="5410200" cy="954107"/>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CMS</a:t>
            </a:r>
          </a:p>
          <a:p>
            <a:pPr algn="ctr"/>
            <a:r>
              <a:rPr lang="en-US" dirty="0">
                <a:solidFill>
                  <a:schemeClr val="bg1"/>
                </a:solidFill>
                <a:latin typeface="Arial" panose="020B0604020202020204" pitchFamily="34" charset="0"/>
                <a:cs typeface="Arial" panose="020B0604020202020204" pitchFamily="34" charset="0"/>
              </a:rPr>
              <a:t>Mike Brea (CMS Project Lead)</a:t>
            </a:r>
          </a:p>
          <a:p>
            <a:pPr algn="ctr"/>
            <a:r>
              <a:rPr lang="en-US" dirty="0">
                <a:solidFill>
                  <a:schemeClr val="bg1"/>
                </a:solidFill>
                <a:latin typeface="Arial" panose="020B0604020202020204" pitchFamily="34" charset="0"/>
                <a:cs typeface="Arial" panose="020B0604020202020204" pitchFamily="34" charset="0"/>
              </a:rPr>
              <a:t>Contact: michael.brea@cms.hhs.gov</a:t>
            </a:r>
          </a:p>
        </p:txBody>
      </p:sp>
      <p:sp>
        <p:nvSpPr>
          <p:cNvPr id="3" name="Slide Number Placeholder 2">
            <a:extLst>
              <a:ext uri="{FF2B5EF4-FFF2-40B4-BE49-F238E27FC236}">
                <a16:creationId xmlns:a16="http://schemas.microsoft.com/office/drawing/2014/main" id="{775DB788-0C87-4056-87B0-274C887341FF}"/>
              </a:ext>
              <a:ext uri="{C183D7F6-B498-43B3-948B-1728B52AA6E4}">
                <adec:decorative xmlns:adec="http://schemas.microsoft.com/office/drawing/2017/decorative" val="1"/>
              </a:ext>
            </a:extLst>
          </p:cNvPr>
          <p:cNvSpPr>
            <a:spLocks noGrp="1"/>
          </p:cNvSpPr>
          <p:nvPr>
            <p:ph type="sldNum" sz="quarter" idx="11"/>
          </p:nvPr>
        </p:nvSpPr>
        <p:spPr/>
        <p:txBody>
          <a:bodyPr/>
          <a:lstStyle/>
          <a:p>
            <a:fld id="{F6B8A4A2-F29A-4651-AFA7-54DA4950AAC7}" type="slidenum">
              <a:rPr lang="en-US" smtClean="0"/>
              <a:pPr/>
              <a:t>23</a:t>
            </a:fld>
            <a:endParaRPr lang="en-US" dirty="0"/>
          </a:p>
        </p:txBody>
      </p:sp>
      <p:sp>
        <p:nvSpPr>
          <p:cNvPr id="2" name="Date Placeholder 1">
            <a:extLst>
              <a:ext uri="{FF2B5EF4-FFF2-40B4-BE49-F238E27FC236}">
                <a16:creationId xmlns:a16="http://schemas.microsoft.com/office/drawing/2014/main" id="{A71134B1-F260-4CF9-BE78-0A91A600FD5B}"/>
              </a:ext>
              <a:ext uri="{C183D7F6-B498-43B3-948B-1728B52AA6E4}">
                <adec:decorative xmlns:adec="http://schemas.microsoft.com/office/drawing/2017/decorative" val="1"/>
              </a:ext>
            </a:extLst>
          </p:cNvPr>
          <p:cNvSpPr>
            <a:spLocks noGrp="1"/>
          </p:cNvSpPr>
          <p:nvPr>
            <p:ph type="dt" sz="half" idx="10"/>
          </p:nvPr>
        </p:nvSpPr>
        <p:spPr/>
        <p:txBody>
          <a:bodyPr/>
          <a:lstStyle/>
          <a:p>
            <a:fld id="{481D4D7D-F528-4F38-8683-5942F1015AC9}" type="datetime1">
              <a:rPr lang="en-US" smtClean="0"/>
              <a:t>10/4/2021</a:t>
            </a:fld>
            <a:endParaRPr lang="en-US"/>
          </a:p>
        </p:txBody>
      </p:sp>
    </p:spTree>
    <p:extLst>
      <p:ext uri="{BB962C8B-B14F-4D97-AF65-F5344CB8AC3E}">
        <p14:creationId xmlns:p14="http://schemas.microsoft.com/office/powerpoint/2010/main" val="127572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a:xfrm>
            <a:off x="0" y="314331"/>
            <a:ext cx="12192000" cy="1371600"/>
          </a:xfrm>
        </p:spPr>
        <p:txBody>
          <a:bodyPr/>
          <a:lstStyle/>
          <a:p>
            <a:r>
              <a:rPr lang="en-US" sz="4000" dirty="0"/>
              <a:t>Measures Management System</a:t>
            </a:r>
            <a:br>
              <a:rPr lang="en-US" sz="4000" dirty="0"/>
            </a:br>
            <a:endParaRPr lang="en-US" sz="4000" dirty="0"/>
          </a:p>
        </p:txBody>
      </p:sp>
      <p:sp>
        <p:nvSpPr>
          <p:cNvPr id="48" name="Content Placeholder 1">
            <a:extLst>
              <a:ext uri="{FF2B5EF4-FFF2-40B4-BE49-F238E27FC236}">
                <a16:creationId xmlns:a16="http://schemas.microsoft.com/office/drawing/2014/main" id="{83BBD92E-29D2-43C0-9864-ABEF151192D2}"/>
              </a:ext>
            </a:extLst>
          </p:cNvPr>
          <p:cNvSpPr txBox="1">
            <a:spLocks/>
          </p:cNvSpPr>
          <p:nvPr/>
        </p:nvSpPr>
        <p:spPr>
          <a:xfrm>
            <a:off x="457200" y="1773717"/>
            <a:ext cx="5305406" cy="491600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31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CMS </a:t>
            </a:r>
            <a:r>
              <a:rPr kumimoji="0" lang="en-US"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developed the MMS to foster and support standardization, flexibility, and innovation in quality measurement through a series of channels</a:t>
            </a:r>
            <a:endPar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85750">
              <a:lnSpc>
                <a:spcPct val="120000"/>
              </a:lnSpc>
              <a:defRPr/>
            </a:pPr>
            <a:r>
              <a:rPr kumimoji="0" lang="en-US" sz="31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RELI works with Battelle to support the MMS</a:t>
            </a:r>
          </a:p>
          <a:p>
            <a:pPr marL="685800" lvl="1">
              <a:lnSpc>
                <a:spcPct val="120000"/>
              </a:lnSpc>
              <a:defRPr/>
            </a:pPr>
            <a:r>
              <a:rPr lang="en-US" sz="2700" dirty="0">
                <a:solidFill>
                  <a:sysClr val="windowText" lastClr="000000"/>
                </a:solidFill>
              </a:rPr>
              <a:t>Small business with experience as Measure and Instrument Development and Support (MIDS) IDIQ prime contractor, MACRA Cooperative Agreement Technical Assistance (CATA), and Post-acute Care Quality Reporting Program (PAC QRP) subcontractor</a:t>
            </a:r>
            <a:endParaRPr kumimoji="0" lang="en-US"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54" name="Picture 53" descr="Image of MMS engagement channe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025" y="1441063"/>
            <a:ext cx="5718544" cy="5047926"/>
          </a:xfrm>
          <a:prstGeom prst="rect">
            <a:avLst/>
          </a:prstGeom>
        </p:spPr>
      </p:pic>
      <p:sp>
        <p:nvSpPr>
          <p:cNvPr id="5" name="Slide Number Placeholder 4">
            <a:extLst>
              <a:ext uri="{FF2B5EF4-FFF2-40B4-BE49-F238E27FC236}">
                <a16:creationId xmlns:a16="http://schemas.microsoft.com/office/drawing/2014/main" id="{C845856F-78FD-4059-BA12-4A8B8B80092C}"/>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
        <p:nvSpPr>
          <p:cNvPr id="4" name="Date Placeholder 3">
            <a:extLst>
              <a:ext uri="{FF2B5EF4-FFF2-40B4-BE49-F238E27FC236}">
                <a16:creationId xmlns:a16="http://schemas.microsoft.com/office/drawing/2014/main" id="{E48CFAC0-D2F1-458A-ABC7-D0F9678E88AA}"/>
              </a:ext>
            </a:extLst>
          </p:cNvPr>
          <p:cNvSpPr>
            <a:spLocks noGrp="1"/>
          </p:cNvSpPr>
          <p:nvPr>
            <p:ph type="dt" sz="half" idx="10"/>
          </p:nvPr>
        </p:nvSpPr>
        <p:spPr/>
        <p:txBody>
          <a:bodyPr/>
          <a:lstStyle/>
          <a:p>
            <a:fld id="{097C0194-4FDA-43AF-9F3B-BE4B0F1060EB}" type="datetime1">
              <a:rPr lang="en-US" smtClean="0"/>
              <a:pPr/>
              <a:t>10/4/2021</a:t>
            </a:fld>
            <a:endParaRPr lang="en-US" dirty="0"/>
          </a:p>
        </p:txBody>
      </p:sp>
    </p:spTree>
    <p:extLst>
      <p:ext uri="{BB962C8B-B14F-4D97-AF65-F5344CB8AC3E}">
        <p14:creationId xmlns:p14="http://schemas.microsoft.com/office/powerpoint/2010/main" val="221741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Agenda</a:t>
            </a:r>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3</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10/4/2021</a:t>
            </a:fld>
            <a:endParaRPr lang="en-US"/>
          </a:p>
        </p:txBody>
      </p:sp>
      <p:pic>
        <p:nvPicPr>
          <p:cNvPr id="4" name="Picture 3" descr="Agenda: Introduction, Background, Scope of Presentations, Challenges and Potential Mitigations, Resources, and Questions">
            <a:extLst>
              <a:ext uri="{FF2B5EF4-FFF2-40B4-BE49-F238E27FC236}">
                <a16:creationId xmlns:a16="http://schemas.microsoft.com/office/drawing/2014/main" id="{76F89BE7-57E5-481F-829F-D969D1562537}"/>
              </a:ext>
            </a:extLst>
          </p:cNvPr>
          <p:cNvPicPr>
            <a:picLocks noChangeAspect="1"/>
          </p:cNvPicPr>
          <p:nvPr/>
        </p:nvPicPr>
        <p:blipFill>
          <a:blip r:embed="rId3"/>
          <a:stretch>
            <a:fillRect/>
          </a:stretch>
        </p:blipFill>
        <p:spPr>
          <a:xfrm>
            <a:off x="457200" y="1847850"/>
            <a:ext cx="11306175" cy="4476750"/>
          </a:xfrm>
          <a:prstGeom prst="rect">
            <a:avLst/>
          </a:prstGeom>
        </p:spPr>
      </p:pic>
    </p:spTree>
    <p:extLst>
      <p:ext uri="{BB962C8B-B14F-4D97-AF65-F5344CB8AC3E}">
        <p14:creationId xmlns:p14="http://schemas.microsoft.com/office/powerpoint/2010/main" val="1441362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Background</a:t>
            </a:r>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10/4/2021</a:t>
            </a:fld>
            <a:endParaRPr lang="en-US"/>
          </a:p>
        </p:txBody>
      </p:sp>
      <p:sp>
        <p:nvSpPr>
          <p:cNvPr id="7" name="Content Placeholder 6">
            <a:extLst>
              <a:ext uri="{FF2B5EF4-FFF2-40B4-BE49-F238E27FC236}">
                <a16:creationId xmlns:a16="http://schemas.microsoft.com/office/drawing/2014/main" id="{F1CB20A5-9E9A-407D-B4CA-7406A30FF0BA}"/>
              </a:ext>
            </a:extLst>
          </p:cNvPr>
          <p:cNvSpPr>
            <a:spLocks noGrp="1"/>
          </p:cNvSpPr>
          <p:nvPr>
            <p:ph idx="1"/>
          </p:nvPr>
        </p:nvSpPr>
        <p:spPr/>
        <p:txBody>
          <a:bodyPr>
            <a:normAutofit fontScale="92500"/>
          </a:bodyPr>
          <a:lstStyle/>
          <a:p>
            <a:pPr lvl="0"/>
            <a:r>
              <a:rPr lang="en-US" dirty="0"/>
              <a:t>Multitude of measure developers (e.g., CMS-contracted measure developers, specialty societies, and hybrid) and measure purposes (e.g., public reporting, value-based care, and quality improvement)</a:t>
            </a:r>
          </a:p>
          <a:p>
            <a:pPr lvl="0"/>
            <a:r>
              <a:rPr lang="en-US" dirty="0"/>
              <a:t>Challenges can arise for various reasons – data availability and quality, time and expense for testing, format of data (e.g., digital measures), and focus of measures (e.g., population health)</a:t>
            </a:r>
          </a:p>
          <a:p>
            <a:pPr lvl="0"/>
            <a:r>
              <a:rPr lang="en-US" dirty="0"/>
              <a:t>Lessons learned and best practices support all measure developers and compliment the available resources</a:t>
            </a:r>
          </a:p>
        </p:txBody>
      </p:sp>
    </p:spTree>
    <p:extLst>
      <p:ext uri="{BB962C8B-B14F-4D97-AF65-F5344CB8AC3E}">
        <p14:creationId xmlns:p14="http://schemas.microsoft.com/office/powerpoint/2010/main" val="87576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Scope of Presentation</a:t>
            </a:r>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5</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a:xfrm>
            <a:off x="10391775" y="6405562"/>
            <a:ext cx="1524000" cy="365125"/>
          </a:xfrm>
        </p:spPr>
        <p:txBody>
          <a:bodyPr/>
          <a:lstStyle/>
          <a:p>
            <a:fld id="{E6381173-1217-468D-AD1D-5B5E3F0F81D1}" type="datetime1">
              <a:rPr lang="en-US" smtClean="0"/>
              <a:t>10/4/2021</a:t>
            </a:fld>
            <a:endParaRPr lang="en-US" dirty="0"/>
          </a:p>
        </p:txBody>
      </p:sp>
      <p:pic>
        <p:nvPicPr>
          <p:cNvPr id="7" name="Picture 6" descr="Graphic of Measure Lifecycle">
            <a:extLst>
              <a:ext uri="{FF2B5EF4-FFF2-40B4-BE49-F238E27FC236}">
                <a16:creationId xmlns:a16="http://schemas.microsoft.com/office/drawing/2014/main" id="{EE7F2A7E-A863-4643-8744-EF893DD171C4}"/>
              </a:ext>
            </a:extLst>
          </p:cNvPr>
          <p:cNvPicPr>
            <a:picLocks noChangeAspect="1"/>
          </p:cNvPicPr>
          <p:nvPr/>
        </p:nvPicPr>
        <p:blipFill>
          <a:blip r:embed="rId3"/>
          <a:stretch>
            <a:fillRect/>
          </a:stretch>
        </p:blipFill>
        <p:spPr>
          <a:xfrm>
            <a:off x="1038225" y="1690687"/>
            <a:ext cx="10696575" cy="4714875"/>
          </a:xfrm>
          <a:prstGeom prst="rect">
            <a:avLst/>
          </a:prstGeom>
        </p:spPr>
      </p:pic>
    </p:spTree>
    <p:extLst>
      <p:ext uri="{BB962C8B-B14F-4D97-AF65-F5344CB8AC3E}">
        <p14:creationId xmlns:p14="http://schemas.microsoft.com/office/powerpoint/2010/main" val="2408884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Project Planning and Management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fontScale="92500"/>
          </a:bodyPr>
          <a:lstStyle/>
          <a:p>
            <a:pPr marL="0" indent="0">
              <a:buNone/>
            </a:pPr>
            <a:r>
              <a:rPr lang="en-US" b="1" dirty="0">
                <a:solidFill>
                  <a:schemeClr val="tx2"/>
                </a:solidFill>
              </a:rPr>
              <a:t>Measure development is complicated, with many constraints, competing timelines, and various stakeholders</a:t>
            </a:r>
          </a:p>
          <a:p>
            <a:r>
              <a:rPr lang="en-US" sz="3000" dirty="0"/>
              <a:t>Developers need to take the “long-view”</a:t>
            </a:r>
          </a:p>
          <a:p>
            <a:r>
              <a:rPr lang="en-US" sz="3000" dirty="0"/>
              <a:t>Understand external timelines, constraints, and dependencies (e.g., NQF reviews, CMS clearance, MUC list, and QPP timelines)</a:t>
            </a:r>
          </a:p>
          <a:p>
            <a:r>
              <a:rPr lang="en-US" sz="3000" dirty="0"/>
              <a:t>Effective communication, initially and on ongoing basis, with measure sponsors (e.g., CMS, specialty societies) and other stakeholders to ensure shared understanding of the project plan/timeline for EACH measure</a:t>
            </a:r>
          </a:p>
          <a:p>
            <a:endParaRPr lang="en-US" dirty="0"/>
          </a:p>
          <a:p>
            <a:endParaRPr lang="en-US"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6</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10/4/2021</a:t>
            </a:fld>
            <a:endParaRPr lang="en-US"/>
          </a:p>
        </p:txBody>
      </p:sp>
    </p:spTree>
    <p:extLst>
      <p:ext uri="{BB962C8B-B14F-4D97-AF65-F5344CB8AC3E}">
        <p14:creationId xmlns:p14="http://schemas.microsoft.com/office/powerpoint/2010/main" val="316364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Project Planning and Management (cont.)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7</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10/4/2021</a:t>
            </a:fld>
            <a:endParaRPr lang="en-US"/>
          </a:p>
        </p:txBody>
      </p:sp>
      <p:sp>
        <p:nvSpPr>
          <p:cNvPr id="7" name="Content Placeholder 3">
            <a:extLst>
              <a:ext uri="{FF2B5EF4-FFF2-40B4-BE49-F238E27FC236}">
                <a16:creationId xmlns:a16="http://schemas.microsoft.com/office/drawing/2014/main" id="{000D90A3-61E8-4E83-AC96-D37A6BEB08FE}"/>
              </a:ext>
            </a:extLst>
          </p:cNvPr>
          <p:cNvSpPr txBox="1">
            <a:spLocks/>
          </p:cNvSpPr>
          <p:nvPr/>
        </p:nvSpPr>
        <p:spPr>
          <a:xfrm>
            <a:off x="609600" y="1905001"/>
            <a:ext cx="112776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tx2"/>
                </a:solidFill>
              </a:rPr>
              <a:t>Varying measure types will have different planning and management needs</a:t>
            </a:r>
          </a:p>
          <a:p>
            <a:r>
              <a:rPr lang="en-US" sz="2800" dirty="0"/>
              <a:t>Project plan must acknowledge additional considerations for certain measure types (e.g., PRO-PMs and eCQMs )</a:t>
            </a:r>
          </a:p>
          <a:p>
            <a:r>
              <a:rPr lang="en-US" sz="2800" dirty="0"/>
              <a:t>Best practice for creating the project plan includes entire lifecycle (from conceptualization to use) to ensure an understanding of how data will be collected, calculated, and used, considering responsible parties and stakeholders</a:t>
            </a:r>
          </a:p>
        </p:txBody>
      </p:sp>
    </p:spTree>
    <p:extLst>
      <p:ext uri="{BB962C8B-B14F-4D97-AF65-F5344CB8AC3E}">
        <p14:creationId xmlns:p14="http://schemas.microsoft.com/office/powerpoint/2010/main" val="1729959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6B02C8-9CE0-4C60-807D-440E79DF71FB}"/>
              </a:ext>
            </a:extLst>
          </p:cNvPr>
          <p:cNvSpPr>
            <a:spLocks noGrp="1"/>
          </p:cNvSpPr>
          <p:nvPr>
            <p:ph type="title"/>
          </p:nvPr>
        </p:nvSpPr>
        <p:spPr/>
        <p:txBody>
          <a:bodyPr/>
          <a:lstStyle/>
          <a:p>
            <a:r>
              <a:rPr lang="en-US" dirty="0"/>
              <a:t>Project Planning and Management (cont.)</a:t>
            </a:r>
          </a:p>
        </p:txBody>
      </p:sp>
      <p:sp>
        <p:nvSpPr>
          <p:cNvPr id="5" name="Slide Number Placeholder 4">
            <a:extLst>
              <a:ext uri="{FF2B5EF4-FFF2-40B4-BE49-F238E27FC236}">
                <a16:creationId xmlns:a16="http://schemas.microsoft.com/office/drawing/2014/main" id="{E3A42423-C553-4986-9FDD-0694E96B39F7}"/>
              </a:ext>
            </a:extLst>
          </p:cNvPr>
          <p:cNvSpPr>
            <a:spLocks noGrp="1"/>
          </p:cNvSpPr>
          <p:nvPr>
            <p:ph type="sldNum" sz="quarter" idx="12"/>
          </p:nvPr>
        </p:nvSpPr>
        <p:spPr/>
        <p:txBody>
          <a:bodyPr/>
          <a:lstStyle/>
          <a:p>
            <a:fld id="{F6B8A4A2-F29A-4651-AFA7-54DA4950AAC7}" type="slidenum">
              <a:rPr lang="en-US" smtClean="0"/>
              <a:pPr/>
              <a:t>8</a:t>
            </a:fld>
            <a:endParaRPr lang="en-US" dirty="0"/>
          </a:p>
        </p:txBody>
      </p:sp>
      <p:pic>
        <p:nvPicPr>
          <p:cNvPr id="2" name="Picture 1" descr="Project Planning and Management Graphic, including Strategic Approach, Alignment, and Processes; Conceptual Framework and Environmental Scan; Identification of Candidate Measures and Topics; and TEP Assessment and CMS Recommendations">
            <a:extLst>
              <a:ext uri="{FF2B5EF4-FFF2-40B4-BE49-F238E27FC236}">
                <a16:creationId xmlns:a16="http://schemas.microsoft.com/office/drawing/2014/main" id="{244274DF-029D-4C2A-A63E-FADB73B8221F}"/>
              </a:ext>
            </a:extLst>
          </p:cNvPr>
          <p:cNvPicPr>
            <a:picLocks noChangeAspect="1"/>
          </p:cNvPicPr>
          <p:nvPr/>
        </p:nvPicPr>
        <p:blipFill>
          <a:blip r:embed="rId3"/>
          <a:stretch>
            <a:fillRect/>
          </a:stretch>
        </p:blipFill>
        <p:spPr>
          <a:xfrm>
            <a:off x="1790479" y="1638300"/>
            <a:ext cx="8860267" cy="5143499"/>
          </a:xfrm>
          <a:prstGeom prst="rect">
            <a:avLst/>
          </a:prstGeom>
        </p:spPr>
      </p:pic>
      <p:sp>
        <p:nvSpPr>
          <p:cNvPr id="4" name="Date Placeholder 3">
            <a:extLst>
              <a:ext uri="{FF2B5EF4-FFF2-40B4-BE49-F238E27FC236}">
                <a16:creationId xmlns:a16="http://schemas.microsoft.com/office/drawing/2014/main" id="{8DC9C7BB-7990-4F4B-8D51-B90A45CD6606}"/>
              </a:ext>
            </a:extLst>
          </p:cNvPr>
          <p:cNvSpPr>
            <a:spLocks noGrp="1"/>
          </p:cNvSpPr>
          <p:nvPr>
            <p:ph type="dt" sz="half" idx="10"/>
          </p:nvPr>
        </p:nvSpPr>
        <p:spPr/>
        <p:txBody>
          <a:bodyPr/>
          <a:lstStyle/>
          <a:p>
            <a:fld id="{097C0194-4FDA-43AF-9F3B-BE4B0F1060EB}" type="datetime1">
              <a:rPr lang="en-US" smtClean="0"/>
              <a:t>10/4/2021</a:t>
            </a:fld>
            <a:endParaRPr lang="en-US"/>
          </a:p>
        </p:txBody>
      </p:sp>
    </p:spTree>
    <p:extLst>
      <p:ext uri="{BB962C8B-B14F-4D97-AF65-F5344CB8AC3E}">
        <p14:creationId xmlns:p14="http://schemas.microsoft.com/office/powerpoint/2010/main" val="2082420248"/>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7E258E583644D9C386747D7B7F309" ma:contentTypeVersion="10" ma:contentTypeDescription="Create a new document." ma:contentTypeScope="" ma:versionID="64308e06b75a9bfd62bcaa9595fbf9a7">
  <xsd:schema xmlns:xsd="http://www.w3.org/2001/XMLSchema" xmlns:xs="http://www.w3.org/2001/XMLSchema" xmlns:p="http://schemas.microsoft.com/office/2006/metadata/properties" xmlns:ns2="fdd9a495-a357-4298-b38b-26e8eeea0236" xmlns:ns3="4b4ad9c6-01b9-41a0-a914-f8e63804608a" targetNamespace="http://schemas.microsoft.com/office/2006/metadata/properties" ma:root="true" ma:fieldsID="6d733a9c670f8c70264e03308db4d7af" ns2:_="" ns3:_="">
    <xsd:import namespace="fdd9a495-a357-4298-b38b-26e8eeea0236"/>
    <xsd:import namespace="4b4ad9c6-01b9-41a0-a914-f8e6380460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9a495-a357-4298-b38b-26e8eeea02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4ad9c6-01b9-41a0-a914-f8e63804608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2.xml><?xml version="1.0" encoding="utf-8"?>
<ds:datastoreItem xmlns:ds="http://schemas.openxmlformats.org/officeDocument/2006/customXml" ds:itemID="{E483F9A1-40A5-44DE-BE5C-AE3AAB7A3F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9a495-a357-4298-b38b-26e8eeea0236"/>
    <ds:schemaRef ds:uri="4b4ad9c6-01b9-41a0-a914-f8e638046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F2D517-FCF4-4B15-BD46-23B9AA4BB45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fdd9a495-a357-4298-b38b-26e8eeea0236"/>
    <ds:schemaRef ds:uri="4b4ad9c6-01b9-41a0-a914-f8e63804608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4590</Words>
  <Application>Microsoft Office PowerPoint</Application>
  <PresentationFormat>Widescreen</PresentationFormat>
  <Paragraphs>323</Paragraphs>
  <Slides>24</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CMS theme 2019</vt:lpstr>
      <vt:lpstr>Overcoming Common Challenges in the Measure Development Lifecycle</vt:lpstr>
      <vt:lpstr>MMS Info Session Goals</vt:lpstr>
      <vt:lpstr>Measures Management System </vt:lpstr>
      <vt:lpstr>Agenda</vt:lpstr>
      <vt:lpstr>Background</vt:lpstr>
      <vt:lpstr>Scope of Presentation</vt:lpstr>
      <vt:lpstr>Project Planning and Management</vt:lpstr>
      <vt:lpstr>Project Planning and Management (cont.)</vt:lpstr>
      <vt:lpstr>Project Planning and Management (cont.)</vt:lpstr>
      <vt:lpstr>Practical Considerations</vt:lpstr>
      <vt:lpstr>Conceptualization Phase</vt:lpstr>
      <vt:lpstr>Conceptualization Phase (cont.)</vt:lpstr>
      <vt:lpstr>Conceptualization Phase (cont.)</vt:lpstr>
      <vt:lpstr>Specification Phase</vt:lpstr>
      <vt:lpstr>Specification Phase (cont.)</vt:lpstr>
      <vt:lpstr>Specification Phase (cont.)</vt:lpstr>
      <vt:lpstr>Specification Phase (cont.)</vt:lpstr>
      <vt:lpstr>Testing Phase</vt:lpstr>
      <vt:lpstr>Testing Phase (cont.)</vt:lpstr>
      <vt:lpstr>Resources for Measure Developers</vt:lpstr>
      <vt:lpstr>Questions</vt:lpstr>
      <vt:lpstr>On September 10: Blueprint Version 17!</vt:lpstr>
      <vt:lpstr>Announcements</vt:lpstr>
      <vt:lpstr>Final Slide with Battelle &amp; CMS Contact Information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Common Challenges in the Measure Development Lifecycle</dc:title>
  <dc:creator/>
  <cp:lastModifiedBy/>
  <cp:revision>1</cp:revision>
  <dcterms:created xsi:type="dcterms:W3CDTF">2016-08-30T18:54:20Z</dcterms:created>
  <dcterms:modified xsi:type="dcterms:W3CDTF">2021-10-04T23:04:59Z</dcterms:modified>
  <cp:category>Information Sessions, Stakeholder Engagement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0x010100AA37E258E583644D9C386747D7B7F309</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