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0" r:id="rId2"/>
  </p:sldMasterIdLst>
  <p:notesMasterIdLst>
    <p:notesMasterId r:id="rId23"/>
  </p:notesMasterIdLst>
  <p:sldIdLst>
    <p:sldId id="495" r:id="rId3"/>
    <p:sldId id="1978" r:id="rId4"/>
    <p:sldId id="475" r:id="rId5"/>
    <p:sldId id="496" r:id="rId6"/>
    <p:sldId id="498" r:id="rId7"/>
    <p:sldId id="1980" r:id="rId8"/>
    <p:sldId id="2834" r:id="rId9"/>
    <p:sldId id="497" r:id="rId10"/>
    <p:sldId id="2833" r:id="rId11"/>
    <p:sldId id="2832" r:id="rId12"/>
    <p:sldId id="1981" r:id="rId13"/>
    <p:sldId id="1982" r:id="rId14"/>
    <p:sldId id="1983" r:id="rId15"/>
    <p:sldId id="1984" r:id="rId16"/>
    <p:sldId id="1985" r:id="rId17"/>
    <p:sldId id="1986" r:id="rId18"/>
    <p:sldId id="1987" r:id="rId19"/>
    <p:sldId id="2831" r:id="rId20"/>
    <p:sldId id="538" r:id="rId21"/>
    <p:sldId id="5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b, Jake (US)" initials="WJ(" lastIdx="6" clrIdx="0">
    <p:extLst>
      <p:ext uri="{19B8F6BF-5375-455C-9EA6-DF929625EA0E}">
        <p15:presenceInfo xmlns:p15="http://schemas.microsoft.com/office/powerpoint/2012/main" userId="S::webbje@battelle.org::355fc202-463b-49c4-8550-e268e77226f6" providerId="AD"/>
      </p:ext>
    </p:extLst>
  </p:cmAuthor>
  <p:cmAuthor id="2" name="Rabel, Brenna (US)" initials="RB(" lastIdx="12" clrIdx="1">
    <p:extLst>
      <p:ext uri="{19B8F6BF-5375-455C-9EA6-DF929625EA0E}">
        <p15:presenceInfo xmlns:p15="http://schemas.microsoft.com/office/powerpoint/2012/main" userId="S::rabel@battelle.org::cda84558-33dc-4f0a-a2ac-9dd488cec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CAE"/>
    <a:srgbClr val="E5EAF3"/>
    <a:srgbClr val="2D5A92"/>
    <a:srgbClr val="E5E8EB"/>
    <a:srgbClr val="DEE2E6"/>
    <a:srgbClr val="CFD5DB"/>
    <a:srgbClr val="E9F0F3"/>
    <a:srgbClr val="E8ECF4"/>
    <a:srgbClr val="DFE6F1"/>
    <a:srgbClr val="D2E9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473" autoAdjust="0"/>
  </p:normalViewPr>
  <p:slideViewPr>
    <p:cSldViewPr snapToGrid="0">
      <p:cViewPr varScale="1">
        <p:scale>
          <a:sx n="71" d="100"/>
          <a:sy n="71" d="100"/>
        </p:scale>
        <p:origin x="1047" y="36"/>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FC750-889A-4B14-BED3-4574FAA04564}" type="doc">
      <dgm:prSet loTypeId="urn:diagrams.loki3.com/BracketList" loCatId="list" qsTypeId="urn:microsoft.com/office/officeart/2005/8/quickstyle/simple1" qsCatId="simple" csTypeId="urn:microsoft.com/office/officeart/2005/8/colors/accent1_3" csCatId="accent1" phldr="1"/>
      <dgm:spPr/>
      <dgm:t>
        <a:bodyPr/>
        <a:lstStyle/>
        <a:p>
          <a:endParaRPr lang="en-US"/>
        </a:p>
      </dgm:t>
    </dgm:pt>
    <dgm:pt modelId="{B9925676-B2D1-4B2B-BA50-3E6E964C89C9}">
      <dgm:prSet custT="1"/>
      <dgm:spPr/>
      <dgm:t>
        <a:bodyPr/>
        <a:lstStyle/>
        <a:p>
          <a:r>
            <a:rPr lang="en-US" sz="2000" dirty="0">
              <a:latin typeface="Arial" panose="020B0604020202020204" pitchFamily="34" charset="0"/>
              <a:cs typeface="Arial" panose="020B0604020202020204" pitchFamily="34" charset="0"/>
            </a:rPr>
            <a:t>In the </a:t>
          </a:r>
          <a:r>
            <a:rPr lang="en-US" sz="2000" b="1" dirty="0">
              <a:latin typeface="Arial" panose="020B0604020202020204" pitchFamily="34" charset="0"/>
              <a:cs typeface="Arial" panose="020B0604020202020204" pitchFamily="34" charset="0"/>
            </a:rPr>
            <a:t>2020 Annual Report to Congress</a:t>
          </a:r>
          <a:r>
            <a:rPr lang="en-US" sz="2000" dirty="0">
              <a:latin typeface="Arial" panose="020B0604020202020204" pitchFamily="34" charset="0"/>
              <a:cs typeface="Arial" panose="020B0604020202020204" pitchFamily="34" charset="0"/>
            </a:rPr>
            <a:t>, NQF Prevention and Population Health Standing Committee Identified seven population health measure gaps:</a:t>
          </a:r>
        </a:p>
      </dgm:t>
    </dgm:pt>
    <dgm:pt modelId="{2967C272-EF8C-45B8-875A-B1A7701B883E}" type="parTrans" cxnId="{65989EBF-2B7A-4F2E-8DE1-C424537533C0}">
      <dgm:prSet/>
      <dgm:spPr/>
      <dgm:t>
        <a:bodyPr/>
        <a:lstStyle/>
        <a:p>
          <a:endParaRPr lang="en-US" sz="1600">
            <a:latin typeface="Arial" panose="020B0604020202020204" pitchFamily="34" charset="0"/>
            <a:cs typeface="Arial" panose="020B0604020202020204" pitchFamily="34" charset="0"/>
          </a:endParaRPr>
        </a:p>
      </dgm:t>
    </dgm:pt>
    <dgm:pt modelId="{AF8BDCAE-37E0-400A-9AEF-CD0851EEA43E}" type="sibTrans" cxnId="{65989EBF-2B7A-4F2E-8DE1-C424537533C0}">
      <dgm:prSet/>
      <dgm:spPr/>
      <dgm:t>
        <a:bodyPr/>
        <a:lstStyle/>
        <a:p>
          <a:endParaRPr lang="en-US" sz="1600">
            <a:latin typeface="Arial" panose="020B0604020202020204" pitchFamily="34" charset="0"/>
            <a:cs typeface="Arial" panose="020B0604020202020204" pitchFamily="34" charset="0"/>
          </a:endParaRPr>
        </a:p>
      </dgm:t>
    </dgm:pt>
    <dgm:pt modelId="{C10053FC-DF5B-4494-9068-9B78379ADD4E}">
      <dgm:prSet custT="1"/>
      <dgm:spPr>
        <a:solidFill>
          <a:srgbClr val="CDD0D7"/>
        </a:solidFill>
      </dgm:spPr>
      <dgm:t>
        <a:bodyPr lIns="182880"/>
        <a:lstStyle/>
        <a:p>
          <a:pPr>
            <a:lnSpc>
              <a:spcPct val="90000"/>
            </a:lnSpc>
            <a:spcAft>
              <a:spcPts val="1200"/>
            </a:spcAft>
            <a:buNone/>
          </a:pPr>
          <a:r>
            <a:rPr lang="en-US" sz="2400" b="1" dirty="0">
              <a:solidFill>
                <a:schemeClr val="tx1"/>
              </a:solidFill>
              <a:latin typeface="Arial" panose="020B0604020202020204" pitchFamily="34" charset="0"/>
              <a:cs typeface="Arial" panose="020B0604020202020204" pitchFamily="34" charset="0"/>
            </a:rPr>
            <a:t>Measures that focus on:</a:t>
          </a:r>
        </a:p>
      </dgm:t>
    </dgm:pt>
    <dgm:pt modelId="{C3C2C3F3-6BDE-472A-B270-6CDD30D523F7}" type="parTrans" cxnId="{29D3B8A3-9F1E-4054-BCE0-351B2B15009D}">
      <dgm:prSet/>
      <dgm:spPr/>
      <dgm:t>
        <a:bodyPr/>
        <a:lstStyle/>
        <a:p>
          <a:endParaRPr lang="en-US" sz="1600">
            <a:latin typeface="Arial" panose="020B0604020202020204" pitchFamily="34" charset="0"/>
            <a:cs typeface="Arial" panose="020B0604020202020204" pitchFamily="34" charset="0"/>
          </a:endParaRPr>
        </a:p>
      </dgm:t>
    </dgm:pt>
    <dgm:pt modelId="{F7C0FB1D-49D4-41D5-BDCC-1BC6FEC06FE6}" type="sibTrans" cxnId="{29D3B8A3-9F1E-4054-BCE0-351B2B15009D}">
      <dgm:prSet/>
      <dgm:spPr/>
      <dgm:t>
        <a:bodyPr/>
        <a:lstStyle/>
        <a:p>
          <a:endParaRPr lang="en-US" sz="1600">
            <a:latin typeface="Arial" panose="020B0604020202020204" pitchFamily="34" charset="0"/>
            <a:cs typeface="Arial" panose="020B0604020202020204" pitchFamily="34" charset="0"/>
          </a:endParaRPr>
        </a:p>
      </dgm:t>
    </dgm:pt>
    <dgm:pt modelId="{CAC4C4BD-2B2B-4D62-96EA-6877B974121F}">
      <dgm:prSet custT="1"/>
      <dgm:spPr>
        <a:solidFill>
          <a:srgbClr val="CDD0D7"/>
        </a:solidFill>
      </dgm:spPr>
      <dgm:t>
        <a:bodyPr lIns="182880"/>
        <a:lstStyle/>
        <a:p>
          <a:pPr>
            <a:lnSpc>
              <a:spcPct val="90000"/>
            </a:lnSpc>
            <a:spcAft>
              <a:spcPts val="1200"/>
            </a:spcAft>
          </a:pPr>
          <a:r>
            <a:rPr lang="en-US" sz="2000" u="none" dirty="0">
              <a:solidFill>
                <a:schemeClr val="tx1"/>
              </a:solidFill>
              <a:latin typeface="Arial" panose="020B0604020202020204" pitchFamily="34" charset="0"/>
              <a:cs typeface="Arial" panose="020B0604020202020204" pitchFamily="34" charset="0"/>
            </a:rPr>
            <a:t>Pediatric population and neurological conditions (e.g., stroke performance and care, emergency response, rehabilitation, etc.) </a:t>
          </a:r>
        </a:p>
      </dgm:t>
    </dgm:pt>
    <dgm:pt modelId="{93EC8EC9-DA1A-478C-8306-CB6E69EEC78C}" type="parTrans" cxnId="{99169C68-1E84-49EB-BCBF-AEA3AD7B2867}">
      <dgm:prSet/>
      <dgm:spPr/>
      <dgm:t>
        <a:bodyPr/>
        <a:lstStyle/>
        <a:p>
          <a:endParaRPr lang="en-US" sz="1600">
            <a:latin typeface="Arial" panose="020B0604020202020204" pitchFamily="34" charset="0"/>
            <a:cs typeface="Arial" panose="020B0604020202020204" pitchFamily="34" charset="0"/>
          </a:endParaRPr>
        </a:p>
      </dgm:t>
    </dgm:pt>
    <dgm:pt modelId="{985D74A0-C71C-4755-840C-CE4240338510}" type="sibTrans" cxnId="{99169C68-1E84-49EB-BCBF-AEA3AD7B2867}">
      <dgm:prSet/>
      <dgm:spPr/>
      <dgm:t>
        <a:bodyPr/>
        <a:lstStyle/>
        <a:p>
          <a:endParaRPr lang="en-US" sz="1600">
            <a:latin typeface="Arial" panose="020B0604020202020204" pitchFamily="34" charset="0"/>
            <a:cs typeface="Arial" panose="020B0604020202020204" pitchFamily="34" charset="0"/>
          </a:endParaRPr>
        </a:p>
      </dgm:t>
    </dgm:pt>
    <dgm:pt modelId="{120F9E8D-47A0-4274-9F76-70153416E20F}">
      <dgm:prSet custT="1"/>
      <dgm:spPr>
        <a:solidFill>
          <a:srgbClr val="CDD0D7"/>
        </a:solidFill>
      </dgm:spPr>
      <dgm:t>
        <a:bodyPr lIns="182880"/>
        <a:lstStyle/>
        <a:p>
          <a:pPr>
            <a:lnSpc>
              <a:spcPct val="90000"/>
            </a:lnSpc>
            <a:spcAft>
              <a:spcPts val="1200"/>
            </a:spcAft>
          </a:pPr>
          <a:r>
            <a:rPr lang="en-US" sz="2000" u="none" dirty="0">
              <a:solidFill>
                <a:schemeClr val="tx1"/>
              </a:solidFill>
              <a:latin typeface="Arial" panose="020B0604020202020204" pitchFamily="34" charset="0"/>
              <a:cs typeface="Arial" panose="020B0604020202020204" pitchFamily="34" charset="0"/>
            </a:rPr>
            <a:t>Consideration of physical and occupational therapy as it relates to neurological conditions</a:t>
          </a:r>
        </a:p>
      </dgm:t>
    </dgm:pt>
    <dgm:pt modelId="{2AD86D57-2382-4A56-B08C-9CFE7F662C2E}" type="parTrans" cxnId="{03690C0D-9997-4882-9077-6639930D91C0}">
      <dgm:prSet/>
      <dgm:spPr/>
      <dgm:t>
        <a:bodyPr/>
        <a:lstStyle/>
        <a:p>
          <a:endParaRPr lang="en-US" sz="1600">
            <a:latin typeface="Arial" panose="020B0604020202020204" pitchFamily="34" charset="0"/>
            <a:cs typeface="Arial" panose="020B0604020202020204" pitchFamily="34" charset="0"/>
          </a:endParaRPr>
        </a:p>
      </dgm:t>
    </dgm:pt>
    <dgm:pt modelId="{A249897B-DAC0-4C04-A630-C78F1E1196AB}" type="sibTrans" cxnId="{03690C0D-9997-4882-9077-6639930D91C0}">
      <dgm:prSet/>
      <dgm:spPr/>
      <dgm:t>
        <a:bodyPr/>
        <a:lstStyle/>
        <a:p>
          <a:endParaRPr lang="en-US" sz="1600">
            <a:latin typeface="Arial" panose="020B0604020202020204" pitchFamily="34" charset="0"/>
            <a:cs typeface="Arial" panose="020B0604020202020204" pitchFamily="34" charset="0"/>
          </a:endParaRPr>
        </a:p>
      </dgm:t>
    </dgm:pt>
    <dgm:pt modelId="{2F43DECB-8D5F-48B4-A772-EB0F4CBD7D6F}">
      <dgm:prSet custT="1"/>
      <dgm:spPr>
        <a:solidFill>
          <a:srgbClr val="CDD0D7"/>
        </a:solidFill>
      </dgm:spPr>
      <dgm:t>
        <a:bodyPr lIns="182880"/>
        <a:lstStyle/>
        <a:p>
          <a:pPr>
            <a:lnSpc>
              <a:spcPct val="90000"/>
            </a:lnSpc>
            <a:spcAft>
              <a:spcPts val="1200"/>
            </a:spcAft>
          </a:pPr>
          <a:r>
            <a:rPr lang="en-US" sz="2000" u="none" dirty="0">
              <a:solidFill>
                <a:schemeClr val="tx1"/>
              </a:solidFill>
              <a:latin typeface="Arial" panose="020B0604020202020204" pitchFamily="34" charset="0"/>
              <a:cs typeface="Arial" panose="020B0604020202020204" pitchFamily="34" charset="0"/>
            </a:rPr>
            <a:t>Perinatal and woman's health</a:t>
          </a:r>
        </a:p>
      </dgm:t>
    </dgm:pt>
    <dgm:pt modelId="{9F462F9E-4C69-4D97-9E65-F9DA16382109}" type="parTrans" cxnId="{68C5AEAC-4BFA-4A8D-B00E-CBB14145E3FB}">
      <dgm:prSet/>
      <dgm:spPr/>
      <dgm:t>
        <a:bodyPr/>
        <a:lstStyle/>
        <a:p>
          <a:endParaRPr lang="en-US" sz="1600">
            <a:latin typeface="Arial" panose="020B0604020202020204" pitchFamily="34" charset="0"/>
            <a:cs typeface="Arial" panose="020B0604020202020204" pitchFamily="34" charset="0"/>
          </a:endParaRPr>
        </a:p>
      </dgm:t>
    </dgm:pt>
    <dgm:pt modelId="{2C021822-25C2-48D4-9CFB-5E1BDE09E40F}" type="sibTrans" cxnId="{68C5AEAC-4BFA-4A8D-B00E-CBB14145E3FB}">
      <dgm:prSet/>
      <dgm:spPr/>
      <dgm:t>
        <a:bodyPr/>
        <a:lstStyle/>
        <a:p>
          <a:endParaRPr lang="en-US" sz="1600">
            <a:latin typeface="Arial" panose="020B0604020202020204" pitchFamily="34" charset="0"/>
            <a:cs typeface="Arial" panose="020B0604020202020204" pitchFamily="34" charset="0"/>
          </a:endParaRPr>
        </a:p>
      </dgm:t>
    </dgm:pt>
    <dgm:pt modelId="{99474AD7-9999-4D54-A0EC-826D4ED896F4}">
      <dgm:prSet custT="1"/>
      <dgm:spPr>
        <a:solidFill>
          <a:srgbClr val="CDD0D7"/>
        </a:solidFill>
      </dgm:spPr>
      <dgm:t>
        <a:bodyPr lIns="182880"/>
        <a:lstStyle/>
        <a:p>
          <a:pPr>
            <a:lnSpc>
              <a:spcPct val="90000"/>
            </a:lnSpc>
            <a:spcAft>
              <a:spcPts val="1200"/>
            </a:spcAft>
          </a:pPr>
          <a:r>
            <a:rPr lang="en-US" sz="2000" u="none" dirty="0">
              <a:solidFill>
                <a:schemeClr val="tx1"/>
              </a:solidFill>
              <a:latin typeface="Arial" panose="020B0604020202020204" pitchFamily="34" charset="0"/>
              <a:cs typeface="Arial" panose="020B0604020202020204" pitchFamily="34" charset="0"/>
            </a:rPr>
            <a:t>Provider “burnout”, including those tied to payer-managed care</a:t>
          </a:r>
        </a:p>
      </dgm:t>
    </dgm:pt>
    <dgm:pt modelId="{7CFEA432-8141-45C4-89B2-E8143CB32F2E}" type="parTrans" cxnId="{C49E1E94-64C7-4BD4-A637-714180DF4FC3}">
      <dgm:prSet/>
      <dgm:spPr/>
      <dgm:t>
        <a:bodyPr/>
        <a:lstStyle/>
        <a:p>
          <a:endParaRPr lang="en-US" sz="1600">
            <a:latin typeface="Arial" panose="020B0604020202020204" pitchFamily="34" charset="0"/>
            <a:cs typeface="Arial" panose="020B0604020202020204" pitchFamily="34" charset="0"/>
          </a:endParaRPr>
        </a:p>
      </dgm:t>
    </dgm:pt>
    <dgm:pt modelId="{7B2A31E8-E02F-4A20-9346-8DA1D343A05B}" type="sibTrans" cxnId="{C49E1E94-64C7-4BD4-A637-714180DF4FC3}">
      <dgm:prSet/>
      <dgm:spPr/>
      <dgm:t>
        <a:bodyPr/>
        <a:lstStyle/>
        <a:p>
          <a:endParaRPr lang="en-US" sz="1600">
            <a:latin typeface="Arial" panose="020B0604020202020204" pitchFamily="34" charset="0"/>
            <a:cs typeface="Arial" panose="020B0604020202020204" pitchFamily="34" charset="0"/>
          </a:endParaRPr>
        </a:p>
      </dgm:t>
    </dgm:pt>
    <dgm:pt modelId="{56BEBBD9-79AA-43F0-B7F7-490B2DDDB7BF}">
      <dgm:prSet custT="1"/>
      <dgm:spPr>
        <a:solidFill>
          <a:srgbClr val="CDD0D7"/>
        </a:solidFill>
      </dgm:spPr>
      <dgm:t>
        <a:bodyPr lIns="182880"/>
        <a:lstStyle/>
        <a:p>
          <a:pPr>
            <a:lnSpc>
              <a:spcPct val="90000"/>
            </a:lnSpc>
            <a:spcAft>
              <a:spcPts val="1200"/>
            </a:spcAft>
          </a:pPr>
          <a:r>
            <a:rPr lang="en-US" sz="2000" u="none" dirty="0">
              <a:solidFill>
                <a:schemeClr val="tx1"/>
              </a:solidFill>
              <a:latin typeface="Arial" panose="020B0604020202020204" pitchFamily="34" charset="0"/>
              <a:cs typeface="Arial" panose="020B0604020202020204" pitchFamily="34" charset="0"/>
            </a:rPr>
            <a:t>Care integration between mental health, substance use disorders, and physical health (e.g., primary care)</a:t>
          </a:r>
        </a:p>
      </dgm:t>
    </dgm:pt>
    <dgm:pt modelId="{8EBF21CE-D62B-40CD-8713-26C2E7C709DA}" type="parTrans" cxnId="{00A211B6-9B34-4424-A40B-03F376338A28}">
      <dgm:prSet/>
      <dgm:spPr/>
      <dgm:t>
        <a:bodyPr/>
        <a:lstStyle/>
        <a:p>
          <a:endParaRPr lang="en-US" sz="1600">
            <a:latin typeface="Arial" panose="020B0604020202020204" pitchFamily="34" charset="0"/>
            <a:cs typeface="Arial" panose="020B0604020202020204" pitchFamily="34" charset="0"/>
          </a:endParaRPr>
        </a:p>
      </dgm:t>
    </dgm:pt>
    <dgm:pt modelId="{E6FD0C24-805F-46AD-ABAB-E58B05B108CF}" type="sibTrans" cxnId="{00A211B6-9B34-4424-A40B-03F376338A28}">
      <dgm:prSet/>
      <dgm:spPr/>
      <dgm:t>
        <a:bodyPr/>
        <a:lstStyle/>
        <a:p>
          <a:endParaRPr lang="en-US" sz="1600">
            <a:latin typeface="Arial" panose="020B0604020202020204" pitchFamily="34" charset="0"/>
            <a:cs typeface="Arial" panose="020B0604020202020204" pitchFamily="34" charset="0"/>
          </a:endParaRPr>
        </a:p>
      </dgm:t>
    </dgm:pt>
    <dgm:pt modelId="{85CC512A-E185-46E1-8566-C9DA3FAB487B}">
      <dgm:prSet custT="1"/>
      <dgm:spPr>
        <a:solidFill>
          <a:srgbClr val="CDD0D7"/>
        </a:solidFill>
      </dgm:spPr>
      <dgm:t>
        <a:bodyPr lIns="182880"/>
        <a:lstStyle/>
        <a:p>
          <a:pPr>
            <a:lnSpc>
              <a:spcPct val="90000"/>
            </a:lnSpc>
            <a:spcAft>
              <a:spcPts val="1200"/>
            </a:spcAft>
          </a:pPr>
          <a:r>
            <a:rPr lang="en-US" sz="2000" u="none" dirty="0">
              <a:solidFill>
                <a:schemeClr val="tx1"/>
              </a:solidFill>
              <a:latin typeface="Arial" panose="020B0604020202020204" pitchFamily="34" charset="0"/>
              <a:cs typeface="Arial" panose="020B0604020202020204" pitchFamily="34" charset="0"/>
            </a:rPr>
            <a:t>Disparities and social determinates of health (e.g., adequate housing, employment, and transportation) </a:t>
          </a:r>
        </a:p>
      </dgm:t>
    </dgm:pt>
    <dgm:pt modelId="{8A744C88-4105-4DDD-9621-B29879AB0E77}" type="parTrans" cxnId="{5BEF11D2-6C10-453C-856B-9E629CCB205B}">
      <dgm:prSet/>
      <dgm:spPr/>
      <dgm:t>
        <a:bodyPr/>
        <a:lstStyle/>
        <a:p>
          <a:endParaRPr lang="en-US" sz="1600">
            <a:latin typeface="Arial" panose="020B0604020202020204" pitchFamily="34" charset="0"/>
            <a:cs typeface="Arial" panose="020B0604020202020204" pitchFamily="34" charset="0"/>
          </a:endParaRPr>
        </a:p>
      </dgm:t>
    </dgm:pt>
    <dgm:pt modelId="{F440B1A7-8E4A-443D-9560-D7A94EE2DCB8}" type="sibTrans" cxnId="{5BEF11D2-6C10-453C-856B-9E629CCB205B}">
      <dgm:prSet/>
      <dgm:spPr/>
      <dgm:t>
        <a:bodyPr/>
        <a:lstStyle/>
        <a:p>
          <a:endParaRPr lang="en-US" sz="1600">
            <a:latin typeface="Arial" panose="020B0604020202020204" pitchFamily="34" charset="0"/>
            <a:cs typeface="Arial" panose="020B0604020202020204" pitchFamily="34" charset="0"/>
          </a:endParaRPr>
        </a:p>
      </dgm:t>
    </dgm:pt>
    <dgm:pt modelId="{9430390B-3C78-4FA9-8076-C7F57FF3017A}">
      <dgm:prSet custT="1"/>
      <dgm:spPr>
        <a:solidFill>
          <a:srgbClr val="CDD0D7"/>
        </a:solidFill>
      </dgm:spPr>
      <dgm:t>
        <a:bodyPr lIns="182880"/>
        <a:lstStyle/>
        <a:p>
          <a:pPr>
            <a:lnSpc>
              <a:spcPct val="90000"/>
            </a:lnSpc>
            <a:spcAft>
              <a:spcPts val="1200"/>
            </a:spcAft>
          </a:pPr>
          <a:r>
            <a:rPr lang="en-US" sz="2000" u="none" dirty="0">
              <a:solidFill>
                <a:schemeClr val="tx1"/>
              </a:solidFill>
              <a:latin typeface="Arial" panose="020B0604020202020204" pitchFamily="34" charset="0"/>
              <a:cs typeface="Arial" panose="020B0604020202020204" pitchFamily="34" charset="0"/>
            </a:rPr>
            <a:t>Care coordination across the life span </a:t>
          </a:r>
        </a:p>
      </dgm:t>
    </dgm:pt>
    <dgm:pt modelId="{CAD1BF2C-D196-4CBD-8803-643630522257}" type="sibTrans" cxnId="{0297DDE5-7009-4F97-89C7-B3A01299A76F}">
      <dgm:prSet/>
      <dgm:spPr/>
      <dgm:t>
        <a:bodyPr/>
        <a:lstStyle/>
        <a:p>
          <a:endParaRPr lang="en-US" sz="1600">
            <a:latin typeface="Arial" panose="020B0604020202020204" pitchFamily="34" charset="0"/>
            <a:cs typeface="Arial" panose="020B0604020202020204" pitchFamily="34" charset="0"/>
          </a:endParaRPr>
        </a:p>
      </dgm:t>
    </dgm:pt>
    <dgm:pt modelId="{276C0A90-2BDF-4482-BC33-0C4AD1B01B1E}" type="parTrans" cxnId="{0297DDE5-7009-4F97-89C7-B3A01299A76F}">
      <dgm:prSet/>
      <dgm:spPr/>
      <dgm:t>
        <a:bodyPr/>
        <a:lstStyle/>
        <a:p>
          <a:endParaRPr lang="en-US" sz="1600">
            <a:latin typeface="Arial" panose="020B0604020202020204" pitchFamily="34" charset="0"/>
            <a:cs typeface="Arial" panose="020B0604020202020204" pitchFamily="34" charset="0"/>
          </a:endParaRPr>
        </a:p>
      </dgm:t>
    </dgm:pt>
    <dgm:pt modelId="{9333488C-7A3F-438F-B0C7-CA1A6D7B61E5}" type="pres">
      <dgm:prSet presAssocID="{0E8FC750-889A-4B14-BED3-4574FAA04564}" presName="Name0" presStyleCnt="0">
        <dgm:presLayoutVars>
          <dgm:dir/>
          <dgm:animLvl val="lvl"/>
          <dgm:resizeHandles val="exact"/>
        </dgm:presLayoutVars>
      </dgm:prSet>
      <dgm:spPr/>
    </dgm:pt>
    <dgm:pt modelId="{85653408-A05A-40B8-937E-20AB1EB876EA}" type="pres">
      <dgm:prSet presAssocID="{B9925676-B2D1-4B2B-BA50-3E6E964C89C9}" presName="linNode" presStyleCnt="0"/>
      <dgm:spPr/>
    </dgm:pt>
    <dgm:pt modelId="{D26E149D-D47D-4205-A75A-4D63917FF038}" type="pres">
      <dgm:prSet presAssocID="{B9925676-B2D1-4B2B-BA50-3E6E964C89C9}" presName="parTx" presStyleLbl="revTx" presStyleIdx="0" presStyleCnt="1" custScaleX="111191">
        <dgm:presLayoutVars>
          <dgm:chMax val="1"/>
          <dgm:bulletEnabled val="1"/>
        </dgm:presLayoutVars>
      </dgm:prSet>
      <dgm:spPr/>
    </dgm:pt>
    <dgm:pt modelId="{2253EEDC-6E4D-4180-B763-FA5704062B82}" type="pres">
      <dgm:prSet presAssocID="{B9925676-B2D1-4B2B-BA50-3E6E964C89C9}" presName="bracket" presStyleLbl="parChTrans1D1" presStyleIdx="0" presStyleCnt="1"/>
      <dgm:spPr/>
    </dgm:pt>
    <dgm:pt modelId="{2C903D96-8721-4C5B-83C3-A07E8A27FE99}" type="pres">
      <dgm:prSet presAssocID="{B9925676-B2D1-4B2B-BA50-3E6E964C89C9}" presName="spH" presStyleCnt="0"/>
      <dgm:spPr/>
    </dgm:pt>
    <dgm:pt modelId="{BD74D5CE-FF95-4C64-A2CD-902070AC0DD9}" type="pres">
      <dgm:prSet presAssocID="{B9925676-B2D1-4B2B-BA50-3E6E964C89C9}" presName="desTx" presStyleLbl="node1" presStyleIdx="0" presStyleCnt="1" custScaleX="120602" custScaleY="108144">
        <dgm:presLayoutVars>
          <dgm:bulletEnabled val="1"/>
        </dgm:presLayoutVars>
      </dgm:prSet>
      <dgm:spPr/>
    </dgm:pt>
  </dgm:ptLst>
  <dgm:cxnLst>
    <dgm:cxn modelId="{0AFC8001-6949-40E5-91C9-FCEEAE37F5F4}" type="presOf" srcId="{99474AD7-9999-4D54-A0EC-826D4ED896F4}" destId="{BD74D5CE-FF95-4C64-A2CD-902070AC0DD9}" srcOrd="0" destOrd="6" presId="urn:diagrams.loki3.com/BracketList"/>
    <dgm:cxn modelId="{9648560B-DEF8-4F5C-BDE8-25D71E86BE43}" type="presOf" srcId="{120F9E8D-47A0-4274-9F76-70153416E20F}" destId="{BD74D5CE-FF95-4C64-A2CD-902070AC0DD9}" srcOrd="0" destOrd="4" presId="urn:diagrams.loki3.com/BracketList"/>
    <dgm:cxn modelId="{03690C0D-9997-4882-9077-6639930D91C0}" srcId="{C10053FC-DF5B-4494-9068-9B78379ADD4E}" destId="{120F9E8D-47A0-4274-9F76-70153416E20F}" srcOrd="3" destOrd="0" parTransId="{2AD86D57-2382-4A56-B08C-9CFE7F662C2E}" sibTransId="{A249897B-DAC0-4C04-A630-C78F1E1196AB}"/>
    <dgm:cxn modelId="{0B3F6911-2391-4FE6-A274-73CE54B499CF}" type="presOf" srcId="{C10053FC-DF5B-4494-9068-9B78379ADD4E}" destId="{BD74D5CE-FF95-4C64-A2CD-902070AC0DD9}" srcOrd="0" destOrd="0" presId="urn:diagrams.loki3.com/BracketList"/>
    <dgm:cxn modelId="{76BBA543-6E82-4ABC-B2C1-BDB769F3D450}" type="presOf" srcId="{56BEBBD9-79AA-43F0-B7F7-490B2DDDB7BF}" destId="{BD74D5CE-FF95-4C64-A2CD-902070AC0DD9}" srcOrd="0" destOrd="7" presId="urn:diagrams.loki3.com/BracketList"/>
    <dgm:cxn modelId="{99169C68-1E84-49EB-BCBF-AEA3AD7B2867}" srcId="{C10053FC-DF5B-4494-9068-9B78379ADD4E}" destId="{CAC4C4BD-2B2B-4D62-96EA-6877B974121F}" srcOrd="2" destOrd="0" parTransId="{93EC8EC9-DA1A-478C-8306-CB6E69EEC78C}" sibTransId="{985D74A0-C71C-4755-840C-CE4240338510}"/>
    <dgm:cxn modelId="{3D57AD56-A946-4538-B47E-88FF685F130F}" type="presOf" srcId="{B9925676-B2D1-4B2B-BA50-3E6E964C89C9}" destId="{D26E149D-D47D-4205-A75A-4D63917FF038}" srcOrd="0" destOrd="0" presId="urn:diagrams.loki3.com/BracketList"/>
    <dgm:cxn modelId="{967FF08E-BA86-43E0-927B-803998DD0E84}" type="presOf" srcId="{2F43DECB-8D5F-48B4-A772-EB0F4CBD7D6F}" destId="{BD74D5CE-FF95-4C64-A2CD-902070AC0DD9}" srcOrd="0" destOrd="5" presId="urn:diagrams.loki3.com/BracketList"/>
    <dgm:cxn modelId="{C49E1E94-64C7-4BD4-A637-714180DF4FC3}" srcId="{C10053FC-DF5B-4494-9068-9B78379ADD4E}" destId="{99474AD7-9999-4D54-A0EC-826D4ED896F4}" srcOrd="5" destOrd="0" parTransId="{7CFEA432-8141-45C4-89B2-E8143CB32F2E}" sibTransId="{7B2A31E8-E02F-4A20-9346-8DA1D343A05B}"/>
    <dgm:cxn modelId="{29D3B8A3-9F1E-4054-BCE0-351B2B15009D}" srcId="{B9925676-B2D1-4B2B-BA50-3E6E964C89C9}" destId="{C10053FC-DF5B-4494-9068-9B78379ADD4E}" srcOrd="0" destOrd="0" parTransId="{C3C2C3F3-6BDE-472A-B270-6CDD30D523F7}" sibTransId="{F7C0FB1D-49D4-41D5-BDCC-1BC6FEC06FE6}"/>
    <dgm:cxn modelId="{68C5AEAC-4BFA-4A8D-B00E-CBB14145E3FB}" srcId="{C10053FC-DF5B-4494-9068-9B78379ADD4E}" destId="{2F43DECB-8D5F-48B4-A772-EB0F4CBD7D6F}" srcOrd="4" destOrd="0" parTransId="{9F462F9E-4C69-4D97-9E65-F9DA16382109}" sibTransId="{2C021822-25C2-48D4-9CFB-5E1BDE09E40F}"/>
    <dgm:cxn modelId="{00A211B6-9B34-4424-A40B-03F376338A28}" srcId="{C10053FC-DF5B-4494-9068-9B78379ADD4E}" destId="{56BEBBD9-79AA-43F0-B7F7-490B2DDDB7BF}" srcOrd="6" destOrd="0" parTransId="{8EBF21CE-D62B-40CD-8713-26C2E7C709DA}" sibTransId="{E6FD0C24-805F-46AD-ABAB-E58B05B108CF}"/>
    <dgm:cxn modelId="{93D5ABBE-B0BF-4E73-9207-416DC792E92A}" type="presOf" srcId="{85CC512A-E185-46E1-8566-C9DA3FAB487B}" destId="{BD74D5CE-FF95-4C64-A2CD-902070AC0DD9}" srcOrd="0" destOrd="1" presId="urn:diagrams.loki3.com/BracketList"/>
    <dgm:cxn modelId="{65989EBF-2B7A-4F2E-8DE1-C424537533C0}" srcId="{0E8FC750-889A-4B14-BED3-4574FAA04564}" destId="{B9925676-B2D1-4B2B-BA50-3E6E964C89C9}" srcOrd="0" destOrd="0" parTransId="{2967C272-EF8C-45B8-875A-B1A7701B883E}" sibTransId="{AF8BDCAE-37E0-400A-9AEF-CD0851EEA43E}"/>
    <dgm:cxn modelId="{5BEF11D2-6C10-453C-856B-9E629CCB205B}" srcId="{C10053FC-DF5B-4494-9068-9B78379ADD4E}" destId="{85CC512A-E185-46E1-8566-C9DA3FAB487B}" srcOrd="0" destOrd="0" parTransId="{8A744C88-4105-4DDD-9621-B29879AB0E77}" sibTransId="{F440B1A7-8E4A-443D-9560-D7A94EE2DCB8}"/>
    <dgm:cxn modelId="{B22D3FD7-37BD-496E-A2FF-3E33935C6034}" type="presOf" srcId="{9430390B-3C78-4FA9-8076-C7F57FF3017A}" destId="{BD74D5CE-FF95-4C64-A2CD-902070AC0DD9}" srcOrd="0" destOrd="2" presId="urn:diagrams.loki3.com/BracketList"/>
    <dgm:cxn modelId="{0297DDE5-7009-4F97-89C7-B3A01299A76F}" srcId="{C10053FC-DF5B-4494-9068-9B78379ADD4E}" destId="{9430390B-3C78-4FA9-8076-C7F57FF3017A}" srcOrd="1" destOrd="0" parTransId="{276C0A90-2BDF-4482-BC33-0C4AD1B01B1E}" sibTransId="{CAD1BF2C-D196-4CBD-8803-643630522257}"/>
    <dgm:cxn modelId="{600C8EE9-0AA6-4ED8-AA30-FE054EF5E86B}" type="presOf" srcId="{CAC4C4BD-2B2B-4D62-96EA-6877B974121F}" destId="{BD74D5CE-FF95-4C64-A2CD-902070AC0DD9}" srcOrd="0" destOrd="3" presId="urn:diagrams.loki3.com/BracketList"/>
    <dgm:cxn modelId="{13699DFB-01AB-47DE-B959-9D4E68F0E5DB}" type="presOf" srcId="{0E8FC750-889A-4B14-BED3-4574FAA04564}" destId="{9333488C-7A3F-438F-B0C7-CA1A6D7B61E5}" srcOrd="0" destOrd="0" presId="urn:diagrams.loki3.com/BracketList"/>
    <dgm:cxn modelId="{C2FA81D0-F9E2-4F70-A357-F6C178B00439}" type="presParOf" srcId="{9333488C-7A3F-438F-B0C7-CA1A6D7B61E5}" destId="{85653408-A05A-40B8-937E-20AB1EB876EA}" srcOrd="0" destOrd="0" presId="urn:diagrams.loki3.com/BracketList"/>
    <dgm:cxn modelId="{B150D20F-6E68-44A8-8069-9E7DCE9089CD}" type="presParOf" srcId="{85653408-A05A-40B8-937E-20AB1EB876EA}" destId="{D26E149D-D47D-4205-A75A-4D63917FF038}" srcOrd="0" destOrd="0" presId="urn:diagrams.loki3.com/BracketList"/>
    <dgm:cxn modelId="{B3473573-AD0D-49FC-A408-8761677AEE5F}" type="presParOf" srcId="{85653408-A05A-40B8-937E-20AB1EB876EA}" destId="{2253EEDC-6E4D-4180-B763-FA5704062B82}" srcOrd="1" destOrd="0" presId="urn:diagrams.loki3.com/BracketList"/>
    <dgm:cxn modelId="{5530BB67-4E16-4B75-A4C4-31E6F96087BE}" type="presParOf" srcId="{85653408-A05A-40B8-937E-20AB1EB876EA}" destId="{2C903D96-8721-4C5B-83C3-A07E8A27FE99}" srcOrd="2" destOrd="0" presId="urn:diagrams.loki3.com/BracketList"/>
    <dgm:cxn modelId="{A449A0E3-C467-44AD-A233-5425CD5FCD9D}" type="presParOf" srcId="{85653408-A05A-40B8-937E-20AB1EB876EA}" destId="{BD74D5CE-FF95-4C64-A2CD-902070AC0DD9}"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FFEE59-9909-46A3-9177-EB440334AC0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F39B71A9-8FD1-4AE2-A30B-034E0C659D5E}">
      <dgm:prSet/>
      <dgm:spPr>
        <a:solidFill>
          <a:srgbClr val="013667"/>
        </a:solidFill>
      </dgm:spPr>
      <dgm:t>
        <a:bodyPr/>
        <a:lstStyle/>
        <a:p>
          <a:r>
            <a:rPr lang="en-US" b="0" i="0" baseline="0" dirty="0">
              <a:latin typeface="Arial" panose="020B0604020202020204" pitchFamily="34" charset="0"/>
              <a:cs typeface="Arial" panose="020B0604020202020204" pitchFamily="34" charset="0"/>
            </a:rPr>
            <a:t>In 2013, the Institute of Medicine, identified criteria for selecting and prioritizing measures of quality for use in population health improvement: </a:t>
          </a:r>
          <a:endParaRPr lang="en-US"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01913B8-CF3F-4DAF-B90C-7ED4EA599A3D}" type="parTrans" cxnId="{864ECA30-FD41-4546-8490-3498616073BB}">
      <dgm:prSet/>
      <dgm:spPr/>
      <dgm:t>
        <a:bodyPr/>
        <a:lstStyle/>
        <a:p>
          <a:endParaRPr lang="en-US">
            <a:latin typeface="Arial" panose="020B0604020202020204" pitchFamily="34" charset="0"/>
            <a:cs typeface="Arial" panose="020B0604020202020204" pitchFamily="34" charset="0"/>
          </a:endParaRPr>
        </a:p>
      </dgm:t>
    </dgm:pt>
    <dgm:pt modelId="{D9BE71B2-FD84-4CE7-8451-BEA8EE7C09CF}" type="sibTrans" cxnId="{864ECA30-FD41-4546-8490-3498616073BB}">
      <dgm:prSet/>
      <dgm:spPr/>
      <dgm:t>
        <a:bodyPr/>
        <a:lstStyle/>
        <a:p>
          <a:endParaRPr lang="en-US">
            <a:latin typeface="Arial" panose="020B0604020202020204" pitchFamily="34" charset="0"/>
            <a:cs typeface="Arial" panose="020B0604020202020204" pitchFamily="34" charset="0"/>
          </a:endParaRPr>
        </a:p>
      </dgm:t>
    </dgm:pt>
    <dgm:pt modelId="{5AF40D59-31DD-45D8-98D0-38A41A63FDD7}">
      <dgm:prSet/>
      <dgm:spPr>
        <a:solidFill>
          <a:srgbClr val="477FB0"/>
        </a:solidFill>
      </dgm:spPr>
      <dgm:t>
        <a:bodyPr/>
        <a:lstStyle/>
        <a:p>
          <a:r>
            <a:rPr lang="en-US" dirty="0">
              <a:latin typeface="Arial" panose="020B0604020202020204" pitchFamily="34" charset="0"/>
              <a:cs typeface="Arial" panose="020B0604020202020204" pitchFamily="34" charset="0"/>
            </a:rPr>
            <a:t>Conditions or outcomes for measurement should be: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84A8EB7-3BDE-453C-9529-A48C3EB4CA81}" type="parTrans" cxnId="{1CBAE5CB-44F2-430B-AEC7-C6C08C305ADD}">
      <dgm:prSet/>
      <dgm:spPr/>
      <dgm:t>
        <a:bodyPr/>
        <a:lstStyle/>
        <a:p>
          <a:endParaRPr lang="en-US">
            <a:latin typeface="Arial" panose="020B0604020202020204" pitchFamily="34" charset="0"/>
            <a:cs typeface="Arial" panose="020B0604020202020204" pitchFamily="34" charset="0"/>
          </a:endParaRPr>
        </a:p>
      </dgm:t>
    </dgm:pt>
    <dgm:pt modelId="{D64AB7B2-A542-4540-AFDE-1A7701DAC65D}" type="sibTrans" cxnId="{1CBAE5CB-44F2-430B-AEC7-C6C08C305ADD}">
      <dgm:prSet/>
      <dgm:spPr/>
      <dgm:t>
        <a:bodyPr/>
        <a:lstStyle/>
        <a:p>
          <a:endParaRPr lang="en-US">
            <a:latin typeface="Arial" panose="020B0604020202020204" pitchFamily="34" charset="0"/>
            <a:cs typeface="Arial" panose="020B0604020202020204" pitchFamily="34" charset="0"/>
          </a:endParaRPr>
        </a:p>
      </dgm:t>
    </dgm:pt>
    <dgm:pt modelId="{92D3766D-9124-41B1-9707-24A0A2A8479F}">
      <dgm:prSet/>
      <dgm:spPr>
        <a:solidFill>
          <a:srgbClr val="E5E8EB">
            <a:alpha val="89804"/>
          </a:srgbClr>
        </a:solidFill>
      </dgm:spPr>
      <dgm:t>
        <a:bodyPr/>
        <a:lstStyle/>
        <a:p>
          <a:r>
            <a:rPr lang="en-US" dirty="0">
              <a:latin typeface="Arial" panose="020B0604020202020204" pitchFamily="34" charset="0"/>
              <a:cs typeface="Arial" panose="020B0604020202020204" pitchFamily="34" charset="0"/>
            </a:rPr>
            <a:t>Reflective of a high preventable burden</a:t>
          </a:r>
        </a:p>
      </dgm:t>
    </dgm:pt>
    <dgm:pt modelId="{813BEC03-BD94-4377-9114-575926BBC8F1}" type="parTrans" cxnId="{594EEC88-600E-49AC-A036-AC9F5C998E83}">
      <dgm:prSet/>
      <dgm:spPr/>
      <dgm:t>
        <a:bodyPr/>
        <a:lstStyle/>
        <a:p>
          <a:endParaRPr lang="en-US">
            <a:latin typeface="Arial" panose="020B0604020202020204" pitchFamily="34" charset="0"/>
            <a:cs typeface="Arial" panose="020B0604020202020204" pitchFamily="34" charset="0"/>
          </a:endParaRPr>
        </a:p>
      </dgm:t>
    </dgm:pt>
    <dgm:pt modelId="{AACC3C18-782E-4805-8729-85B0C5C538D6}" type="sibTrans" cxnId="{594EEC88-600E-49AC-A036-AC9F5C998E83}">
      <dgm:prSet/>
      <dgm:spPr/>
      <dgm:t>
        <a:bodyPr/>
        <a:lstStyle/>
        <a:p>
          <a:endParaRPr lang="en-US">
            <a:latin typeface="Arial" panose="020B0604020202020204" pitchFamily="34" charset="0"/>
            <a:cs typeface="Arial" panose="020B0604020202020204" pitchFamily="34" charset="0"/>
          </a:endParaRPr>
        </a:p>
      </dgm:t>
    </dgm:pt>
    <dgm:pt modelId="{9DF07EF8-B9FD-4BDE-BA8E-341C4F425F59}">
      <dgm:prSet/>
      <dgm:spPr>
        <a:solidFill>
          <a:srgbClr val="E5E8EB">
            <a:alpha val="89804"/>
          </a:srgbClr>
        </a:solidFill>
      </dgm:spPr>
      <dgm:t>
        <a:bodyPr/>
        <a:lstStyle/>
        <a:p>
          <a:r>
            <a:rPr lang="en-US" dirty="0">
              <a:latin typeface="Arial" panose="020B0604020202020204" pitchFamily="34" charset="0"/>
              <a:cs typeface="Arial" panose="020B0604020202020204" pitchFamily="34" charset="0"/>
            </a:rPr>
            <a:t>Actionable at the appropriate level for intervention</a:t>
          </a:r>
        </a:p>
      </dgm:t>
    </dgm:pt>
    <dgm:pt modelId="{E7AE54EE-C978-45D1-9599-1365F0E8FE73}" type="parTrans" cxnId="{A74CD708-01D2-436B-A851-AE30F5ABA9AD}">
      <dgm:prSet/>
      <dgm:spPr/>
      <dgm:t>
        <a:bodyPr/>
        <a:lstStyle/>
        <a:p>
          <a:endParaRPr lang="en-US">
            <a:latin typeface="Arial" panose="020B0604020202020204" pitchFamily="34" charset="0"/>
            <a:cs typeface="Arial" panose="020B0604020202020204" pitchFamily="34" charset="0"/>
          </a:endParaRPr>
        </a:p>
      </dgm:t>
    </dgm:pt>
    <dgm:pt modelId="{6D00BC47-0906-4D09-AE66-8811D8A5C9F6}" type="sibTrans" cxnId="{A74CD708-01D2-436B-A851-AE30F5ABA9AD}">
      <dgm:prSet/>
      <dgm:spPr/>
      <dgm:t>
        <a:bodyPr/>
        <a:lstStyle/>
        <a:p>
          <a:endParaRPr lang="en-US">
            <a:latin typeface="Arial" panose="020B0604020202020204" pitchFamily="34" charset="0"/>
            <a:cs typeface="Arial" panose="020B0604020202020204" pitchFamily="34" charset="0"/>
          </a:endParaRPr>
        </a:p>
      </dgm:t>
    </dgm:pt>
    <dgm:pt modelId="{2EBD3DBA-9554-4A5C-87A3-BEB110178621}">
      <dgm:prSet/>
      <dgm:spPr>
        <a:solidFill>
          <a:srgbClr val="024886"/>
        </a:solidFill>
      </dgm:spPr>
      <dgm:t>
        <a:bodyPr/>
        <a:lstStyle/>
        <a:p>
          <a:r>
            <a:rPr lang="en-US" dirty="0">
              <a:latin typeface="Arial" panose="020B0604020202020204" pitchFamily="34" charset="0"/>
              <a:cs typeface="Arial" panose="020B0604020202020204" pitchFamily="34" charset="0"/>
            </a:rPr>
            <a:t>Measures should be: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3E05886-15DD-4393-947C-9235661AB2EA}" type="parTrans" cxnId="{46B18696-F22C-4889-A82E-36204DA9574B}">
      <dgm:prSet/>
      <dgm:spPr/>
      <dgm:t>
        <a:bodyPr/>
        <a:lstStyle/>
        <a:p>
          <a:endParaRPr lang="en-US">
            <a:latin typeface="Arial" panose="020B0604020202020204" pitchFamily="34" charset="0"/>
            <a:cs typeface="Arial" panose="020B0604020202020204" pitchFamily="34" charset="0"/>
          </a:endParaRPr>
        </a:p>
      </dgm:t>
    </dgm:pt>
    <dgm:pt modelId="{4D6ECE97-1E1F-49AB-934A-441B5496341B}" type="sibTrans" cxnId="{46B18696-F22C-4889-A82E-36204DA9574B}">
      <dgm:prSet/>
      <dgm:spPr/>
      <dgm:t>
        <a:bodyPr/>
        <a:lstStyle/>
        <a:p>
          <a:endParaRPr lang="en-US">
            <a:latin typeface="Arial" panose="020B0604020202020204" pitchFamily="34" charset="0"/>
            <a:cs typeface="Arial" panose="020B0604020202020204" pitchFamily="34" charset="0"/>
          </a:endParaRPr>
        </a:p>
      </dgm:t>
    </dgm:pt>
    <dgm:pt modelId="{1B1B1F8B-A203-4F0A-A085-CEAD486769A9}">
      <dgm:prSet custT="1"/>
      <dgm:spPr>
        <a:solidFill>
          <a:schemeClr val="accent1">
            <a:lumMod val="20000"/>
            <a:lumOff val="80000"/>
          </a:schemeClr>
        </a:solidFill>
      </dgm:spPr>
      <dgm:t>
        <a:bodyPr/>
        <a:lstStyle/>
        <a:p>
          <a:pPr algn="ctr">
            <a:buFont typeface="Arial" panose="020B0604020202020204" pitchFamily="34" charset="0"/>
            <a:buChar char="•"/>
          </a:pPr>
          <a:r>
            <a:rPr lang="en-US" sz="1600" dirty="0">
              <a:latin typeface="Arial" panose="020B0604020202020204" pitchFamily="34" charset="0"/>
              <a:cs typeface="Arial" panose="020B0604020202020204" pitchFamily="34" charset="0"/>
            </a:rPr>
            <a:t>Timely</a:t>
          </a:r>
        </a:p>
      </dgm:t>
    </dgm:pt>
    <dgm:pt modelId="{A17DE004-CE80-4EA7-BE85-E2F4F8002D99}" type="parTrans" cxnId="{1B14E647-5480-408A-8248-E1C3785D787B}">
      <dgm:prSet/>
      <dgm:spPr/>
      <dgm:t>
        <a:bodyPr/>
        <a:lstStyle/>
        <a:p>
          <a:endParaRPr lang="en-US">
            <a:latin typeface="Arial" panose="020B0604020202020204" pitchFamily="34" charset="0"/>
            <a:cs typeface="Arial" panose="020B0604020202020204" pitchFamily="34" charset="0"/>
          </a:endParaRPr>
        </a:p>
      </dgm:t>
    </dgm:pt>
    <dgm:pt modelId="{09A60A81-908C-4332-94EF-20FCEC739FCC}" type="sibTrans" cxnId="{1B14E647-5480-408A-8248-E1C3785D787B}">
      <dgm:prSet/>
      <dgm:spPr/>
      <dgm:t>
        <a:bodyPr/>
        <a:lstStyle/>
        <a:p>
          <a:endParaRPr lang="en-US">
            <a:latin typeface="Arial" panose="020B0604020202020204" pitchFamily="34" charset="0"/>
            <a:cs typeface="Arial" panose="020B0604020202020204" pitchFamily="34" charset="0"/>
          </a:endParaRPr>
        </a:p>
      </dgm:t>
    </dgm:pt>
    <dgm:pt modelId="{79FF5EC6-A032-4F52-A8BF-5695BF51BF92}">
      <dgm:prSet custT="1"/>
      <dgm:spPr>
        <a:solidFill>
          <a:schemeClr val="accent1">
            <a:lumMod val="20000"/>
            <a:lumOff val="80000"/>
          </a:schemeClr>
        </a:solidFill>
      </dgm:spPr>
      <dgm:t>
        <a:bodyPr/>
        <a:lstStyle/>
        <a:p>
          <a:pPr algn="ctr">
            <a:buFont typeface="Arial" panose="020B0604020202020204" pitchFamily="34" charset="0"/>
            <a:buChar char="•"/>
          </a:pPr>
          <a:r>
            <a:rPr lang="en-US" sz="1600" dirty="0">
              <a:latin typeface="Arial" panose="020B0604020202020204" pitchFamily="34" charset="0"/>
              <a:cs typeface="Arial" panose="020B0604020202020204" pitchFamily="34" charset="0"/>
            </a:rPr>
            <a:t>Understandable</a:t>
          </a:r>
        </a:p>
      </dgm:t>
    </dgm:pt>
    <dgm:pt modelId="{28FD53BA-26D3-4B47-BA0C-A2BB6D12D4A2}" type="parTrans" cxnId="{72A61CA6-25A6-48C5-B360-572EFE190EDA}">
      <dgm:prSet/>
      <dgm:spPr/>
      <dgm:t>
        <a:bodyPr/>
        <a:lstStyle/>
        <a:p>
          <a:endParaRPr lang="en-US">
            <a:latin typeface="Arial" panose="020B0604020202020204" pitchFamily="34" charset="0"/>
            <a:cs typeface="Arial" panose="020B0604020202020204" pitchFamily="34" charset="0"/>
          </a:endParaRPr>
        </a:p>
      </dgm:t>
    </dgm:pt>
    <dgm:pt modelId="{4FBFE109-6718-41F7-AF7A-2F5ACAF1283B}" type="sibTrans" cxnId="{72A61CA6-25A6-48C5-B360-572EFE190EDA}">
      <dgm:prSet/>
      <dgm:spPr/>
      <dgm:t>
        <a:bodyPr/>
        <a:lstStyle/>
        <a:p>
          <a:endParaRPr lang="en-US">
            <a:latin typeface="Arial" panose="020B0604020202020204" pitchFamily="34" charset="0"/>
            <a:cs typeface="Arial" panose="020B0604020202020204" pitchFamily="34" charset="0"/>
          </a:endParaRPr>
        </a:p>
      </dgm:t>
    </dgm:pt>
    <dgm:pt modelId="{E4E2258A-2956-4118-9B54-294787499517}">
      <dgm:prSet custT="1"/>
      <dgm:spPr>
        <a:solidFill>
          <a:schemeClr val="accent1">
            <a:lumMod val="20000"/>
            <a:lumOff val="80000"/>
          </a:schemeClr>
        </a:solidFill>
      </dgm:spPr>
      <dgm:t>
        <a:bodyPr/>
        <a:lstStyle/>
        <a:p>
          <a:pPr algn="ctr">
            <a:buFont typeface="Arial" panose="020B0604020202020204" pitchFamily="34" charset="0"/>
            <a:buChar char="•"/>
          </a:pPr>
          <a:r>
            <a:rPr lang="en-US" sz="1600" dirty="0">
              <a:latin typeface="Arial" panose="020B0604020202020204" pitchFamily="34" charset="0"/>
              <a:cs typeface="Arial" panose="020B0604020202020204" pitchFamily="34" charset="0"/>
            </a:rPr>
            <a:t>Usable for assessing various populations</a:t>
          </a:r>
        </a:p>
      </dgm:t>
    </dgm:pt>
    <dgm:pt modelId="{B27BA7EE-7B9D-400F-8B1E-4409BEF0A805}" type="parTrans" cxnId="{E8A49D28-57DB-4340-8E38-12AE04F819F3}">
      <dgm:prSet/>
      <dgm:spPr/>
      <dgm:t>
        <a:bodyPr/>
        <a:lstStyle/>
        <a:p>
          <a:endParaRPr lang="en-US">
            <a:latin typeface="Arial" panose="020B0604020202020204" pitchFamily="34" charset="0"/>
            <a:cs typeface="Arial" panose="020B0604020202020204" pitchFamily="34" charset="0"/>
          </a:endParaRPr>
        </a:p>
      </dgm:t>
    </dgm:pt>
    <dgm:pt modelId="{464542FF-3043-4916-BF3D-C1B3930D51CC}" type="sibTrans" cxnId="{E8A49D28-57DB-4340-8E38-12AE04F819F3}">
      <dgm:prSet/>
      <dgm:spPr/>
      <dgm:t>
        <a:bodyPr/>
        <a:lstStyle/>
        <a:p>
          <a:endParaRPr lang="en-US">
            <a:latin typeface="Arial" panose="020B0604020202020204" pitchFamily="34" charset="0"/>
            <a:cs typeface="Arial" panose="020B0604020202020204" pitchFamily="34" charset="0"/>
          </a:endParaRPr>
        </a:p>
      </dgm:t>
    </dgm:pt>
    <dgm:pt modelId="{D7921315-8BA1-4759-A020-507E8484127A}">
      <dgm:prSet custT="1"/>
      <dgm:spPr>
        <a:solidFill>
          <a:schemeClr val="accent1">
            <a:lumMod val="20000"/>
            <a:lumOff val="80000"/>
          </a:schemeClr>
        </a:solidFill>
      </dgm:spPr>
      <dgm:t>
        <a:bodyPr/>
        <a:lstStyle/>
        <a:p>
          <a:pPr algn="ctr">
            <a:buFont typeface="Arial" panose="020B0604020202020204" pitchFamily="34" charset="0"/>
            <a:buChar char="•"/>
          </a:pPr>
          <a:r>
            <a:rPr lang="en-US" sz="1600" dirty="0">
              <a:latin typeface="Arial" panose="020B0604020202020204" pitchFamily="34" charset="0"/>
              <a:cs typeface="Arial" panose="020B0604020202020204" pitchFamily="34" charset="0"/>
            </a:rPr>
            <a:t>Accepted and harmonized</a:t>
          </a:r>
        </a:p>
      </dgm:t>
    </dgm:pt>
    <dgm:pt modelId="{339D3BE7-04B9-4418-B22C-F3AFD1A2C13E}" type="parTrans" cxnId="{155AB85A-5402-4822-BECD-D25469E792E3}">
      <dgm:prSet/>
      <dgm:spPr/>
      <dgm:t>
        <a:bodyPr/>
        <a:lstStyle/>
        <a:p>
          <a:endParaRPr lang="en-US">
            <a:latin typeface="Arial" panose="020B0604020202020204" pitchFamily="34" charset="0"/>
            <a:cs typeface="Arial" panose="020B0604020202020204" pitchFamily="34" charset="0"/>
          </a:endParaRPr>
        </a:p>
      </dgm:t>
    </dgm:pt>
    <dgm:pt modelId="{B6E967A0-5CB6-439B-AB4D-A3A453DDF355}" type="sibTrans" cxnId="{155AB85A-5402-4822-BECD-D25469E792E3}">
      <dgm:prSet/>
      <dgm:spPr/>
      <dgm:t>
        <a:bodyPr/>
        <a:lstStyle/>
        <a:p>
          <a:endParaRPr lang="en-US">
            <a:latin typeface="Arial" panose="020B0604020202020204" pitchFamily="34" charset="0"/>
            <a:cs typeface="Arial" panose="020B0604020202020204" pitchFamily="34" charset="0"/>
          </a:endParaRPr>
        </a:p>
      </dgm:t>
    </dgm:pt>
    <dgm:pt modelId="{8427CC36-0989-47F1-9AAE-D4C8A63173F7}">
      <dgm:prSet custT="1"/>
      <dgm:spPr>
        <a:solidFill>
          <a:schemeClr val="accent1">
            <a:lumMod val="20000"/>
            <a:lumOff val="80000"/>
          </a:schemeClr>
        </a:solidFill>
      </dgm:spPr>
      <dgm:t>
        <a:bodyPr/>
        <a:lstStyle/>
        <a:p>
          <a:pPr algn="ctr">
            <a:buFont typeface="Arial" panose="020B0604020202020204" pitchFamily="34" charset="0"/>
            <a:buChar char="•"/>
          </a:pPr>
          <a:r>
            <a:rPr lang="en-US" sz="1600" dirty="0">
              <a:latin typeface="Arial" panose="020B0604020202020204" pitchFamily="34" charset="0"/>
              <a:cs typeface="Arial" panose="020B0604020202020204" pitchFamily="34" charset="0"/>
            </a:rPr>
            <a:t>Methodologically rigorous</a:t>
          </a:r>
        </a:p>
      </dgm:t>
    </dgm:pt>
    <dgm:pt modelId="{3769CCC6-E378-4C18-BC8B-F9E2B2E65DEE}" type="parTrans" cxnId="{2AAD0E9B-FE58-4EEB-9700-93BFC0021EBA}">
      <dgm:prSet/>
      <dgm:spPr/>
      <dgm:t>
        <a:bodyPr/>
        <a:lstStyle/>
        <a:p>
          <a:endParaRPr lang="en-US">
            <a:latin typeface="Arial" panose="020B0604020202020204" pitchFamily="34" charset="0"/>
            <a:cs typeface="Arial" panose="020B0604020202020204" pitchFamily="34" charset="0"/>
          </a:endParaRPr>
        </a:p>
      </dgm:t>
    </dgm:pt>
    <dgm:pt modelId="{525F79BF-6F23-4B36-A2BB-EFB40BA2149B}" type="sibTrans" cxnId="{2AAD0E9B-FE58-4EEB-9700-93BFC0021EBA}">
      <dgm:prSet/>
      <dgm:spPr/>
      <dgm:t>
        <a:bodyPr/>
        <a:lstStyle/>
        <a:p>
          <a:endParaRPr lang="en-US">
            <a:latin typeface="Arial" panose="020B0604020202020204" pitchFamily="34" charset="0"/>
            <a:cs typeface="Arial" panose="020B0604020202020204" pitchFamily="34" charset="0"/>
          </a:endParaRPr>
        </a:p>
      </dgm:t>
    </dgm:pt>
    <dgm:pt modelId="{BE126749-36EC-434E-BD57-CAED1415E769}" type="pres">
      <dgm:prSet presAssocID="{55FFEE59-9909-46A3-9177-EB440334AC0C}" presName="Name0" presStyleCnt="0">
        <dgm:presLayoutVars>
          <dgm:dir/>
          <dgm:animLvl val="lvl"/>
          <dgm:resizeHandles val="exact"/>
        </dgm:presLayoutVars>
      </dgm:prSet>
      <dgm:spPr/>
    </dgm:pt>
    <dgm:pt modelId="{6FB2E041-0055-4B8A-AB22-A27F1DFCE4DB}" type="pres">
      <dgm:prSet presAssocID="{5AF40D59-31DD-45D8-98D0-38A41A63FDD7}" presName="boxAndChildren" presStyleCnt="0"/>
      <dgm:spPr/>
    </dgm:pt>
    <dgm:pt modelId="{1D1E802D-35EF-4F4C-8E9F-B60EB40A9CAB}" type="pres">
      <dgm:prSet presAssocID="{5AF40D59-31DD-45D8-98D0-38A41A63FDD7}" presName="parentTextBox" presStyleLbl="node1" presStyleIdx="0" presStyleCnt="3"/>
      <dgm:spPr/>
    </dgm:pt>
    <dgm:pt modelId="{A56BD7BD-1B4E-4A36-85AA-DE5A7D3F0217}" type="pres">
      <dgm:prSet presAssocID="{5AF40D59-31DD-45D8-98D0-38A41A63FDD7}" presName="entireBox" presStyleLbl="node1" presStyleIdx="0" presStyleCnt="3"/>
      <dgm:spPr/>
    </dgm:pt>
    <dgm:pt modelId="{23ACFAAB-3C8B-4865-9F4F-017EF3C773D7}" type="pres">
      <dgm:prSet presAssocID="{5AF40D59-31DD-45D8-98D0-38A41A63FDD7}" presName="descendantBox" presStyleCnt="0"/>
      <dgm:spPr/>
    </dgm:pt>
    <dgm:pt modelId="{1F276B56-D6F9-40F1-BF17-7B47565050B4}" type="pres">
      <dgm:prSet presAssocID="{92D3766D-9124-41B1-9707-24A0A2A8479F}" presName="childTextBox" presStyleLbl="fgAccFollowNode1" presStyleIdx="0" presStyleCnt="7">
        <dgm:presLayoutVars>
          <dgm:bulletEnabled val="1"/>
        </dgm:presLayoutVars>
      </dgm:prSet>
      <dgm:spPr/>
    </dgm:pt>
    <dgm:pt modelId="{B26CE435-5DB5-45BC-967D-C6FADC8A49BD}" type="pres">
      <dgm:prSet presAssocID="{9DF07EF8-B9FD-4BDE-BA8E-341C4F425F59}" presName="childTextBox" presStyleLbl="fgAccFollowNode1" presStyleIdx="1" presStyleCnt="7">
        <dgm:presLayoutVars>
          <dgm:bulletEnabled val="1"/>
        </dgm:presLayoutVars>
      </dgm:prSet>
      <dgm:spPr/>
    </dgm:pt>
    <dgm:pt modelId="{B02DDFD4-6C7C-4189-9E12-C603EB923CC6}" type="pres">
      <dgm:prSet presAssocID="{4D6ECE97-1E1F-49AB-934A-441B5496341B}" presName="sp" presStyleCnt="0"/>
      <dgm:spPr/>
    </dgm:pt>
    <dgm:pt modelId="{BC4D3EE5-BAE5-47F4-A1C4-F6864EBA2551}" type="pres">
      <dgm:prSet presAssocID="{2EBD3DBA-9554-4A5C-87A3-BEB110178621}" presName="arrowAndChildren" presStyleCnt="0"/>
      <dgm:spPr/>
    </dgm:pt>
    <dgm:pt modelId="{FB8E6E34-89D2-4C5C-AA08-FA4A3E8CE78D}" type="pres">
      <dgm:prSet presAssocID="{2EBD3DBA-9554-4A5C-87A3-BEB110178621}" presName="parentTextArrow" presStyleLbl="node1" presStyleIdx="0" presStyleCnt="3"/>
      <dgm:spPr/>
    </dgm:pt>
    <dgm:pt modelId="{FBB1066C-29B5-4E41-A356-A71118B20985}" type="pres">
      <dgm:prSet presAssocID="{2EBD3DBA-9554-4A5C-87A3-BEB110178621}" presName="arrow" presStyleLbl="node1" presStyleIdx="1" presStyleCnt="3"/>
      <dgm:spPr/>
    </dgm:pt>
    <dgm:pt modelId="{7E393366-46F9-46FF-BE31-CB976C0C96BA}" type="pres">
      <dgm:prSet presAssocID="{2EBD3DBA-9554-4A5C-87A3-BEB110178621}" presName="descendantArrow" presStyleCnt="0"/>
      <dgm:spPr/>
    </dgm:pt>
    <dgm:pt modelId="{CBE73508-3282-44B4-B53B-A6FD22AF1D24}" type="pres">
      <dgm:prSet presAssocID="{1B1B1F8B-A203-4F0A-A085-CEAD486769A9}" presName="childTextArrow" presStyleLbl="fgAccFollowNode1" presStyleIdx="2" presStyleCnt="7">
        <dgm:presLayoutVars>
          <dgm:bulletEnabled val="1"/>
        </dgm:presLayoutVars>
      </dgm:prSet>
      <dgm:spPr/>
    </dgm:pt>
    <dgm:pt modelId="{B0B87B46-8C1D-4426-B9CE-1C23406C995D}" type="pres">
      <dgm:prSet presAssocID="{D7921315-8BA1-4759-A020-507E8484127A}" presName="childTextArrow" presStyleLbl="fgAccFollowNode1" presStyleIdx="3" presStyleCnt="7">
        <dgm:presLayoutVars>
          <dgm:bulletEnabled val="1"/>
        </dgm:presLayoutVars>
      </dgm:prSet>
      <dgm:spPr/>
    </dgm:pt>
    <dgm:pt modelId="{D766FC54-CFF1-429C-A494-88046E887629}" type="pres">
      <dgm:prSet presAssocID="{79FF5EC6-A032-4F52-A8BF-5695BF51BF92}" presName="childTextArrow" presStyleLbl="fgAccFollowNode1" presStyleIdx="4" presStyleCnt="7">
        <dgm:presLayoutVars>
          <dgm:bulletEnabled val="1"/>
        </dgm:presLayoutVars>
      </dgm:prSet>
      <dgm:spPr/>
    </dgm:pt>
    <dgm:pt modelId="{E55A6584-E1CE-4272-BA65-D5F6CA929066}" type="pres">
      <dgm:prSet presAssocID="{8427CC36-0989-47F1-9AAE-D4C8A63173F7}" presName="childTextArrow" presStyleLbl="fgAccFollowNode1" presStyleIdx="5" presStyleCnt="7">
        <dgm:presLayoutVars>
          <dgm:bulletEnabled val="1"/>
        </dgm:presLayoutVars>
      </dgm:prSet>
      <dgm:spPr/>
    </dgm:pt>
    <dgm:pt modelId="{E0FD54EB-8110-4B24-B1D0-156BF2BD02C7}" type="pres">
      <dgm:prSet presAssocID="{E4E2258A-2956-4118-9B54-294787499517}" presName="childTextArrow" presStyleLbl="fgAccFollowNode1" presStyleIdx="6" presStyleCnt="7">
        <dgm:presLayoutVars>
          <dgm:bulletEnabled val="1"/>
        </dgm:presLayoutVars>
      </dgm:prSet>
      <dgm:spPr/>
    </dgm:pt>
    <dgm:pt modelId="{D5A9DDC3-9348-425C-8E62-502078FB8B6D}" type="pres">
      <dgm:prSet presAssocID="{D9BE71B2-FD84-4CE7-8451-BEA8EE7C09CF}" presName="sp" presStyleCnt="0"/>
      <dgm:spPr/>
    </dgm:pt>
    <dgm:pt modelId="{4A9CEBF3-E419-4312-89DA-9E87CB5328EF}" type="pres">
      <dgm:prSet presAssocID="{F39B71A9-8FD1-4AE2-A30B-034E0C659D5E}" presName="arrowAndChildren" presStyleCnt="0"/>
      <dgm:spPr/>
    </dgm:pt>
    <dgm:pt modelId="{55C5E6D5-A1FD-453B-A956-6C113C80D481}" type="pres">
      <dgm:prSet presAssocID="{F39B71A9-8FD1-4AE2-A30B-034E0C659D5E}" presName="parentTextArrow" presStyleLbl="node1" presStyleIdx="2" presStyleCnt="3" custScaleY="89022" custLinFactNeighborY="-1927"/>
      <dgm:spPr/>
    </dgm:pt>
  </dgm:ptLst>
  <dgm:cxnLst>
    <dgm:cxn modelId="{BD11F706-EA3E-448B-82DA-2F867CCEC494}" type="presOf" srcId="{E4E2258A-2956-4118-9B54-294787499517}" destId="{E0FD54EB-8110-4B24-B1D0-156BF2BD02C7}" srcOrd="0" destOrd="0" presId="urn:microsoft.com/office/officeart/2005/8/layout/process4"/>
    <dgm:cxn modelId="{108DAA07-F78F-41A4-9FA3-DF8B5EF53B73}" type="presOf" srcId="{F39B71A9-8FD1-4AE2-A30B-034E0C659D5E}" destId="{55C5E6D5-A1FD-453B-A956-6C113C80D481}" srcOrd="0" destOrd="0" presId="urn:microsoft.com/office/officeart/2005/8/layout/process4"/>
    <dgm:cxn modelId="{A74CD708-01D2-436B-A851-AE30F5ABA9AD}" srcId="{5AF40D59-31DD-45D8-98D0-38A41A63FDD7}" destId="{9DF07EF8-B9FD-4BDE-BA8E-341C4F425F59}" srcOrd="1" destOrd="0" parTransId="{E7AE54EE-C978-45D1-9599-1365F0E8FE73}" sibTransId="{6D00BC47-0906-4D09-AE66-8811D8A5C9F6}"/>
    <dgm:cxn modelId="{3CEC2327-0346-4E77-AFF5-8FA9FD286173}" type="presOf" srcId="{D7921315-8BA1-4759-A020-507E8484127A}" destId="{B0B87B46-8C1D-4426-B9CE-1C23406C995D}" srcOrd="0" destOrd="0" presId="urn:microsoft.com/office/officeart/2005/8/layout/process4"/>
    <dgm:cxn modelId="{F52F2B27-DCF9-48CD-B16C-456484345841}" type="presOf" srcId="{1B1B1F8B-A203-4F0A-A085-CEAD486769A9}" destId="{CBE73508-3282-44B4-B53B-A6FD22AF1D24}" srcOrd="0" destOrd="0" presId="urn:microsoft.com/office/officeart/2005/8/layout/process4"/>
    <dgm:cxn modelId="{E8A49D28-57DB-4340-8E38-12AE04F819F3}" srcId="{2EBD3DBA-9554-4A5C-87A3-BEB110178621}" destId="{E4E2258A-2956-4118-9B54-294787499517}" srcOrd="4" destOrd="0" parTransId="{B27BA7EE-7B9D-400F-8B1E-4409BEF0A805}" sibTransId="{464542FF-3043-4916-BF3D-C1B3930D51CC}"/>
    <dgm:cxn modelId="{864ECA30-FD41-4546-8490-3498616073BB}" srcId="{55FFEE59-9909-46A3-9177-EB440334AC0C}" destId="{F39B71A9-8FD1-4AE2-A30B-034E0C659D5E}" srcOrd="0" destOrd="0" parTransId="{001913B8-CF3F-4DAF-B90C-7ED4EA599A3D}" sibTransId="{D9BE71B2-FD84-4CE7-8451-BEA8EE7C09CF}"/>
    <dgm:cxn modelId="{AEA37741-3FDD-48CA-89D6-467EDE23C6B0}" type="presOf" srcId="{5AF40D59-31DD-45D8-98D0-38A41A63FDD7}" destId="{1D1E802D-35EF-4F4C-8E9F-B60EB40A9CAB}" srcOrd="0" destOrd="0" presId="urn:microsoft.com/office/officeart/2005/8/layout/process4"/>
    <dgm:cxn modelId="{CB143147-8216-483D-8735-A09B001EB15F}" type="presOf" srcId="{2EBD3DBA-9554-4A5C-87A3-BEB110178621}" destId="{FBB1066C-29B5-4E41-A356-A71118B20985}" srcOrd="1" destOrd="0" presId="urn:microsoft.com/office/officeart/2005/8/layout/process4"/>
    <dgm:cxn modelId="{1B14E647-5480-408A-8248-E1C3785D787B}" srcId="{2EBD3DBA-9554-4A5C-87A3-BEB110178621}" destId="{1B1B1F8B-A203-4F0A-A085-CEAD486769A9}" srcOrd="0" destOrd="0" parTransId="{A17DE004-CE80-4EA7-BE85-E2F4F8002D99}" sibTransId="{09A60A81-908C-4332-94EF-20FCEC739FCC}"/>
    <dgm:cxn modelId="{122C9057-4442-4A38-94D1-B6621F40BBAD}" type="presOf" srcId="{2EBD3DBA-9554-4A5C-87A3-BEB110178621}" destId="{FB8E6E34-89D2-4C5C-AA08-FA4A3E8CE78D}" srcOrd="0" destOrd="0" presId="urn:microsoft.com/office/officeart/2005/8/layout/process4"/>
    <dgm:cxn modelId="{155AB85A-5402-4822-BECD-D25469E792E3}" srcId="{2EBD3DBA-9554-4A5C-87A3-BEB110178621}" destId="{D7921315-8BA1-4759-A020-507E8484127A}" srcOrd="1" destOrd="0" parTransId="{339D3BE7-04B9-4418-B22C-F3AFD1A2C13E}" sibTransId="{B6E967A0-5CB6-439B-AB4D-A3A453DDF355}"/>
    <dgm:cxn modelId="{594EEC88-600E-49AC-A036-AC9F5C998E83}" srcId="{5AF40D59-31DD-45D8-98D0-38A41A63FDD7}" destId="{92D3766D-9124-41B1-9707-24A0A2A8479F}" srcOrd="0" destOrd="0" parTransId="{813BEC03-BD94-4377-9114-575926BBC8F1}" sibTransId="{AACC3C18-782E-4805-8729-85B0C5C538D6}"/>
    <dgm:cxn modelId="{2839298C-269B-417F-8CD0-9EA454F8EFF9}" type="presOf" srcId="{8427CC36-0989-47F1-9AAE-D4C8A63173F7}" destId="{E55A6584-E1CE-4272-BA65-D5F6CA929066}" srcOrd="0" destOrd="0" presId="urn:microsoft.com/office/officeart/2005/8/layout/process4"/>
    <dgm:cxn modelId="{697E7E90-AF88-4297-84AF-D43DCF35851E}" type="presOf" srcId="{9DF07EF8-B9FD-4BDE-BA8E-341C4F425F59}" destId="{B26CE435-5DB5-45BC-967D-C6FADC8A49BD}" srcOrd="0" destOrd="0" presId="urn:microsoft.com/office/officeart/2005/8/layout/process4"/>
    <dgm:cxn modelId="{D3353096-E56A-455D-BAC2-CB06723A7AC1}" type="presOf" srcId="{5AF40D59-31DD-45D8-98D0-38A41A63FDD7}" destId="{A56BD7BD-1B4E-4A36-85AA-DE5A7D3F0217}" srcOrd="1" destOrd="0" presId="urn:microsoft.com/office/officeart/2005/8/layout/process4"/>
    <dgm:cxn modelId="{46B18696-F22C-4889-A82E-36204DA9574B}" srcId="{55FFEE59-9909-46A3-9177-EB440334AC0C}" destId="{2EBD3DBA-9554-4A5C-87A3-BEB110178621}" srcOrd="1" destOrd="0" parTransId="{23E05886-15DD-4393-947C-9235661AB2EA}" sibTransId="{4D6ECE97-1E1F-49AB-934A-441B5496341B}"/>
    <dgm:cxn modelId="{2AAD0E9B-FE58-4EEB-9700-93BFC0021EBA}" srcId="{2EBD3DBA-9554-4A5C-87A3-BEB110178621}" destId="{8427CC36-0989-47F1-9AAE-D4C8A63173F7}" srcOrd="3" destOrd="0" parTransId="{3769CCC6-E378-4C18-BC8B-F9E2B2E65DEE}" sibTransId="{525F79BF-6F23-4B36-A2BB-EFB40BA2149B}"/>
    <dgm:cxn modelId="{72A61CA6-25A6-48C5-B360-572EFE190EDA}" srcId="{2EBD3DBA-9554-4A5C-87A3-BEB110178621}" destId="{79FF5EC6-A032-4F52-A8BF-5695BF51BF92}" srcOrd="2" destOrd="0" parTransId="{28FD53BA-26D3-4B47-BA0C-A2BB6D12D4A2}" sibTransId="{4FBFE109-6718-41F7-AF7A-2F5ACAF1283B}"/>
    <dgm:cxn modelId="{470F7FAD-BC77-4A58-BB24-1F80D4EE50FD}" type="presOf" srcId="{55FFEE59-9909-46A3-9177-EB440334AC0C}" destId="{BE126749-36EC-434E-BD57-CAED1415E769}" srcOrd="0" destOrd="0" presId="urn:microsoft.com/office/officeart/2005/8/layout/process4"/>
    <dgm:cxn modelId="{1CBAE5CB-44F2-430B-AEC7-C6C08C305ADD}" srcId="{55FFEE59-9909-46A3-9177-EB440334AC0C}" destId="{5AF40D59-31DD-45D8-98D0-38A41A63FDD7}" srcOrd="2" destOrd="0" parTransId="{984A8EB7-3BDE-453C-9529-A48C3EB4CA81}" sibTransId="{D64AB7B2-A542-4540-AFDE-1A7701DAC65D}"/>
    <dgm:cxn modelId="{C12049CD-295F-49A7-BCEF-FF9CF27C9C5A}" type="presOf" srcId="{79FF5EC6-A032-4F52-A8BF-5695BF51BF92}" destId="{D766FC54-CFF1-429C-A494-88046E887629}" srcOrd="0" destOrd="0" presId="urn:microsoft.com/office/officeart/2005/8/layout/process4"/>
    <dgm:cxn modelId="{FB58CBE2-DA0F-46E0-B12E-579C1C8CE179}" type="presOf" srcId="{92D3766D-9124-41B1-9707-24A0A2A8479F}" destId="{1F276B56-D6F9-40F1-BF17-7B47565050B4}" srcOrd="0" destOrd="0" presId="urn:microsoft.com/office/officeart/2005/8/layout/process4"/>
    <dgm:cxn modelId="{0543F979-8D60-4312-A8B8-8971C2888E1F}" type="presParOf" srcId="{BE126749-36EC-434E-BD57-CAED1415E769}" destId="{6FB2E041-0055-4B8A-AB22-A27F1DFCE4DB}" srcOrd="0" destOrd="0" presId="urn:microsoft.com/office/officeart/2005/8/layout/process4"/>
    <dgm:cxn modelId="{DB45F70F-943E-415E-8C88-E99D5ABB2838}" type="presParOf" srcId="{6FB2E041-0055-4B8A-AB22-A27F1DFCE4DB}" destId="{1D1E802D-35EF-4F4C-8E9F-B60EB40A9CAB}" srcOrd="0" destOrd="0" presId="urn:microsoft.com/office/officeart/2005/8/layout/process4"/>
    <dgm:cxn modelId="{32C0D91D-B978-4586-AF3B-726D1DDF0593}" type="presParOf" srcId="{6FB2E041-0055-4B8A-AB22-A27F1DFCE4DB}" destId="{A56BD7BD-1B4E-4A36-85AA-DE5A7D3F0217}" srcOrd="1" destOrd="0" presId="urn:microsoft.com/office/officeart/2005/8/layout/process4"/>
    <dgm:cxn modelId="{26EE0CF8-69DA-4DF9-8344-C643F90B5CFE}" type="presParOf" srcId="{6FB2E041-0055-4B8A-AB22-A27F1DFCE4DB}" destId="{23ACFAAB-3C8B-4865-9F4F-017EF3C773D7}" srcOrd="2" destOrd="0" presId="urn:microsoft.com/office/officeart/2005/8/layout/process4"/>
    <dgm:cxn modelId="{936BB0C8-8FD1-4911-8B76-234724747AA9}" type="presParOf" srcId="{23ACFAAB-3C8B-4865-9F4F-017EF3C773D7}" destId="{1F276B56-D6F9-40F1-BF17-7B47565050B4}" srcOrd="0" destOrd="0" presId="urn:microsoft.com/office/officeart/2005/8/layout/process4"/>
    <dgm:cxn modelId="{6659FFF6-F1D4-464D-8DCA-C4DE02524E4E}" type="presParOf" srcId="{23ACFAAB-3C8B-4865-9F4F-017EF3C773D7}" destId="{B26CE435-5DB5-45BC-967D-C6FADC8A49BD}" srcOrd="1" destOrd="0" presId="urn:microsoft.com/office/officeart/2005/8/layout/process4"/>
    <dgm:cxn modelId="{A33802C9-D6CD-4694-910E-821A70E8BB59}" type="presParOf" srcId="{BE126749-36EC-434E-BD57-CAED1415E769}" destId="{B02DDFD4-6C7C-4189-9E12-C603EB923CC6}" srcOrd="1" destOrd="0" presId="urn:microsoft.com/office/officeart/2005/8/layout/process4"/>
    <dgm:cxn modelId="{E4C00B25-E607-44EF-99D8-E4EB1979AC27}" type="presParOf" srcId="{BE126749-36EC-434E-BD57-CAED1415E769}" destId="{BC4D3EE5-BAE5-47F4-A1C4-F6864EBA2551}" srcOrd="2" destOrd="0" presId="urn:microsoft.com/office/officeart/2005/8/layout/process4"/>
    <dgm:cxn modelId="{F0071E06-7885-434B-AA5F-44DF122224DB}" type="presParOf" srcId="{BC4D3EE5-BAE5-47F4-A1C4-F6864EBA2551}" destId="{FB8E6E34-89D2-4C5C-AA08-FA4A3E8CE78D}" srcOrd="0" destOrd="0" presId="urn:microsoft.com/office/officeart/2005/8/layout/process4"/>
    <dgm:cxn modelId="{E08E9902-0BCA-4855-B375-0608D7C67B73}" type="presParOf" srcId="{BC4D3EE5-BAE5-47F4-A1C4-F6864EBA2551}" destId="{FBB1066C-29B5-4E41-A356-A71118B20985}" srcOrd="1" destOrd="0" presId="urn:microsoft.com/office/officeart/2005/8/layout/process4"/>
    <dgm:cxn modelId="{C54D5563-14C5-4A9E-9305-5906EE828A88}" type="presParOf" srcId="{BC4D3EE5-BAE5-47F4-A1C4-F6864EBA2551}" destId="{7E393366-46F9-46FF-BE31-CB976C0C96BA}" srcOrd="2" destOrd="0" presId="urn:microsoft.com/office/officeart/2005/8/layout/process4"/>
    <dgm:cxn modelId="{6F924941-2B22-47E4-9AC3-B9CA01313942}" type="presParOf" srcId="{7E393366-46F9-46FF-BE31-CB976C0C96BA}" destId="{CBE73508-3282-44B4-B53B-A6FD22AF1D24}" srcOrd="0" destOrd="0" presId="urn:microsoft.com/office/officeart/2005/8/layout/process4"/>
    <dgm:cxn modelId="{4CC86807-20C4-493C-ACA3-1D0F78E9C49B}" type="presParOf" srcId="{7E393366-46F9-46FF-BE31-CB976C0C96BA}" destId="{B0B87B46-8C1D-4426-B9CE-1C23406C995D}" srcOrd="1" destOrd="0" presId="urn:microsoft.com/office/officeart/2005/8/layout/process4"/>
    <dgm:cxn modelId="{910E0FC1-C47B-4EF8-9F1F-78FB82FF4191}" type="presParOf" srcId="{7E393366-46F9-46FF-BE31-CB976C0C96BA}" destId="{D766FC54-CFF1-429C-A494-88046E887629}" srcOrd="2" destOrd="0" presId="urn:microsoft.com/office/officeart/2005/8/layout/process4"/>
    <dgm:cxn modelId="{F1F6921D-2E66-46F9-8CB7-0C7DB6A9D059}" type="presParOf" srcId="{7E393366-46F9-46FF-BE31-CB976C0C96BA}" destId="{E55A6584-E1CE-4272-BA65-D5F6CA929066}" srcOrd="3" destOrd="0" presId="urn:microsoft.com/office/officeart/2005/8/layout/process4"/>
    <dgm:cxn modelId="{9F1E2A52-B74D-4C33-A7C4-9FE0E0A837D0}" type="presParOf" srcId="{7E393366-46F9-46FF-BE31-CB976C0C96BA}" destId="{E0FD54EB-8110-4B24-B1D0-156BF2BD02C7}" srcOrd="4" destOrd="0" presId="urn:microsoft.com/office/officeart/2005/8/layout/process4"/>
    <dgm:cxn modelId="{D3F87025-0804-4F27-863B-FBCA72E2BF4F}" type="presParOf" srcId="{BE126749-36EC-434E-BD57-CAED1415E769}" destId="{D5A9DDC3-9348-425C-8E62-502078FB8B6D}" srcOrd="3" destOrd="0" presId="urn:microsoft.com/office/officeart/2005/8/layout/process4"/>
    <dgm:cxn modelId="{9100BFA7-BD0B-44C5-9E6F-78EA600F02D9}" type="presParOf" srcId="{BE126749-36EC-434E-BD57-CAED1415E769}" destId="{4A9CEBF3-E419-4312-89DA-9E87CB5328EF}" srcOrd="4" destOrd="0" presId="urn:microsoft.com/office/officeart/2005/8/layout/process4"/>
    <dgm:cxn modelId="{1DBB2AFE-1E8D-4E78-95C3-E5A2F37CE3FF}" type="presParOf" srcId="{4A9CEBF3-E419-4312-89DA-9E87CB5328EF}" destId="{55C5E6D5-A1FD-453B-A956-6C113C80D48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062C88-1A87-4005-A977-4D3495DCAA88}"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CA8FD6D4-B1C6-4BDF-BD70-75707AFB2CEE}">
      <dgm:prSet/>
      <dgm:spPr/>
      <dgm:t>
        <a:bodyPr/>
        <a:lstStyle/>
        <a:p>
          <a:pPr>
            <a:lnSpc>
              <a:spcPct val="100000"/>
            </a:lnSpc>
          </a:pPr>
          <a:r>
            <a:rPr lang="en-US" b="0" i="0" baseline="0" dirty="0">
              <a:latin typeface="Arial" panose="020B0604020202020204" pitchFamily="34" charset="0"/>
              <a:cs typeface="Arial" panose="020B0604020202020204" pitchFamily="34" charset="0"/>
            </a:rPr>
            <a:t>Population health measures should identify opportunities for improvement at the population level, rather than only seeking to identify gaps or variations in clinical care. </a:t>
          </a:r>
          <a:endParaRPr lang="en-US" dirty="0">
            <a:latin typeface="Arial" panose="020B0604020202020204" pitchFamily="34" charset="0"/>
            <a:cs typeface="Arial" panose="020B0604020202020204" pitchFamily="34" charset="0"/>
          </a:endParaRPr>
        </a:p>
      </dgm:t>
    </dgm:pt>
    <dgm:pt modelId="{F168397C-6573-4FB4-B723-FF5A08E3DCE1}" type="parTrans" cxnId="{ABFBE7B1-98DD-4386-81F6-009DA146F6B1}">
      <dgm:prSet/>
      <dgm:spPr/>
      <dgm:t>
        <a:bodyPr/>
        <a:lstStyle/>
        <a:p>
          <a:endParaRPr lang="en-US">
            <a:latin typeface="Arial" panose="020B0604020202020204" pitchFamily="34" charset="0"/>
            <a:cs typeface="Arial" panose="020B0604020202020204" pitchFamily="34" charset="0"/>
          </a:endParaRPr>
        </a:p>
      </dgm:t>
    </dgm:pt>
    <dgm:pt modelId="{81295886-C553-403F-A19F-DE3633B6EF90}" type="sibTrans" cxnId="{ABFBE7B1-98DD-4386-81F6-009DA146F6B1}">
      <dgm:prSet/>
      <dgm:spPr/>
      <dgm:t>
        <a:bodyPr/>
        <a:lstStyle/>
        <a:p>
          <a:endParaRPr lang="en-US">
            <a:latin typeface="Arial" panose="020B0604020202020204" pitchFamily="34" charset="0"/>
            <a:cs typeface="Arial" panose="020B0604020202020204" pitchFamily="34" charset="0"/>
          </a:endParaRPr>
        </a:p>
      </dgm:t>
    </dgm:pt>
    <dgm:pt modelId="{621A4771-C515-455F-BA92-64AFD0BF6276}">
      <dgm:prSet/>
      <dgm:spPr/>
      <dgm:t>
        <a:bodyPr/>
        <a:lstStyle/>
        <a:p>
          <a:pPr>
            <a:lnSpc>
              <a:spcPct val="100000"/>
            </a:lnSpc>
          </a:pPr>
          <a:r>
            <a:rPr lang="en-US" b="0" i="0" baseline="0" dirty="0">
              <a:latin typeface="Arial" panose="020B0604020202020204" pitchFamily="34" charset="0"/>
              <a:cs typeface="Arial" panose="020B0604020202020204" pitchFamily="34" charset="0"/>
            </a:rPr>
            <a:t>Although population health improvement is a priority goal, there are limited incentives tied to improvements or disincentives to worsening of population health. This creates challenges for making a business case.</a:t>
          </a:r>
          <a:endParaRPr lang="en-US" dirty="0">
            <a:latin typeface="Arial" panose="020B0604020202020204" pitchFamily="34" charset="0"/>
            <a:cs typeface="Arial" panose="020B0604020202020204" pitchFamily="34" charset="0"/>
          </a:endParaRPr>
        </a:p>
      </dgm:t>
    </dgm:pt>
    <dgm:pt modelId="{7EA1D4AC-B416-42BA-8CA9-333C6E75D418}" type="parTrans" cxnId="{9C4192F3-65F8-4F7F-A846-8CD48AB398CB}">
      <dgm:prSet/>
      <dgm:spPr/>
      <dgm:t>
        <a:bodyPr/>
        <a:lstStyle/>
        <a:p>
          <a:endParaRPr lang="en-US">
            <a:latin typeface="Arial" panose="020B0604020202020204" pitchFamily="34" charset="0"/>
            <a:cs typeface="Arial" panose="020B0604020202020204" pitchFamily="34" charset="0"/>
          </a:endParaRPr>
        </a:p>
      </dgm:t>
    </dgm:pt>
    <dgm:pt modelId="{0D3FF25C-F4CB-4B47-A5B7-343E59AB8B9F}" type="sibTrans" cxnId="{9C4192F3-65F8-4F7F-A846-8CD48AB398CB}">
      <dgm:prSet/>
      <dgm:spPr/>
      <dgm:t>
        <a:bodyPr/>
        <a:lstStyle/>
        <a:p>
          <a:endParaRPr lang="en-US">
            <a:latin typeface="Arial" panose="020B0604020202020204" pitchFamily="34" charset="0"/>
            <a:cs typeface="Arial" panose="020B0604020202020204" pitchFamily="34" charset="0"/>
          </a:endParaRPr>
        </a:p>
      </dgm:t>
    </dgm:pt>
    <dgm:pt modelId="{17737DBB-D3D7-4558-A3C3-CF2BB4E82A1D}">
      <dgm:prSet/>
      <dgm:spPr/>
      <dgm:t>
        <a:bodyPr/>
        <a:lstStyle/>
        <a:p>
          <a:pPr>
            <a:lnSpc>
              <a:spcPct val="100000"/>
            </a:lnSpc>
          </a:pPr>
          <a:r>
            <a:rPr lang="en-US" b="0" i="0" baseline="0" dirty="0">
              <a:latin typeface="Arial" panose="020B0604020202020204" pitchFamily="34" charset="0"/>
              <a:cs typeface="Arial" panose="020B0604020202020204" pitchFamily="34" charset="0"/>
            </a:rPr>
            <a:t>The focus of population health measures differs from clinical quality measures. </a:t>
          </a:r>
          <a:endParaRPr lang="en-US" dirty="0">
            <a:latin typeface="Arial" panose="020B0604020202020204" pitchFamily="34" charset="0"/>
            <a:cs typeface="Arial" panose="020B0604020202020204" pitchFamily="34" charset="0"/>
          </a:endParaRPr>
        </a:p>
      </dgm:t>
    </dgm:pt>
    <dgm:pt modelId="{122B6B68-2D68-418B-8E51-B5577E7ACCD5}" type="parTrans" cxnId="{52677399-2C7F-4F01-9FB3-F1515A75DF1B}">
      <dgm:prSet/>
      <dgm:spPr/>
      <dgm:t>
        <a:bodyPr/>
        <a:lstStyle/>
        <a:p>
          <a:endParaRPr lang="en-US">
            <a:latin typeface="Arial" panose="020B0604020202020204" pitchFamily="34" charset="0"/>
            <a:cs typeface="Arial" panose="020B0604020202020204" pitchFamily="34" charset="0"/>
          </a:endParaRPr>
        </a:p>
      </dgm:t>
    </dgm:pt>
    <dgm:pt modelId="{8859D5AA-166A-4B64-A581-A7EBD5F228A9}" type="sibTrans" cxnId="{52677399-2C7F-4F01-9FB3-F1515A75DF1B}">
      <dgm:prSet/>
      <dgm:spPr/>
      <dgm:t>
        <a:bodyPr/>
        <a:lstStyle/>
        <a:p>
          <a:endParaRPr lang="en-US">
            <a:latin typeface="Arial" panose="020B0604020202020204" pitchFamily="34" charset="0"/>
            <a:cs typeface="Arial" panose="020B0604020202020204" pitchFamily="34" charset="0"/>
          </a:endParaRPr>
        </a:p>
      </dgm:t>
    </dgm:pt>
    <dgm:pt modelId="{369618D9-84BA-4434-8DB4-AF9745B29E89}" type="pres">
      <dgm:prSet presAssocID="{37062C88-1A87-4005-A977-4D3495DCAA88}" presName="root" presStyleCnt="0">
        <dgm:presLayoutVars>
          <dgm:dir/>
          <dgm:resizeHandles val="exact"/>
        </dgm:presLayoutVars>
      </dgm:prSet>
      <dgm:spPr/>
    </dgm:pt>
    <dgm:pt modelId="{3FCA6DA8-72E0-40AD-BACB-36D433D208B0}" type="pres">
      <dgm:prSet presAssocID="{CA8FD6D4-B1C6-4BDF-BD70-75707AFB2CEE}" presName="compNode" presStyleCnt="0"/>
      <dgm:spPr/>
    </dgm:pt>
    <dgm:pt modelId="{0AFC7012-EBEB-415B-85A2-4FB295C87116}" type="pres">
      <dgm:prSet presAssocID="{CA8FD6D4-B1C6-4BDF-BD70-75707AFB2CEE}" presName="bgRect" presStyleLbl="bgShp" presStyleIdx="0" presStyleCnt="3" custLinFactNeighborY="10166"/>
      <dgm:spPr>
        <a:solidFill>
          <a:srgbClr val="E5EAF3"/>
        </a:solidFill>
      </dgm:spPr>
    </dgm:pt>
    <dgm:pt modelId="{6AF0EABB-A0A5-44C7-8537-A98D45C9B2DB}" type="pres">
      <dgm:prSet presAssocID="{CA8FD6D4-B1C6-4BDF-BD70-75707AFB2CEE}" presName="iconRect" presStyleLbl="node1" presStyleIdx="0" presStyleCnt="3" custLinFactNeighborY="1601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icon"/>
        </a:ext>
      </dgm:extLst>
    </dgm:pt>
    <dgm:pt modelId="{FD99109B-3DA7-4342-91EF-56B8EAAB4DE1}" type="pres">
      <dgm:prSet presAssocID="{CA8FD6D4-B1C6-4BDF-BD70-75707AFB2CEE}" presName="spaceRect" presStyleCnt="0"/>
      <dgm:spPr/>
    </dgm:pt>
    <dgm:pt modelId="{8CA142F9-4E33-48DC-B496-BA3CA5A0A0A8}" type="pres">
      <dgm:prSet presAssocID="{CA8FD6D4-B1C6-4BDF-BD70-75707AFB2CEE}" presName="parTx" presStyleLbl="revTx" presStyleIdx="0" presStyleCnt="3" custLinFactNeighborY="10166">
        <dgm:presLayoutVars>
          <dgm:chMax val="0"/>
          <dgm:chPref val="0"/>
        </dgm:presLayoutVars>
      </dgm:prSet>
      <dgm:spPr/>
    </dgm:pt>
    <dgm:pt modelId="{AC4C238C-FF8A-4AA2-8B35-7DFAF367F907}" type="pres">
      <dgm:prSet presAssocID="{81295886-C553-403F-A19F-DE3633B6EF90}" presName="sibTrans" presStyleCnt="0"/>
      <dgm:spPr/>
    </dgm:pt>
    <dgm:pt modelId="{0C21DE74-978C-48BD-A5A9-3DCC9BF12AE3}" type="pres">
      <dgm:prSet presAssocID="{621A4771-C515-455F-BA92-64AFD0BF6276}" presName="compNode" presStyleCnt="0"/>
      <dgm:spPr/>
    </dgm:pt>
    <dgm:pt modelId="{552270CD-764C-4B33-8723-BCC91C268F70}" type="pres">
      <dgm:prSet presAssocID="{621A4771-C515-455F-BA92-64AFD0BF6276}" presName="bgRect" presStyleLbl="bgShp" presStyleIdx="1" presStyleCnt="3"/>
      <dgm:spPr>
        <a:solidFill>
          <a:srgbClr val="E5EAF3"/>
        </a:solidFill>
      </dgm:spPr>
    </dgm:pt>
    <dgm:pt modelId="{59BFE3EA-2071-4398-AD6E-1D2D4ABE70E8}" type="pres">
      <dgm:prSet presAssocID="{621A4771-C515-455F-BA92-64AFD0BF6276}" presName="iconRect" presStyleLbl="node1" presStyleIdx="1" presStyleCnt="3" custLinFactNeighborX="3237" custLinFactNeighborY="485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icon"/>
        </a:ext>
      </dgm:extLst>
    </dgm:pt>
    <dgm:pt modelId="{897FD43E-2167-4D4F-B19D-E4BF745EEE4C}" type="pres">
      <dgm:prSet presAssocID="{621A4771-C515-455F-BA92-64AFD0BF6276}" presName="spaceRect" presStyleCnt="0"/>
      <dgm:spPr/>
    </dgm:pt>
    <dgm:pt modelId="{A70445BD-992C-4908-8660-E97BEE5B8B13}" type="pres">
      <dgm:prSet presAssocID="{621A4771-C515-455F-BA92-64AFD0BF6276}" presName="parTx" presStyleLbl="revTx" presStyleIdx="1" presStyleCnt="3">
        <dgm:presLayoutVars>
          <dgm:chMax val="0"/>
          <dgm:chPref val="0"/>
        </dgm:presLayoutVars>
      </dgm:prSet>
      <dgm:spPr/>
    </dgm:pt>
    <dgm:pt modelId="{80C67CD9-29E8-4163-9ADD-5BA8EFB3B45F}" type="pres">
      <dgm:prSet presAssocID="{0D3FF25C-F4CB-4B47-A5B7-343E59AB8B9F}" presName="sibTrans" presStyleCnt="0"/>
      <dgm:spPr/>
    </dgm:pt>
    <dgm:pt modelId="{0C66D236-D31E-480F-B431-38C99C0DF83B}" type="pres">
      <dgm:prSet presAssocID="{17737DBB-D3D7-4558-A3C3-CF2BB4E82A1D}" presName="compNode" presStyleCnt="0"/>
      <dgm:spPr/>
    </dgm:pt>
    <dgm:pt modelId="{44481DE4-4735-465F-B2D6-5AC7F477ADE4}" type="pres">
      <dgm:prSet presAssocID="{17737DBB-D3D7-4558-A3C3-CF2BB4E82A1D}" presName="bgRect" presStyleLbl="bgShp" presStyleIdx="2" presStyleCnt="3" custLinFactNeighborY="-13213"/>
      <dgm:spPr>
        <a:solidFill>
          <a:srgbClr val="E5EAF3"/>
        </a:solidFill>
      </dgm:spPr>
    </dgm:pt>
    <dgm:pt modelId="{717D9B69-4165-49A5-96BB-5CCD31ABB691}" type="pres">
      <dgm:prSet presAssocID="{17737DBB-D3D7-4558-A3C3-CF2BB4E82A1D}" presName="iconRect" presStyleLbl="node1" presStyleIdx="2" presStyleCnt="3" custLinFactNeighborY="-2135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llseye icon"/>
        </a:ext>
      </dgm:extLst>
    </dgm:pt>
    <dgm:pt modelId="{34ECE984-AA59-42D6-AFC0-B6200739511A}" type="pres">
      <dgm:prSet presAssocID="{17737DBB-D3D7-4558-A3C3-CF2BB4E82A1D}" presName="spaceRect" presStyleCnt="0"/>
      <dgm:spPr/>
    </dgm:pt>
    <dgm:pt modelId="{F9BC25C0-C5D5-4284-934B-177FB402B90D}" type="pres">
      <dgm:prSet presAssocID="{17737DBB-D3D7-4558-A3C3-CF2BB4E82A1D}" presName="parTx" presStyleLbl="revTx" presStyleIdx="2" presStyleCnt="3" custLinFactNeighborY="-13213">
        <dgm:presLayoutVars>
          <dgm:chMax val="0"/>
          <dgm:chPref val="0"/>
        </dgm:presLayoutVars>
      </dgm:prSet>
      <dgm:spPr/>
    </dgm:pt>
  </dgm:ptLst>
  <dgm:cxnLst>
    <dgm:cxn modelId="{51E9092E-BB6C-4A6C-B1A9-DC7EDD0A0A3D}" type="presOf" srcId="{CA8FD6D4-B1C6-4BDF-BD70-75707AFB2CEE}" destId="{8CA142F9-4E33-48DC-B496-BA3CA5A0A0A8}" srcOrd="0" destOrd="0" presId="urn:microsoft.com/office/officeart/2018/2/layout/IconVerticalSolidList"/>
    <dgm:cxn modelId="{F37E3A73-AA80-4337-8599-029DDC58A392}" type="presOf" srcId="{37062C88-1A87-4005-A977-4D3495DCAA88}" destId="{369618D9-84BA-4434-8DB4-AF9745B29E89}" srcOrd="0" destOrd="0" presId="urn:microsoft.com/office/officeart/2018/2/layout/IconVerticalSolidList"/>
    <dgm:cxn modelId="{6E67B68B-15A0-4ABB-9F36-31D9647E21CF}" type="presOf" srcId="{621A4771-C515-455F-BA92-64AFD0BF6276}" destId="{A70445BD-992C-4908-8660-E97BEE5B8B13}" srcOrd="0" destOrd="0" presId="urn:microsoft.com/office/officeart/2018/2/layout/IconVerticalSolidList"/>
    <dgm:cxn modelId="{52677399-2C7F-4F01-9FB3-F1515A75DF1B}" srcId="{37062C88-1A87-4005-A977-4D3495DCAA88}" destId="{17737DBB-D3D7-4558-A3C3-CF2BB4E82A1D}" srcOrd="2" destOrd="0" parTransId="{122B6B68-2D68-418B-8E51-B5577E7ACCD5}" sibTransId="{8859D5AA-166A-4B64-A581-A7EBD5F228A9}"/>
    <dgm:cxn modelId="{ABFBE7B1-98DD-4386-81F6-009DA146F6B1}" srcId="{37062C88-1A87-4005-A977-4D3495DCAA88}" destId="{CA8FD6D4-B1C6-4BDF-BD70-75707AFB2CEE}" srcOrd="0" destOrd="0" parTransId="{F168397C-6573-4FB4-B723-FF5A08E3DCE1}" sibTransId="{81295886-C553-403F-A19F-DE3633B6EF90}"/>
    <dgm:cxn modelId="{9C4192F3-65F8-4F7F-A846-8CD48AB398CB}" srcId="{37062C88-1A87-4005-A977-4D3495DCAA88}" destId="{621A4771-C515-455F-BA92-64AFD0BF6276}" srcOrd="1" destOrd="0" parTransId="{7EA1D4AC-B416-42BA-8CA9-333C6E75D418}" sibTransId="{0D3FF25C-F4CB-4B47-A5B7-343E59AB8B9F}"/>
    <dgm:cxn modelId="{6EE92AFC-E1BF-4BF1-9AA7-4703CEC225FD}" type="presOf" srcId="{17737DBB-D3D7-4558-A3C3-CF2BB4E82A1D}" destId="{F9BC25C0-C5D5-4284-934B-177FB402B90D}" srcOrd="0" destOrd="0" presId="urn:microsoft.com/office/officeart/2018/2/layout/IconVerticalSolidList"/>
    <dgm:cxn modelId="{0EC9A49E-438F-408F-9F2C-66D8660E104D}" type="presParOf" srcId="{369618D9-84BA-4434-8DB4-AF9745B29E89}" destId="{3FCA6DA8-72E0-40AD-BACB-36D433D208B0}" srcOrd="0" destOrd="0" presId="urn:microsoft.com/office/officeart/2018/2/layout/IconVerticalSolidList"/>
    <dgm:cxn modelId="{472455F6-1908-4C7A-A0E4-DCCB164081DB}" type="presParOf" srcId="{3FCA6DA8-72E0-40AD-BACB-36D433D208B0}" destId="{0AFC7012-EBEB-415B-85A2-4FB295C87116}" srcOrd="0" destOrd="0" presId="urn:microsoft.com/office/officeart/2018/2/layout/IconVerticalSolidList"/>
    <dgm:cxn modelId="{30D805E6-5D10-450F-AB57-7CAC7B271ECB}" type="presParOf" srcId="{3FCA6DA8-72E0-40AD-BACB-36D433D208B0}" destId="{6AF0EABB-A0A5-44C7-8537-A98D45C9B2DB}" srcOrd="1" destOrd="0" presId="urn:microsoft.com/office/officeart/2018/2/layout/IconVerticalSolidList"/>
    <dgm:cxn modelId="{E9BFAC2D-C0BC-47CF-9202-180EDC6C688C}" type="presParOf" srcId="{3FCA6DA8-72E0-40AD-BACB-36D433D208B0}" destId="{FD99109B-3DA7-4342-91EF-56B8EAAB4DE1}" srcOrd="2" destOrd="0" presId="urn:microsoft.com/office/officeart/2018/2/layout/IconVerticalSolidList"/>
    <dgm:cxn modelId="{D385B6C2-12DB-4E20-8938-614BA3C00875}" type="presParOf" srcId="{3FCA6DA8-72E0-40AD-BACB-36D433D208B0}" destId="{8CA142F9-4E33-48DC-B496-BA3CA5A0A0A8}" srcOrd="3" destOrd="0" presId="urn:microsoft.com/office/officeart/2018/2/layout/IconVerticalSolidList"/>
    <dgm:cxn modelId="{6614C003-3D63-4621-B89F-724B5DEE9BC7}" type="presParOf" srcId="{369618D9-84BA-4434-8DB4-AF9745B29E89}" destId="{AC4C238C-FF8A-4AA2-8B35-7DFAF367F907}" srcOrd="1" destOrd="0" presId="urn:microsoft.com/office/officeart/2018/2/layout/IconVerticalSolidList"/>
    <dgm:cxn modelId="{55E9EBF3-A527-4ED3-885B-B47498A64480}" type="presParOf" srcId="{369618D9-84BA-4434-8DB4-AF9745B29E89}" destId="{0C21DE74-978C-48BD-A5A9-3DCC9BF12AE3}" srcOrd="2" destOrd="0" presId="urn:microsoft.com/office/officeart/2018/2/layout/IconVerticalSolidList"/>
    <dgm:cxn modelId="{1213DB93-853C-43E9-826B-BFB827812557}" type="presParOf" srcId="{0C21DE74-978C-48BD-A5A9-3DCC9BF12AE3}" destId="{552270CD-764C-4B33-8723-BCC91C268F70}" srcOrd="0" destOrd="0" presId="urn:microsoft.com/office/officeart/2018/2/layout/IconVerticalSolidList"/>
    <dgm:cxn modelId="{47E5DEF4-3662-4CC7-A7C6-D5F0D81F6F23}" type="presParOf" srcId="{0C21DE74-978C-48BD-A5A9-3DCC9BF12AE3}" destId="{59BFE3EA-2071-4398-AD6E-1D2D4ABE70E8}" srcOrd="1" destOrd="0" presId="urn:microsoft.com/office/officeart/2018/2/layout/IconVerticalSolidList"/>
    <dgm:cxn modelId="{0CDA971D-1268-4430-BB62-E0BD943D08F3}" type="presParOf" srcId="{0C21DE74-978C-48BD-A5A9-3DCC9BF12AE3}" destId="{897FD43E-2167-4D4F-B19D-E4BF745EEE4C}" srcOrd="2" destOrd="0" presId="urn:microsoft.com/office/officeart/2018/2/layout/IconVerticalSolidList"/>
    <dgm:cxn modelId="{1836A3A7-1E53-4F66-883D-8CC23E3712C6}" type="presParOf" srcId="{0C21DE74-978C-48BD-A5A9-3DCC9BF12AE3}" destId="{A70445BD-992C-4908-8660-E97BEE5B8B13}" srcOrd="3" destOrd="0" presId="urn:microsoft.com/office/officeart/2018/2/layout/IconVerticalSolidList"/>
    <dgm:cxn modelId="{032BC94A-2E31-4EDB-A88A-4FF487D685ED}" type="presParOf" srcId="{369618D9-84BA-4434-8DB4-AF9745B29E89}" destId="{80C67CD9-29E8-4163-9ADD-5BA8EFB3B45F}" srcOrd="3" destOrd="0" presId="urn:microsoft.com/office/officeart/2018/2/layout/IconVerticalSolidList"/>
    <dgm:cxn modelId="{3F95F383-3E99-46F8-95A5-1295FC5B23EC}" type="presParOf" srcId="{369618D9-84BA-4434-8DB4-AF9745B29E89}" destId="{0C66D236-D31E-480F-B431-38C99C0DF83B}" srcOrd="4" destOrd="0" presId="urn:microsoft.com/office/officeart/2018/2/layout/IconVerticalSolidList"/>
    <dgm:cxn modelId="{54FE14DB-8C41-4FAA-989F-7386E22E4F2A}" type="presParOf" srcId="{0C66D236-D31E-480F-B431-38C99C0DF83B}" destId="{44481DE4-4735-465F-B2D6-5AC7F477ADE4}" srcOrd="0" destOrd="0" presId="urn:microsoft.com/office/officeart/2018/2/layout/IconVerticalSolidList"/>
    <dgm:cxn modelId="{BAB20BBA-D4CF-4B9A-91C7-0C5FF49BAE3D}" type="presParOf" srcId="{0C66D236-D31E-480F-B431-38C99C0DF83B}" destId="{717D9B69-4165-49A5-96BB-5CCD31ABB691}" srcOrd="1" destOrd="0" presId="urn:microsoft.com/office/officeart/2018/2/layout/IconVerticalSolidList"/>
    <dgm:cxn modelId="{455AB032-753B-4D77-B162-B377042162FA}" type="presParOf" srcId="{0C66D236-D31E-480F-B431-38C99C0DF83B}" destId="{34ECE984-AA59-42D6-AFC0-B6200739511A}" srcOrd="2" destOrd="0" presId="urn:microsoft.com/office/officeart/2018/2/layout/IconVerticalSolidList"/>
    <dgm:cxn modelId="{B5A71A99-0150-41B0-AACF-1EAC7876652D}" type="presParOf" srcId="{0C66D236-D31E-480F-B431-38C99C0DF83B}" destId="{F9BC25C0-C5D5-4284-934B-177FB402B90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7A199D-78CF-4620-BA6B-909797599E0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33175D4-5BCB-4F91-B3DC-1713C667E1A8}">
      <dgm:prSet custT="1"/>
      <dgm:spPr/>
      <dgm:t>
        <a:bodyPr/>
        <a:lstStyle/>
        <a:p>
          <a:r>
            <a:rPr lang="en-US" sz="1600" b="1" dirty="0">
              <a:latin typeface="Arial" panose="020B0604020202020204" pitchFamily="34" charset="0"/>
              <a:cs typeface="Arial" panose="020B0604020202020204" pitchFamily="34" charset="0"/>
            </a:rPr>
            <a:t>Environmental Scan </a:t>
          </a:r>
        </a:p>
      </dgm:t>
    </dgm:pt>
    <dgm:pt modelId="{646ADDDB-ECA0-4662-9765-E71DAF61D0E1}" type="parTrans" cxnId="{DC18BD56-0A53-446D-BA99-1E89A5497CAD}">
      <dgm:prSet/>
      <dgm:spPr/>
      <dgm:t>
        <a:bodyPr/>
        <a:lstStyle/>
        <a:p>
          <a:endParaRPr lang="en-US">
            <a:latin typeface="Arial" panose="020B0604020202020204" pitchFamily="34" charset="0"/>
            <a:cs typeface="Arial" panose="020B0604020202020204" pitchFamily="34" charset="0"/>
          </a:endParaRPr>
        </a:p>
      </dgm:t>
    </dgm:pt>
    <dgm:pt modelId="{BFCEACDC-F393-434F-A049-1B350AFC0EF0}" type="sibTrans" cxnId="{DC18BD56-0A53-446D-BA99-1E89A5497CAD}">
      <dgm:prSet/>
      <dgm:spPr/>
      <dgm:t>
        <a:bodyPr/>
        <a:lstStyle/>
        <a:p>
          <a:endParaRPr lang="en-US">
            <a:latin typeface="Arial" panose="020B0604020202020204" pitchFamily="34" charset="0"/>
            <a:cs typeface="Arial" panose="020B0604020202020204" pitchFamily="34" charset="0"/>
          </a:endParaRPr>
        </a:p>
      </dgm:t>
    </dgm:pt>
    <dgm:pt modelId="{7E38D7A7-20F6-43BE-B5C3-14189743E678}">
      <dgm:prSet custT="1"/>
      <dgm:spPr/>
      <dgm:t>
        <a:bodyPr lIns="548640" rIns="548640"/>
        <a:lstStyle/>
        <a:p>
          <a:pPr>
            <a:lnSpc>
              <a:spcPct val="100000"/>
            </a:lnSpc>
            <a:spcAft>
              <a:spcPts val="800"/>
            </a:spcAft>
          </a:pPr>
          <a:r>
            <a:rPr lang="en-US" sz="1700" b="0" i="0" baseline="0" dirty="0">
              <a:latin typeface="Arial" panose="020B0604020202020204" pitchFamily="34" charset="0"/>
              <a:cs typeface="Arial" panose="020B0604020202020204" pitchFamily="34" charset="0"/>
            </a:rPr>
            <a:t>Measure developers need to expand their environmental scan search criteria beyond their usual sources for quality measures, e.g., the CMS Measures Inventory Tool and NQF Quality Positioning System.</a:t>
          </a:r>
          <a:endParaRPr lang="en-US" sz="1700" dirty="0">
            <a:latin typeface="Arial" panose="020B0604020202020204" pitchFamily="34" charset="0"/>
            <a:cs typeface="Arial" panose="020B0604020202020204" pitchFamily="34" charset="0"/>
          </a:endParaRPr>
        </a:p>
      </dgm:t>
    </dgm:pt>
    <dgm:pt modelId="{ECCB9815-F61D-4CD5-8988-97DA3C14E8CA}" type="parTrans" cxnId="{9EF383F6-8264-4A8A-A7C3-64D6AF00A9C7}">
      <dgm:prSet/>
      <dgm:spPr/>
      <dgm:t>
        <a:bodyPr/>
        <a:lstStyle/>
        <a:p>
          <a:endParaRPr lang="en-US">
            <a:latin typeface="Arial" panose="020B0604020202020204" pitchFamily="34" charset="0"/>
            <a:cs typeface="Arial" panose="020B0604020202020204" pitchFamily="34" charset="0"/>
          </a:endParaRPr>
        </a:p>
      </dgm:t>
    </dgm:pt>
    <dgm:pt modelId="{11D110B1-7F86-4F2E-9F7D-195C06229819}" type="sibTrans" cxnId="{9EF383F6-8264-4A8A-A7C3-64D6AF00A9C7}">
      <dgm:prSet/>
      <dgm:spPr/>
      <dgm:t>
        <a:bodyPr/>
        <a:lstStyle/>
        <a:p>
          <a:endParaRPr lang="en-US">
            <a:latin typeface="Arial" panose="020B0604020202020204" pitchFamily="34" charset="0"/>
            <a:cs typeface="Arial" panose="020B0604020202020204" pitchFamily="34" charset="0"/>
          </a:endParaRPr>
        </a:p>
      </dgm:t>
    </dgm:pt>
    <dgm:pt modelId="{2F00DCF9-3744-4A3E-AAA8-08136C6F2B6B}">
      <dgm:prSet custT="1"/>
      <dgm:spPr/>
      <dgm:t>
        <a:bodyPr lIns="548640" rIns="548640"/>
        <a:lstStyle/>
        <a:p>
          <a:pPr>
            <a:lnSpc>
              <a:spcPct val="100000"/>
            </a:lnSpc>
            <a:spcAft>
              <a:spcPts val="800"/>
            </a:spcAft>
          </a:pPr>
          <a:r>
            <a:rPr lang="en-US" sz="1700" dirty="0">
              <a:latin typeface="Arial" panose="020B0604020202020204" pitchFamily="34" charset="0"/>
              <a:cs typeface="Arial" panose="020B0604020202020204" pitchFamily="34" charset="0"/>
            </a:rPr>
            <a:t>Organization for Economic Co-operation and Development (OECD) has 80 key indicators for population health and health system performance that could provide insights to population health needs. </a:t>
          </a:r>
        </a:p>
      </dgm:t>
    </dgm:pt>
    <dgm:pt modelId="{4E00A130-D896-41D9-883A-5A47FA6C7251}" type="parTrans" cxnId="{7A827B2C-EA8A-40AD-BD60-329E71854EA0}">
      <dgm:prSet/>
      <dgm:spPr/>
      <dgm:t>
        <a:bodyPr/>
        <a:lstStyle/>
        <a:p>
          <a:endParaRPr lang="en-US">
            <a:latin typeface="Arial" panose="020B0604020202020204" pitchFamily="34" charset="0"/>
            <a:cs typeface="Arial" panose="020B0604020202020204" pitchFamily="34" charset="0"/>
          </a:endParaRPr>
        </a:p>
      </dgm:t>
    </dgm:pt>
    <dgm:pt modelId="{D7E7DB23-B6C8-4C14-BF62-0A5A4DC12FB8}" type="sibTrans" cxnId="{7A827B2C-EA8A-40AD-BD60-329E71854EA0}">
      <dgm:prSet/>
      <dgm:spPr/>
      <dgm:t>
        <a:bodyPr/>
        <a:lstStyle/>
        <a:p>
          <a:endParaRPr lang="en-US">
            <a:latin typeface="Arial" panose="020B0604020202020204" pitchFamily="34" charset="0"/>
            <a:cs typeface="Arial" panose="020B0604020202020204" pitchFamily="34" charset="0"/>
          </a:endParaRPr>
        </a:p>
      </dgm:t>
    </dgm:pt>
    <dgm:pt modelId="{3202CFED-9E84-476A-B2F3-CB9CD18660FE}">
      <dgm:prSet custT="1"/>
      <dgm:spPr>
        <a:gradFill flip="none" rotWithShape="0">
          <a:gsLst>
            <a:gs pos="0">
              <a:schemeClr val="bg2">
                <a:lumMod val="75000"/>
                <a:shade val="30000"/>
                <a:satMod val="115000"/>
              </a:schemeClr>
            </a:gs>
            <a:gs pos="50000">
              <a:srgbClr val="2D5A92"/>
            </a:gs>
            <a:gs pos="100000">
              <a:srgbClr val="376CAE"/>
            </a:gs>
          </a:gsLst>
          <a:lin ang="16200000" scaled="1"/>
          <a:tileRect/>
        </a:gradFill>
      </dgm:spPr>
      <dgm:t>
        <a:bodyPr/>
        <a:lstStyle/>
        <a:p>
          <a:r>
            <a:rPr lang="en-US" sz="1600" b="1" dirty="0">
              <a:latin typeface="Arial" panose="020B0604020202020204" pitchFamily="34" charset="0"/>
              <a:cs typeface="Arial" panose="020B0604020202020204" pitchFamily="34" charset="0"/>
            </a:rPr>
            <a:t>Community Health Needs Assessment</a:t>
          </a:r>
        </a:p>
      </dgm:t>
    </dgm:pt>
    <dgm:pt modelId="{CAE362D8-8E3F-44E7-99FB-F7552E3549D8}" type="parTrans" cxnId="{5A197228-B301-4F48-8843-B9A03FA401D2}">
      <dgm:prSet/>
      <dgm:spPr/>
      <dgm:t>
        <a:bodyPr/>
        <a:lstStyle/>
        <a:p>
          <a:endParaRPr lang="en-US">
            <a:latin typeface="Arial" panose="020B0604020202020204" pitchFamily="34" charset="0"/>
            <a:cs typeface="Arial" panose="020B0604020202020204" pitchFamily="34" charset="0"/>
          </a:endParaRPr>
        </a:p>
      </dgm:t>
    </dgm:pt>
    <dgm:pt modelId="{36E3E330-0082-443D-AF66-94A80E5DB7C9}" type="sibTrans" cxnId="{5A197228-B301-4F48-8843-B9A03FA401D2}">
      <dgm:prSet/>
      <dgm:spPr/>
      <dgm:t>
        <a:bodyPr/>
        <a:lstStyle/>
        <a:p>
          <a:endParaRPr lang="en-US">
            <a:latin typeface="Arial" panose="020B0604020202020204" pitchFamily="34" charset="0"/>
            <a:cs typeface="Arial" panose="020B0604020202020204" pitchFamily="34" charset="0"/>
          </a:endParaRPr>
        </a:p>
      </dgm:t>
    </dgm:pt>
    <dgm:pt modelId="{4886033A-65F0-41B1-A9FA-2E2C05C95AEE}">
      <dgm:prSet custT="1"/>
      <dgm:spPr/>
      <dgm:t>
        <a:bodyPr lIns="548640" rIns="640080"/>
        <a:lstStyle/>
        <a:p>
          <a:pPr>
            <a:lnSpc>
              <a:spcPct val="100000"/>
            </a:lnSpc>
            <a:spcAft>
              <a:spcPts val="800"/>
            </a:spcAft>
          </a:pPr>
          <a:r>
            <a:rPr lang="en-US" sz="1700" b="0" i="0" baseline="0" dirty="0">
              <a:latin typeface="Arial" panose="020B0604020202020204" pitchFamily="34" charset="0"/>
              <a:cs typeface="Arial" panose="020B0604020202020204" pitchFamily="34" charset="0"/>
            </a:rPr>
            <a:t>The Patient Protection and Affordable Care Act of 2010 requires a community health needs assessment (CHNA) and implementation strategy every three years for all Section 501(c)(3) nonprofit hospitals (charitable hospitals) working with public health agencies and community members </a:t>
          </a:r>
          <a:endParaRPr lang="en-US" sz="1700" dirty="0">
            <a:latin typeface="Arial" panose="020B0604020202020204" pitchFamily="34" charset="0"/>
            <a:cs typeface="Arial" panose="020B0604020202020204" pitchFamily="34" charset="0"/>
          </a:endParaRPr>
        </a:p>
      </dgm:t>
    </dgm:pt>
    <dgm:pt modelId="{9B88C841-196B-46E4-B8B6-618286030976}" type="parTrans" cxnId="{B54A49C8-DC1B-438E-B05D-6A40A897B4C2}">
      <dgm:prSet/>
      <dgm:spPr/>
      <dgm:t>
        <a:bodyPr/>
        <a:lstStyle/>
        <a:p>
          <a:endParaRPr lang="en-US">
            <a:latin typeface="Arial" panose="020B0604020202020204" pitchFamily="34" charset="0"/>
            <a:cs typeface="Arial" panose="020B0604020202020204" pitchFamily="34" charset="0"/>
          </a:endParaRPr>
        </a:p>
      </dgm:t>
    </dgm:pt>
    <dgm:pt modelId="{2138893F-CDD2-4CC5-8EEC-398D73214484}" type="sibTrans" cxnId="{B54A49C8-DC1B-438E-B05D-6A40A897B4C2}">
      <dgm:prSet/>
      <dgm:spPr/>
      <dgm:t>
        <a:bodyPr/>
        <a:lstStyle/>
        <a:p>
          <a:endParaRPr lang="en-US">
            <a:latin typeface="Arial" panose="020B0604020202020204" pitchFamily="34" charset="0"/>
            <a:cs typeface="Arial" panose="020B0604020202020204" pitchFamily="34" charset="0"/>
          </a:endParaRPr>
        </a:p>
      </dgm:t>
    </dgm:pt>
    <dgm:pt modelId="{3C92876F-FDDC-4797-84CC-8A9FA87BAAF2}">
      <dgm:prSet custT="1"/>
      <dgm:spPr/>
      <dgm:t>
        <a:bodyPr lIns="548640" rIns="640080"/>
        <a:lstStyle/>
        <a:p>
          <a:pPr>
            <a:lnSpc>
              <a:spcPct val="100000"/>
            </a:lnSpc>
            <a:spcAft>
              <a:spcPts val="800"/>
            </a:spcAft>
          </a:pPr>
          <a:r>
            <a:rPr lang="en-US" sz="1700" b="0" i="0" baseline="0" dirty="0">
              <a:latin typeface="Arial" panose="020B0604020202020204" pitchFamily="34" charset="0"/>
              <a:cs typeface="Arial" panose="020B0604020202020204" pitchFamily="34" charset="0"/>
            </a:rPr>
            <a:t>The IRS requires hospitals to submit their needs assessment and implementation strategy with their IRS Form 990 and provide an annual description of how the hospital is addressing the needs identified in their CHNA and implementation strategy. </a:t>
          </a:r>
          <a:endParaRPr lang="en-US" sz="1700" dirty="0">
            <a:latin typeface="Arial" panose="020B0604020202020204" pitchFamily="34" charset="0"/>
            <a:cs typeface="Arial" panose="020B0604020202020204" pitchFamily="34" charset="0"/>
          </a:endParaRPr>
        </a:p>
      </dgm:t>
    </dgm:pt>
    <dgm:pt modelId="{CADEB91E-241A-40C7-9D14-0D0B1E032FAE}" type="parTrans" cxnId="{B726AE49-111F-4189-8CB6-CE7E08F3CC92}">
      <dgm:prSet/>
      <dgm:spPr/>
      <dgm:t>
        <a:bodyPr/>
        <a:lstStyle/>
        <a:p>
          <a:endParaRPr lang="en-US">
            <a:latin typeface="Arial" panose="020B0604020202020204" pitchFamily="34" charset="0"/>
            <a:cs typeface="Arial" panose="020B0604020202020204" pitchFamily="34" charset="0"/>
          </a:endParaRPr>
        </a:p>
      </dgm:t>
    </dgm:pt>
    <dgm:pt modelId="{455A91CF-63CD-42AC-8F37-2B1BF530A2F3}" type="sibTrans" cxnId="{B726AE49-111F-4189-8CB6-CE7E08F3CC92}">
      <dgm:prSet/>
      <dgm:spPr/>
      <dgm:t>
        <a:bodyPr/>
        <a:lstStyle/>
        <a:p>
          <a:endParaRPr lang="en-US">
            <a:latin typeface="Arial" panose="020B0604020202020204" pitchFamily="34" charset="0"/>
            <a:cs typeface="Arial" panose="020B0604020202020204" pitchFamily="34" charset="0"/>
          </a:endParaRPr>
        </a:p>
      </dgm:t>
    </dgm:pt>
    <dgm:pt modelId="{7D4EF659-4012-4628-A23E-C007492A2844}" type="pres">
      <dgm:prSet presAssocID="{617A199D-78CF-4620-BA6B-909797599E0E}" presName="linear" presStyleCnt="0">
        <dgm:presLayoutVars>
          <dgm:dir/>
          <dgm:animLvl val="lvl"/>
          <dgm:resizeHandles val="exact"/>
        </dgm:presLayoutVars>
      </dgm:prSet>
      <dgm:spPr/>
    </dgm:pt>
    <dgm:pt modelId="{40E9D565-2B55-4E11-8EA6-C02ED764365F}" type="pres">
      <dgm:prSet presAssocID="{333175D4-5BCB-4F91-B3DC-1713C667E1A8}" presName="parentLin" presStyleCnt="0"/>
      <dgm:spPr/>
    </dgm:pt>
    <dgm:pt modelId="{1202C16E-3839-47C5-89A2-D3AC7559D3A4}" type="pres">
      <dgm:prSet presAssocID="{333175D4-5BCB-4F91-B3DC-1713C667E1A8}" presName="parentLeftMargin" presStyleLbl="node1" presStyleIdx="0" presStyleCnt="2"/>
      <dgm:spPr/>
    </dgm:pt>
    <dgm:pt modelId="{6AEA25E6-E358-4C4F-95D2-6E6C230CDC76}" type="pres">
      <dgm:prSet presAssocID="{333175D4-5BCB-4F91-B3DC-1713C667E1A8}" presName="parentText" presStyleLbl="node1" presStyleIdx="0" presStyleCnt="2" custScaleY="53691" custLinFactNeighborX="-61856">
        <dgm:presLayoutVars>
          <dgm:chMax val="0"/>
          <dgm:bulletEnabled val="1"/>
        </dgm:presLayoutVars>
      </dgm:prSet>
      <dgm:spPr/>
    </dgm:pt>
    <dgm:pt modelId="{15D1AA0F-8487-406C-9439-F4C4B17E66CB}" type="pres">
      <dgm:prSet presAssocID="{333175D4-5BCB-4F91-B3DC-1713C667E1A8}" presName="negativeSpace" presStyleCnt="0"/>
      <dgm:spPr/>
    </dgm:pt>
    <dgm:pt modelId="{18696753-E0FA-4603-A23F-231A158E632A}" type="pres">
      <dgm:prSet presAssocID="{333175D4-5BCB-4F91-B3DC-1713C667E1A8}" presName="childText" presStyleLbl="conFgAcc1" presStyleIdx="0" presStyleCnt="2" custLinFactNeighborY="39419">
        <dgm:presLayoutVars>
          <dgm:bulletEnabled val="1"/>
        </dgm:presLayoutVars>
      </dgm:prSet>
      <dgm:spPr/>
    </dgm:pt>
    <dgm:pt modelId="{8D5FE11B-6D14-4BFC-9456-EF19025D0AA5}" type="pres">
      <dgm:prSet presAssocID="{BFCEACDC-F393-434F-A049-1B350AFC0EF0}" presName="spaceBetweenRectangles" presStyleCnt="0"/>
      <dgm:spPr/>
    </dgm:pt>
    <dgm:pt modelId="{467BAB4F-FB86-427B-B2BE-CA680F37C122}" type="pres">
      <dgm:prSet presAssocID="{3202CFED-9E84-476A-B2F3-CB9CD18660FE}" presName="parentLin" presStyleCnt="0"/>
      <dgm:spPr/>
    </dgm:pt>
    <dgm:pt modelId="{ACE71103-14C1-46B2-B57E-ABB54349F2A1}" type="pres">
      <dgm:prSet presAssocID="{3202CFED-9E84-476A-B2F3-CB9CD18660FE}" presName="parentLeftMargin" presStyleLbl="node1" presStyleIdx="0" presStyleCnt="2"/>
      <dgm:spPr/>
    </dgm:pt>
    <dgm:pt modelId="{40D5F13C-3988-4763-BB6F-DAA36AD3673F}" type="pres">
      <dgm:prSet presAssocID="{3202CFED-9E84-476A-B2F3-CB9CD18660FE}" presName="parentText" presStyleLbl="node1" presStyleIdx="1" presStyleCnt="2" custScaleY="53691" custLinFactNeighborX="-61856">
        <dgm:presLayoutVars>
          <dgm:chMax val="0"/>
          <dgm:bulletEnabled val="1"/>
        </dgm:presLayoutVars>
      </dgm:prSet>
      <dgm:spPr/>
    </dgm:pt>
    <dgm:pt modelId="{F0B4C499-346C-4FCD-A1C9-8BA4FA3140F2}" type="pres">
      <dgm:prSet presAssocID="{3202CFED-9E84-476A-B2F3-CB9CD18660FE}" presName="negativeSpace" presStyleCnt="0"/>
      <dgm:spPr/>
    </dgm:pt>
    <dgm:pt modelId="{8B395C46-30B5-4523-AC4A-70891D908C5D}" type="pres">
      <dgm:prSet presAssocID="{3202CFED-9E84-476A-B2F3-CB9CD18660FE}" presName="childText" presStyleLbl="conFgAcc1" presStyleIdx="1" presStyleCnt="2">
        <dgm:presLayoutVars>
          <dgm:bulletEnabled val="1"/>
        </dgm:presLayoutVars>
      </dgm:prSet>
      <dgm:spPr/>
    </dgm:pt>
  </dgm:ptLst>
  <dgm:cxnLst>
    <dgm:cxn modelId="{A13C8B00-B52E-4B45-A2A8-5B8675007369}" type="presOf" srcId="{3202CFED-9E84-476A-B2F3-CB9CD18660FE}" destId="{40D5F13C-3988-4763-BB6F-DAA36AD3673F}" srcOrd="1" destOrd="0" presId="urn:microsoft.com/office/officeart/2005/8/layout/list1"/>
    <dgm:cxn modelId="{5A197228-B301-4F48-8843-B9A03FA401D2}" srcId="{617A199D-78CF-4620-BA6B-909797599E0E}" destId="{3202CFED-9E84-476A-B2F3-CB9CD18660FE}" srcOrd="1" destOrd="0" parTransId="{CAE362D8-8E3F-44E7-99FB-F7552E3549D8}" sibTransId="{36E3E330-0082-443D-AF66-94A80E5DB7C9}"/>
    <dgm:cxn modelId="{7A827B2C-EA8A-40AD-BD60-329E71854EA0}" srcId="{333175D4-5BCB-4F91-B3DC-1713C667E1A8}" destId="{2F00DCF9-3744-4A3E-AAA8-08136C6F2B6B}" srcOrd="1" destOrd="0" parTransId="{4E00A130-D896-41D9-883A-5A47FA6C7251}" sibTransId="{D7E7DB23-B6C8-4C14-BF62-0A5A4DC12FB8}"/>
    <dgm:cxn modelId="{32C69547-901F-4DE6-8A78-68BA5F661124}" type="presOf" srcId="{617A199D-78CF-4620-BA6B-909797599E0E}" destId="{7D4EF659-4012-4628-A23E-C007492A2844}" srcOrd="0" destOrd="0" presId="urn:microsoft.com/office/officeart/2005/8/layout/list1"/>
    <dgm:cxn modelId="{B726AE49-111F-4189-8CB6-CE7E08F3CC92}" srcId="{3202CFED-9E84-476A-B2F3-CB9CD18660FE}" destId="{3C92876F-FDDC-4797-84CC-8A9FA87BAAF2}" srcOrd="1" destOrd="0" parTransId="{CADEB91E-241A-40C7-9D14-0D0B1E032FAE}" sibTransId="{455A91CF-63CD-42AC-8F37-2B1BF530A2F3}"/>
    <dgm:cxn modelId="{DC18BD56-0A53-446D-BA99-1E89A5497CAD}" srcId="{617A199D-78CF-4620-BA6B-909797599E0E}" destId="{333175D4-5BCB-4F91-B3DC-1713C667E1A8}" srcOrd="0" destOrd="0" parTransId="{646ADDDB-ECA0-4662-9765-E71DAF61D0E1}" sibTransId="{BFCEACDC-F393-434F-A049-1B350AFC0EF0}"/>
    <dgm:cxn modelId="{D32F517D-BAAD-4C7F-BAF2-5F4AA88B09AC}" type="presOf" srcId="{333175D4-5BCB-4F91-B3DC-1713C667E1A8}" destId="{6AEA25E6-E358-4C4F-95D2-6E6C230CDC76}" srcOrd="1" destOrd="0" presId="urn:microsoft.com/office/officeart/2005/8/layout/list1"/>
    <dgm:cxn modelId="{B246C794-1CA9-4187-AB94-286855B4B317}" type="presOf" srcId="{3202CFED-9E84-476A-B2F3-CB9CD18660FE}" destId="{ACE71103-14C1-46B2-B57E-ABB54349F2A1}" srcOrd="0" destOrd="0" presId="urn:microsoft.com/office/officeart/2005/8/layout/list1"/>
    <dgm:cxn modelId="{30BBBD9C-A912-482A-876C-9A9D2C00310C}" type="presOf" srcId="{4886033A-65F0-41B1-A9FA-2E2C05C95AEE}" destId="{8B395C46-30B5-4523-AC4A-70891D908C5D}" srcOrd="0" destOrd="0" presId="urn:microsoft.com/office/officeart/2005/8/layout/list1"/>
    <dgm:cxn modelId="{4EF58FA3-2E79-44E3-A16B-2E80460544B4}" type="presOf" srcId="{3C92876F-FDDC-4797-84CC-8A9FA87BAAF2}" destId="{8B395C46-30B5-4523-AC4A-70891D908C5D}" srcOrd="0" destOrd="1" presId="urn:microsoft.com/office/officeart/2005/8/layout/list1"/>
    <dgm:cxn modelId="{244A07B9-B6B2-40F1-BD12-41BED90856F3}" type="presOf" srcId="{2F00DCF9-3744-4A3E-AAA8-08136C6F2B6B}" destId="{18696753-E0FA-4603-A23F-231A158E632A}" srcOrd="0" destOrd="1" presId="urn:microsoft.com/office/officeart/2005/8/layout/list1"/>
    <dgm:cxn modelId="{C81784C4-EC27-4E89-B4B6-DE79BB1C2A3C}" type="presOf" srcId="{333175D4-5BCB-4F91-B3DC-1713C667E1A8}" destId="{1202C16E-3839-47C5-89A2-D3AC7559D3A4}" srcOrd="0" destOrd="0" presId="urn:microsoft.com/office/officeart/2005/8/layout/list1"/>
    <dgm:cxn modelId="{319E72C6-1052-4C0D-94D2-49FD186B7983}" type="presOf" srcId="{7E38D7A7-20F6-43BE-B5C3-14189743E678}" destId="{18696753-E0FA-4603-A23F-231A158E632A}" srcOrd="0" destOrd="0" presId="urn:microsoft.com/office/officeart/2005/8/layout/list1"/>
    <dgm:cxn modelId="{B54A49C8-DC1B-438E-B05D-6A40A897B4C2}" srcId="{3202CFED-9E84-476A-B2F3-CB9CD18660FE}" destId="{4886033A-65F0-41B1-A9FA-2E2C05C95AEE}" srcOrd="0" destOrd="0" parTransId="{9B88C841-196B-46E4-B8B6-618286030976}" sibTransId="{2138893F-CDD2-4CC5-8EEC-398D73214484}"/>
    <dgm:cxn modelId="{9EF383F6-8264-4A8A-A7C3-64D6AF00A9C7}" srcId="{333175D4-5BCB-4F91-B3DC-1713C667E1A8}" destId="{7E38D7A7-20F6-43BE-B5C3-14189743E678}" srcOrd="0" destOrd="0" parTransId="{ECCB9815-F61D-4CD5-8988-97DA3C14E8CA}" sibTransId="{11D110B1-7F86-4F2E-9F7D-195C06229819}"/>
    <dgm:cxn modelId="{124F7652-2143-4599-B56E-8A419564FD05}" type="presParOf" srcId="{7D4EF659-4012-4628-A23E-C007492A2844}" destId="{40E9D565-2B55-4E11-8EA6-C02ED764365F}" srcOrd="0" destOrd="0" presId="urn:microsoft.com/office/officeart/2005/8/layout/list1"/>
    <dgm:cxn modelId="{B13A0468-FBDC-4769-92A6-892320BF55C5}" type="presParOf" srcId="{40E9D565-2B55-4E11-8EA6-C02ED764365F}" destId="{1202C16E-3839-47C5-89A2-D3AC7559D3A4}" srcOrd="0" destOrd="0" presId="urn:microsoft.com/office/officeart/2005/8/layout/list1"/>
    <dgm:cxn modelId="{BD4D05F6-C490-4746-8D30-4675B0B17DC8}" type="presParOf" srcId="{40E9D565-2B55-4E11-8EA6-C02ED764365F}" destId="{6AEA25E6-E358-4C4F-95D2-6E6C230CDC76}" srcOrd="1" destOrd="0" presId="urn:microsoft.com/office/officeart/2005/8/layout/list1"/>
    <dgm:cxn modelId="{7DE1083E-A9FF-4418-AB89-8CBDE2DEB945}" type="presParOf" srcId="{7D4EF659-4012-4628-A23E-C007492A2844}" destId="{15D1AA0F-8487-406C-9439-F4C4B17E66CB}" srcOrd="1" destOrd="0" presId="urn:microsoft.com/office/officeart/2005/8/layout/list1"/>
    <dgm:cxn modelId="{C71C2D97-B8EC-4085-A605-BBE97213185F}" type="presParOf" srcId="{7D4EF659-4012-4628-A23E-C007492A2844}" destId="{18696753-E0FA-4603-A23F-231A158E632A}" srcOrd="2" destOrd="0" presId="urn:microsoft.com/office/officeart/2005/8/layout/list1"/>
    <dgm:cxn modelId="{59FBA050-59A3-4DE1-819E-83317E04BB50}" type="presParOf" srcId="{7D4EF659-4012-4628-A23E-C007492A2844}" destId="{8D5FE11B-6D14-4BFC-9456-EF19025D0AA5}" srcOrd="3" destOrd="0" presId="urn:microsoft.com/office/officeart/2005/8/layout/list1"/>
    <dgm:cxn modelId="{294BE4E8-8D18-467E-9B75-D58918F3B953}" type="presParOf" srcId="{7D4EF659-4012-4628-A23E-C007492A2844}" destId="{467BAB4F-FB86-427B-B2BE-CA680F37C122}" srcOrd="4" destOrd="0" presId="urn:microsoft.com/office/officeart/2005/8/layout/list1"/>
    <dgm:cxn modelId="{5D57E3DB-D176-46AA-A574-514044B8D426}" type="presParOf" srcId="{467BAB4F-FB86-427B-B2BE-CA680F37C122}" destId="{ACE71103-14C1-46B2-B57E-ABB54349F2A1}" srcOrd="0" destOrd="0" presId="urn:microsoft.com/office/officeart/2005/8/layout/list1"/>
    <dgm:cxn modelId="{D19A171B-91CA-45EE-A475-4ACBBA30E6F7}" type="presParOf" srcId="{467BAB4F-FB86-427B-B2BE-CA680F37C122}" destId="{40D5F13C-3988-4763-BB6F-DAA36AD3673F}" srcOrd="1" destOrd="0" presId="urn:microsoft.com/office/officeart/2005/8/layout/list1"/>
    <dgm:cxn modelId="{9521B47A-A785-4036-B58C-7121D29FD6D9}" type="presParOf" srcId="{7D4EF659-4012-4628-A23E-C007492A2844}" destId="{F0B4C499-346C-4FCD-A1C9-8BA4FA3140F2}" srcOrd="5" destOrd="0" presId="urn:microsoft.com/office/officeart/2005/8/layout/list1"/>
    <dgm:cxn modelId="{F679F8A6-0602-4900-97E5-F6DDA2D207E8}" type="presParOf" srcId="{7D4EF659-4012-4628-A23E-C007492A2844}" destId="{8B395C46-30B5-4523-AC4A-70891D908C5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D2944-629D-4233-A260-9FF3B9A6295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C494959-3C72-47DC-A3B2-CAC5A406B8CC}">
      <dgm:prSet custT="1"/>
      <dgm:spPr/>
      <dgm:t>
        <a:bodyPr/>
        <a:lstStyle/>
        <a:p>
          <a:r>
            <a:rPr lang="en-US" sz="1600" b="1" dirty="0">
              <a:latin typeface="Arial" panose="020B0604020202020204" pitchFamily="34" charset="0"/>
              <a:cs typeface="Arial" panose="020B0604020202020204" pitchFamily="34" charset="0"/>
            </a:rPr>
            <a:t>Research Social Determinants of Health and Social Risk Factors</a:t>
          </a:r>
        </a:p>
      </dgm:t>
    </dgm:pt>
    <dgm:pt modelId="{693A4F58-7A45-4130-8BE3-19F63D442F14}" type="parTrans" cxnId="{B2916EA6-3C44-49F7-BFCC-CF9B646E6349}">
      <dgm:prSet/>
      <dgm:spPr/>
      <dgm:t>
        <a:bodyPr/>
        <a:lstStyle/>
        <a:p>
          <a:endParaRPr lang="en-US">
            <a:latin typeface="Arial" panose="020B0604020202020204" pitchFamily="34" charset="0"/>
            <a:cs typeface="Arial" panose="020B0604020202020204" pitchFamily="34" charset="0"/>
          </a:endParaRPr>
        </a:p>
      </dgm:t>
    </dgm:pt>
    <dgm:pt modelId="{C1B22AEF-403A-44F0-A1B0-5DFBBB4ADC0A}" type="sibTrans" cxnId="{B2916EA6-3C44-49F7-BFCC-CF9B646E6349}">
      <dgm:prSet/>
      <dgm:spPr/>
      <dgm:t>
        <a:bodyPr/>
        <a:lstStyle/>
        <a:p>
          <a:endParaRPr lang="en-US">
            <a:latin typeface="Arial" panose="020B0604020202020204" pitchFamily="34" charset="0"/>
            <a:cs typeface="Arial" panose="020B0604020202020204" pitchFamily="34" charset="0"/>
          </a:endParaRPr>
        </a:p>
      </dgm:t>
    </dgm:pt>
    <dgm:pt modelId="{2ACE7B6C-5AB7-4ABB-A32D-CDA9EA188A83}">
      <dgm:prSet custT="1"/>
      <dgm:spPr/>
      <dgm:t>
        <a:bodyPr lIns="640080"/>
        <a:lstStyle/>
        <a:p>
          <a:pPr>
            <a:lnSpc>
              <a:spcPct val="100000"/>
            </a:lnSpc>
            <a:spcAft>
              <a:spcPts val="600"/>
            </a:spcAft>
          </a:pPr>
          <a:r>
            <a:rPr lang="en-US" sz="1600" dirty="0">
              <a:latin typeface="Arial" panose="020B0604020202020204" pitchFamily="34" charset="0"/>
              <a:cs typeface="Arial" panose="020B0604020202020204" pitchFamily="34" charset="0"/>
            </a:rPr>
            <a:t>Research into effects that Social Determinants of Health and Social Risk Factors can also provide measure developers with ideas for population health measures. </a:t>
          </a:r>
        </a:p>
      </dgm:t>
    </dgm:pt>
    <dgm:pt modelId="{453DD58A-1689-4FC7-9C88-9EC6736B2F82}" type="parTrans" cxnId="{FE30277B-DEF9-4316-809E-095C93383AE5}">
      <dgm:prSet/>
      <dgm:spPr/>
      <dgm:t>
        <a:bodyPr/>
        <a:lstStyle/>
        <a:p>
          <a:endParaRPr lang="en-US">
            <a:latin typeface="Arial" panose="020B0604020202020204" pitchFamily="34" charset="0"/>
            <a:cs typeface="Arial" panose="020B0604020202020204" pitchFamily="34" charset="0"/>
          </a:endParaRPr>
        </a:p>
      </dgm:t>
    </dgm:pt>
    <dgm:pt modelId="{C55A59EB-2A83-4A36-8B70-9663B1F1111B}" type="sibTrans" cxnId="{FE30277B-DEF9-4316-809E-095C93383AE5}">
      <dgm:prSet/>
      <dgm:spPr/>
      <dgm:t>
        <a:bodyPr/>
        <a:lstStyle/>
        <a:p>
          <a:endParaRPr lang="en-US">
            <a:latin typeface="Arial" panose="020B0604020202020204" pitchFamily="34" charset="0"/>
            <a:cs typeface="Arial" panose="020B0604020202020204" pitchFamily="34" charset="0"/>
          </a:endParaRPr>
        </a:p>
      </dgm:t>
    </dgm:pt>
    <dgm:pt modelId="{066D5A09-26C6-4E04-B761-A1A72879862F}">
      <dgm:prSet custT="1"/>
      <dgm:spPr/>
      <dgm:t>
        <a:bodyPr lIns="640080"/>
        <a:lstStyle/>
        <a:p>
          <a:pPr>
            <a:lnSpc>
              <a:spcPct val="100000"/>
            </a:lnSpc>
            <a:spcAft>
              <a:spcPts val="600"/>
            </a:spcAft>
          </a:pPr>
          <a:r>
            <a:rPr lang="en-US" sz="1600" dirty="0">
              <a:latin typeface="Arial" panose="020B0604020202020204" pitchFamily="34" charset="0"/>
              <a:cs typeface="Arial" panose="020B0604020202020204" pitchFamily="34" charset="0"/>
            </a:rPr>
            <a:t>Example:</a:t>
          </a:r>
        </a:p>
      </dgm:t>
    </dgm:pt>
    <dgm:pt modelId="{1F843D16-A540-4A88-BCEA-DC8501372853}" type="parTrans" cxnId="{A3B8F1E9-10B8-4F66-BDBF-F556B1299935}">
      <dgm:prSet/>
      <dgm:spPr/>
      <dgm:t>
        <a:bodyPr/>
        <a:lstStyle/>
        <a:p>
          <a:endParaRPr lang="en-US">
            <a:latin typeface="Arial" panose="020B0604020202020204" pitchFamily="34" charset="0"/>
            <a:cs typeface="Arial" panose="020B0604020202020204" pitchFamily="34" charset="0"/>
          </a:endParaRPr>
        </a:p>
      </dgm:t>
    </dgm:pt>
    <dgm:pt modelId="{58609E4C-0752-4FEE-8158-18752844FBAE}" type="sibTrans" cxnId="{A3B8F1E9-10B8-4F66-BDBF-F556B1299935}">
      <dgm:prSet/>
      <dgm:spPr/>
      <dgm:t>
        <a:bodyPr/>
        <a:lstStyle/>
        <a:p>
          <a:endParaRPr lang="en-US">
            <a:latin typeface="Arial" panose="020B0604020202020204" pitchFamily="34" charset="0"/>
            <a:cs typeface="Arial" panose="020B0604020202020204" pitchFamily="34" charset="0"/>
          </a:endParaRPr>
        </a:p>
      </dgm:t>
    </dgm:pt>
    <dgm:pt modelId="{48838B53-1A72-42A7-B26B-CE97D736F460}">
      <dgm:prSet custT="1"/>
      <dgm:spPr/>
      <dgm:t>
        <a:bodyPr lIns="640080"/>
        <a:lstStyle/>
        <a:p>
          <a:pPr>
            <a:lnSpc>
              <a:spcPct val="10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 recent study has shown that when state and local governments increase spending on non-healthcare services (e.g., education, social services, environment, and housing) infant mortality rates in high-risk populations has gone down. </a:t>
          </a:r>
        </a:p>
      </dgm:t>
    </dgm:pt>
    <dgm:pt modelId="{A73E5293-CA5F-403B-BBFC-4D7B58E64A91}" type="parTrans" cxnId="{47DB6270-5899-4A6D-86D3-34D62698B2F8}">
      <dgm:prSet/>
      <dgm:spPr/>
      <dgm:t>
        <a:bodyPr/>
        <a:lstStyle/>
        <a:p>
          <a:endParaRPr lang="en-US">
            <a:latin typeface="Arial" panose="020B0604020202020204" pitchFamily="34" charset="0"/>
            <a:cs typeface="Arial" panose="020B0604020202020204" pitchFamily="34" charset="0"/>
          </a:endParaRPr>
        </a:p>
      </dgm:t>
    </dgm:pt>
    <dgm:pt modelId="{74AE657B-2237-4118-9FE7-FEE8EC6BE798}" type="sibTrans" cxnId="{47DB6270-5899-4A6D-86D3-34D62698B2F8}">
      <dgm:prSet/>
      <dgm:spPr/>
      <dgm:t>
        <a:bodyPr/>
        <a:lstStyle/>
        <a:p>
          <a:endParaRPr lang="en-US">
            <a:latin typeface="Arial" panose="020B0604020202020204" pitchFamily="34" charset="0"/>
            <a:cs typeface="Arial" panose="020B0604020202020204" pitchFamily="34" charset="0"/>
          </a:endParaRPr>
        </a:p>
      </dgm:t>
    </dgm:pt>
    <dgm:pt modelId="{B67348FB-F0A3-433B-B167-DFF0EFEC49AA}">
      <dgm:prSet custT="1"/>
      <dgm:spPr>
        <a:gradFill rotWithShape="0">
          <a:gsLst>
            <a:gs pos="0">
              <a:schemeClr val="accent1">
                <a:hueOff val="0"/>
                <a:satOff val="0"/>
                <a:lumOff val="0"/>
                <a:alphaOff val="0"/>
                <a:shade val="51000"/>
                <a:satMod val="130000"/>
              </a:schemeClr>
            </a:gs>
            <a:gs pos="50000">
              <a:srgbClr val="2D5A92"/>
            </a:gs>
            <a:gs pos="100000">
              <a:srgbClr val="376CAE"/>
            </a:gs>
          </a:gsLst>
        </a:gradFill>
      </dgm:spPr>
      <dgm:t>
        <a:bodyPr/>
        <a:lstStyle/>
        <a:p>
          <a:r>
            <a:rPr lang="en-US" sz="1600" b="1" dirty="0">
              <a:latin typeface="Arial" panose="020B0604020202020204" pitchFamily="34" charset="0"/>
              <a:cs typeface="Arial" panose="020B0604020202020204" pitchFamily="34" charset="0"/>
            </a:rPr>
            <a:t>Healthy People </a:t>
          </a:r>
        </a:p>
      </dgm:t>
    </dgm:pt>
    <dgm:pt modelId="{C09F7829-B5FC-42BB-B1BC-09C78243603A}" type="parTrans" cxnId="{F59E174F-DF07-48F6-A8D7-ECAEC30CAE2C}">
      <dgm:prSet/>
      <dgm:spPr/>
      <dgm:t>
        <a:bodyPr/>
        <a:lstStyle/>
        <a:p>
          <a:endParaRPr lang="en-US">
            <a:latin typeface="Arial" panose="020B0604020202020204" pitchFamily="34" charset="0"/>
            <a:cs typeface="Arial" panose="020B0604020202020204" pitchFamily="34" charset="0"/>
          </a:endParaRPr>
        </a:p>
      </dgm:t>
    </dgm:pt>
    <dgm:pt modelId="{09FF2501-DBB9-446F-9A47-25FE82CA4474}" type="sibTrans" cxnId="{F59E174F-DF07-48F6-A8D7-ECAEC30CAE2C}">
      <dgm:prSet/>
      <dgm:spPr/>
      <dgm:t>
        <a:bodyPr/>
        <a:lstStyle/>
        <a:p>
          <a:endParaRPr lang="en-US">
            <a:latin typeface="Arial" panose="020B0604020202020204" pitchFamily="34" charset="0"/>
            <a:cs typeface="Arial" panose="020B0604020202020204" pitchFamily="34" charset="0"/>
          </a:endParaRPr>
        </a:p>
      </dgm:t>
    </dgm:pt>
    <dgm:pt modelId="{707AD69F-14A6-4C29-9420-7C7F86A2A293}">
      <dgm:prSet custT="1"/>
      <dgm:spPr/>
      <dgm:t>
        <a:bodyPr lIns="640080"/>
        <a:lstStyle/>
        <a:p>
          <a:pPr>
            <a:lnSpc>
              <a:spcPct val="100000"/>
            </a:lnSpc>
            <a:spcAft>
              <a:spcPts val="600"/>
            </a:spcAft>
          </a:pPr>
          <a:r>
            <a:rPr lang="en-US" sz="1600" b="0" i="0" baseline="0" dirty="0">
              <a:latin typeface="Arial" panose="020B0604020202020204" pitchFamily="34" charset="0"/>
              <a:cs typeface="Arial" panose="020B0604020202020204" pitchFamily="34" charset="0"/>
            </a:rPr>
            <a:t>Healthy People 2020/2030 provides a set of broad population level goals and objectives broken down into five categories: health conditions, health behaviors, populations, settings and systems, and social determinants of health </a:t>
          </a:r>
          <a:endParaRPr lang="en-US" sz="1600" dirty="0">
            <a:latin typeface="Arial" panose="020B0604020202020204" pitchFamily="34" charset="0"/>
            <a:cs typeface="Arial" panose="020B0604020202020204" pitchFamily="34" charset="0"/>
          </a:endParaRPr>
        </a:p>
      </dgm:t>
    </dgm:pt>
    <dgm:pt modelId="{9A9E37EB-3BD8-4B42-9174-0B34BBE7DE7F}" type="parTrans" cxnId="{5C96541C-12C4-40A6-8917-836A990ACED8}">
      <dgm:prSet/>
      <dgm:spPr/>
      <dgm:t>
        <a:bodyPr/>
        <a:lstStyle/>
        <a:p>
          <a:endParaRPr lang="en-US">
            <a:latin typeface="Arial" panose="020B0604020202020204" pitchFamily="34" charset="0"/>
            <a:cs typeface="Arial" panose="020B0604020202020204" pitchFamily="34" charset="0"/>
          </a:endParaRPr>
        </a:p>
      </dgm:t>
    </dgm:pt>
    <dgm:pt modelId="{F2D6C63E-61EB-4DD1-8669-8BEAE1EE3856}" type="sibTrans" cxnId="{5C96541C-12C4-40A6-8917-836A990ACED8}">
      <dgm:prSet/>
      <dgm:spPr/>
      <dgm:t>
        <a:bodyPr/>
        <a:lstStyle/>
        <a:p>
          <a:endParaRPr lang="en-US">
            <a:latin typeface="Arial" panose="020B0604020202020204" pitchFamily="34" charset="0"/>
            <a:cs typeface="Arial" panose="020B0604020202020204" pitchFamily="34" charset="0"/>
          </a:endParaRPr>
        </a:p>
      </dgm:t>
    </dgm:pt>
    <dgm:pt modelId="{2B0BC7EC-667A-4954-9270-692999CFC734}">
      <dgm:prSet custT="1"/>
      <dgm:spPr/>
      <dgm:t>
        <a:bodyPr lIns="640080"/>
        <a:lstStyle/>
        <a:p>
          <a:pPr>
            <a:lnSpc>
              <a:spcPct val="100000"/>
            </a:lnSpc>
            <a:spcAft>
              <a:spcPts val="600"/>
            </a:spcAft>
          </a:pPr>
          <a:r>
            <a:rPr lang="en-US" sz="1600" b="0" i="0" baseline="0" dirty="0">
              <a:latin typeface="Arial" panose="020B0604020202020204" pitchFamily="34" charset="0"/>
              <a:cs typeface="Arial" panose="020B0604020202020204" pitchFamily="34" charset="0"/>
            </a:rPr>
            <a:t>Healthy People 2020 also addresses SDOH and includes a list of examples of social determinants and links to other federal SDOH initiatives with multiple objectives: economic stability, education access and quality, healthcare access and quality, neighborhood and built environment, and social and community context. and resources. Healthy People 2030 identifies five SDOH domains each </a:t>
          </a:r>
          <a:endParaRPr lang="en-US" sz="1600" dirty="0">
            <a:latin typeface="Arial" panose="020B0604020202020204" pitchFamily="34" charset="0"/>
            <a:cs typeface="Arial" panose="020B0604020202020204" pitchFamily="34" charset="0"/>
          </a:endParaRPr>
        </a:p>
      </dgm:t>
    </dgm:pt>
    <dgm:pt modelId="{CAA4430E-0E0C-4E01-88EC-E6D181279EC0}" type="parTrans" cxnId="{4ADFF67A-AFEB-464C-AC00-27F90BD1579E}">
      <dgm:prSet/>
      <dgm:spPr/>
      <dgm:t>
        <a:bodyPr/>
        <a:lstStyle/>
        <a:p>
          <a:endParaRPr lang="en-US">
            <a:latin typeface="Arial" panose="020B0604020202020204" pitchFamily="34" charset="0"/>
            <a:cs typeface="Arial" panose="020B0604020202020204" pitchFamily="34" charset="0"/>
          </a:endParaRPr>
        </a:p>
      </dgm:t>
    </dgm:pt>
    <dgm:pt modelId="{84983227-BC2E-4390-B90B-FE69A3113F49}" type="sibTrans" cxnId="{4ADFF67A-AFEB-464C-AC00-27F90BD1579E}">
      <dgm:prSet/>
      <dgm:spPr/>
      <dgm:t>
        <a:bodyPr/>
        <a:lstStyle/>
        <a:p>
          <a:endParaRPr lang="en-US">
            <a:latin typeface="Arial" panose="020B0604020202020204" pitchFamily="34" charset="0"/>
            <a:cs typeface="Arial" panose="020B0604020202020204" pitchFamily="34" charset="0"/>
          </a:endParaRPr>
        </a:p>
      </dgm:t>
    </dgm:pt>
    <dgm:pt modelId="{DE60301D-4A27-4B28-B412-4A497EAE9AA3}" type="pres">
      <dgm:prSet presAssocID="{FD9D2944-629D-4233-A260-9FF3B9A6295E}" presName="linear" presStyleCnt="0">
        <dgm:presLayoutVars>
          <dgm:dir/>
          <dgm:animLvl val="lvl"/>
          <dgm:resizeHandles val="exact"/>
        </dgm:presLayoutVars>
      </dgm:prSet>
      <dgm:spPr/>
    </dgm:pt>
    <dgm:pt modelId="{BCCADF04-1FD3-4677-ADDC-329EE28DCCF3}" type="pres">
      <dgm:prSet presAssocID="{3C494959-3C72-47DC-A3B2-CAC5A406B8CC}" presName="parentLin" presStyleCnt="0"/>
      <dgm:spPr/>
    </dgm:pt>
    <dgm:pt modelId="{4AA79CD9-D629-4770-804E-DC224CBA43B8}" type="pres">
      <dgm:prSet presAssocID="{3C494959-3C72-47DC-A3B2-CAC5A406B8CC}" presName="parentLeftMargin" presStyleLbl="node1" presStyleIdx="0" presStyleCnt="2"/>
      <dgm:spPr/>
    </dgm:pt>
    <dgm:pt modelId="{D19AD404-5A04-44A1-A4B4-B7E3C4F85AC2}" type="pres">
      <dgm:prSet presAssocID="{3C494959-3C72-47DC-A3B2-CAC5A406B8CC}" presName="parentText" presStyleLbl="node1" presStyleIdx="0" presStyleCnt="2" custScaleY="146430" custLinFactNeighborX="-40123">
        <dgm:presLayoutVars>
          <dgm:chMax val="0"/>
          <dgm:bulletEnabled val="1"/>
        </dgm:presLayoutVars>
      </dgm:prSet>
      <dgm:spPr/>
    </dgm:pt>
    <dgm:pt modelId="{6B81B84A-9626-4C37-B60A-AE05021ADE25}" type="pres">
      <dgm:prSet presAssocID="{3C494959-3C72-47DC-A3B2-CAC5A406B8CC}" presName="negativeSpace" presStyleCnt="0"/>
      <dgm:spPr/>
    </dgm:pt>
    <dgm:pt modelId="{7D1A6C3D-DB0F-4ACD-ADA8-12E4496A95B3}" type="pres">
      <dgm:prSet presAssocID="{3C494959-3C72-47DC-A3B2-CAC5A406B8CC}" presName="childText" presStyleLbl="conFgAcc1" presStyleIdx="0" presStyleCnt="2">
        <dgm:presLayoutVars>
          <dgm:bulletEnabled val="1"/>
        </dgm:presLayoutVars>
      </dgm:prSet>
      <dgm:spPr/>
    </dgm:pt>
    <dgm:pt modelId="{99060C9B-D147-40CE-AF8A-E72605CD83B4}" type="pres">
      <dgm:prSet presAssocID="{C1B22AEF-403A-44F0-A1B0-5DFBBB4ADC0A}" presName="spaceBetweenRectangles" presStyleCnt="0"/>
      <dgm:spPr/>
    </dgm:pt>
    <dgm:pt modelId="{18F010E8-01E6-4A97-BCA4-6E7A34D786BB}" type="pres">
      <dgm:prSet presAssocID="{B67348FB-F0A3-433B-B167-DFF0EFEC49AA}" presName="parentLin" presStyleCnt="0"/>
      <dgm:spPr/>
    </dgm:pt>
    <dgm:pt modelId="{72AF4BC1-7F3D-4C11-BB1F-39227990972E}" type="pres">
      <dgm:prSet presAssocID="{B67348FB-F0A3-433B-B167-DFF0EFEC49AA}" presName="parentLeftMargin" presStyleLbl="node1" presStyleIdx="0" presStyleCnt="2"/>
      <dgm:spPr/>
    </dgm:pt>
    <dgm:pt modelId="{040446FE-F3E8-4312-B74D-D4E4304993A2}" type="pres">
      <dgm:prSet presAssocID="{B67348FB-F0A3-433B-B167-DFF0EFEC49AA}" presName="parentText" presStyleLbl="node1" presStyleIdx="1" presStyleCnt="2" custScaleY="134228" custLinFactNeighborX="-40123">
        <dgm:presLayoutVars>
          <dgm:chMax val="0"/>
          <dgm:bulletEnabled val="1"/>
        </dgm:presLayoutVars>
      </dgm:prSet>
      <dgm:spPr/>
    </dgm:pt>
    <dgm:pt modelId="{0C4B0772-2E10-49A1-88CA-07F51B1C853C}" type="pres">
      <dgm:prSet presAssocID="{B67348FB-F0A3-433B-B167-DFF0EFEC49AA}" presName="negativeSpace" presStyleCnt="0"/>
      <dgm:spPr/>
    </dgm:pt>
    <dgm:pt modelId="{E26D9E86-EDB2-45DD-A3C3-11F045283633}" type="pres">
      <dgm:prSet presAssocID="{B67348FB-F0A3-433B-B167-DFF0EFEC49AA}" presName="childText" presStyleLbl="conFgAcc1" presStyleIdx="1" presStyleCnt="2">
        <dgm:presLayoutVars>
          <dgm:bulletEnabled val="1"/>
        </dgm:presLayoutVars>
      </dgm:prSet>
      <dgm:spPr/>
    </dgm:pt>
  </dgm:ptLst>
  <dgm:cxnLst>
    <dgm:cxn modelId="{06D4E616-1218-45D9-A73B-E66C1B1B205B}" type="presOf" srcId="{3C494959-3C72-47DC-A3B2-CAC5A406B8CC}" destId="{4AA79CD9-D629-4770-804E-DC224CBA43B8}" srcOrd="0" destOrd="0" presId="urn:microsoft.com/office/officeart/2005/8/layout/list1"/>
    <dgm:cxn modelId="{5C96541C-12C4-40A6-8917-836A990ACED8}" srcId="{B67348FB-F0A3-433B-B167-DFF0EFEC49AA}" destId="{707AD69F-14A6-4C29-9420-7C7F86A2A293}" srcOrd="0" destOrd="0" parTransId="{9A9E37EB-3BD8-4B42-9174-0B34BBE7DE7F}" sibTransId="{F2D6C63E-61EB-4DD1-8669-8BEAE1EE3856}"/>
    <dgm:cxn modelId="{4EB6111F-2FF1-4027-854B-FB2EFDAF01CD}" type="presOf" srcId="{B67348FB-F0A3-433B-B167-DFF0EFEC49AA}" destId="{040446FE-F3E8-4312-B74D-D4E4304993A2}" srcOrd="1" destOrd="0" presId="urn:microsoft.com/office/officeart/2005/8/layout/list1"/>
    <dgm:cxn modelId="{7314F91F-0D32-42BA-BFF2-540B37C7D574}" type="presOf" srcId="{48838B53-1A72-42A7-B26B-CE97D736F460}" destId="{7D1A6C3D-DB0F-4ACD-ADA8-12E4496A95B3}" srcOrd="0" destOrd="2" presId="urn:microsoft.com/office/officeart/2005/8/layout/list1"/>
    <dgm:cxn modelId="{F2C03D2D-D6C6-42BE-8D96-E4EB2EC7461D}" type="presOf" srcId="{066D5A09-26C6-4E04-B761-A1A72879862F}" destId="{7D1A6C3D-DB0F-4ACD-ADA8-12E4496A95B3}" srcOrd="0" destOrd="1" presId="urn:microsoft.com/office/officeart/2005/8/layout/list1"/>
    <dgm:cxn modelId="{E7299D31-C082-4B34-A274-9EE0F4877AD8}" type="presOf" srcId="{B67348FB-F0A3-433B-B167-DFF0EFEC49AA}" destId="{72AF4BC1-7F3D-4C11-BB1F-39227990972E}" srcOrd="0" destOrd="0" presId="urn:microsoft.com/office/officeart/2005/8/layout/list1"/>
    <dgm:cxn modelId="{EB4A9B5E-DBFC-4DA7-ADE0-8E8F86994A74}" type="presOf" srcId="{2B0BC7EC-667A-4954-9270-692999CFC734}" destId="{E26D9E86-EDB2-45DD-A3C3-11F045283633}" srcOrd="0" destOrd="1" presId="urn:microsoft.com/office/officeart/2005/8/layout/list1"/>
    <dgm:cxn modelId="{15393A6B-51BE-47A5-B18D-CA6792156D28}" type="presOf" srcId="{707AD69F-14A6-4C29-9420-7C7F86A2A293}" destId="{E26D9E86-EDB2-45DD-A3C3-11F045283633}" srcOrd="0" destOrd="0" presId="urn:microsoft.com/office/officeart/2005/8/layout/list1"/>
    <dgm:cxn modelId="{F59E174F-DF07-48F6-A8D7-ECAEC30CAE2C}" srcId="{FD9D2944-629D-4233-A260-9FF3B9A6295E}" destId="{B67348FB-F0A3-433B-B167-DFF0EFEC49AA}" srcOrd="1" destOrd="0" parTransId="{C09F7829-B5FC-42BB-B1BC-09C78243603A}" sibTransId="{09FF2501-DBB9-446F-9A47-25FE82CA4474}"/>
    <dgm:cxn modelId="{47DB6270-5899-4A6D-86D3-34D62698B2F8}" srcId="{066D5A09-26C6-4E04-B761-A1A72879862F}" destId="{48838B53-1A72-42A7-B26B-CE97D736F460}" srcOrd="0" destOrd="0" parTransId="{A73E5293-CA5F-403B-BBFC-4D7B58E64A91}" sibTransId="{74AE657B-2237-4118-9FE7-FEE8EC6BE798}"/>
    <dgm:cxn modelId="{4ADFF67A-AFEB-464C-AC00-27F90BD1579E}" srcId="{B67348FB-F0A3-433B-B167-DFF0EFEC49AA}" destId="{2B0BC7EC-667A-4954-9270-692999CFC734}" srcOrd="1" destOrd="0" parTransId="{CAA4430E-0E0C-4E01-88EC-E6D181279EC0}" sibTransId="{84983227-BC2E-4390-B90B-FE69A3113F49}"/>
    <dgm:cxn modelId="{FE30277B-DEF9-4316-809E-095C93383AE5}" srcId="{3C494959-3C72-47DC-A3B2-CAC5A406B8CC}" destId="{2ACE7B6C-5AB7-4ABB-A32D-CDA9EA188A83}" srcOrd="0" destOrd="0" parTransId="{453DD58A-1689-4FC7-9C88-9EC6736B2F82}" sibTransId="{C55A59EB-2A83-4A36-8B70-9663B1F1111B}"/>
    <dgm:cxn modelId="{A7F2FE86-FBD7-44F6-B424-462D1C434192}" type="presOf" srcId="{FD9D2944-629D-4233-A260-9FF3B9A6295E}" destId="{DE60301D-4A27-4B28-B412-4A497EAE9AA3}" srcOrd="0" destOrd="0" presId="urn:microsoft.com/office/officeart/2005/8/layout/list1"/>
    <dgm:cxn modelId="{B2916EA6-3C44-49F7-BFCC-CF9B646E6349}" srcId="{FD9D2944-629D-4233-A260-9FF3B9A6295E}" destId="{3C494959-3C72-47DC-A3B2-CAC5A406B8CC}" srcOrd="0" destOrd="0" parTransId="{693A4F58-7A45-4130-8BE3-19F63D442F14}" sibTransId="{C1B22AEF-403A-44F0-A1B0-5DFBBB4ADC0A}"/>
    <dgm:cxn modelId="{A2A4BAC5-3E8B-4C69-885B-3D70CF2DF797}" type="presOf" srcId="{3C494959-3C72-47DC-A3B2-CAC5A406B8CC}" destId="{D19AD404-5A04-44A1-A4B4-B7E3C4F85AC2}" srcOrd="1" destOrd="0" presId="urn:microsoft.com/office/officeart/2005/8/layout/list1"/>
    <dgm:cxn modelId="{A3B8F1E9-10B8-4F66-BDBF-F556B1299935}" srcId="{3C494959-3C72-47DC-A3B2-CAC5A406B8CC}" destId="{066D5A09-26C6-4E04-B761-A1A72879862F}" srcOrd="1" destOrd="0" parTransId="{1F843D16-A540-4A88-BCEA-DC8501372853}" sibTransId="{58609E4C-0752-4FEE-8158-18752844FBAE}"/>
    <dgm:cxn modelId="{73F833FC-BF6B-4563-BB6E-5C0BD07A5E6F}" type="presOf" srcId="{2ACE7B6C-5AB7-4ABB-A32D-CDA9EA188A83}" destId="{7D1A6C3D-DB0F-4ACD-ADA8-12E4496A95B3}" srcOrd="0" destOrd="0" presId="urn:microsoft.com/office/officeart/2005/8/layout/list1"/>
    <dgm:cxn modelId="{ADD6F20C-F6CE-4289-999B-296E301072EB}" type="presParOf" srcId="{DE60301D-4A27-4B28-B412-4A497EAE9AA3}" destId="{BCCADF04-1FD3-4677-ADDC-329EE28DCCF3}" srcOrd="0" destOrd="0" presId="urn:microsoft.com/office/officeart/2005/8/layout/list1"/>
    <dgm:cxn modelId="{A276954A-0A45-4DE2-8434-31BDA10E0471}" type="presParOf" srcId="{BCCADF04-1FD3-4677-ADDC-329EE28DCCF3}" destId="{4AA79CD9-D629-4770-804E-DC224CBA43B8}" srcOrd="0" destOrd="0" presId="urn:microsoft.com/office/officeart/2005/8/layout/list1"/>
    <dgm:cxn modelId="{C2B05A12-908B-4ED5-B3CD-725A1001AD61}" type="presParOf" srcId="{BCCADF04-1FD3-4677-ADDC-329EE28DCCF3}" destId="{D19AD404-5A04-44A1-A4B4-B7E3C4F85AC2}" srcOrd="1" destOrd="0" presId="urn:microsoft.com/office/officeart/2005/8/layout/list1"/>
    <dgm:cxn modelId="{2B1B84ED-82F3-4678-98C2-77CE12D9AC18}" type="presParOf" srcId="{DE60301D-4A27-4B28-B412-4A497EAE9AA3}" destId="{6B81B84A-9626-4C37-B60A-AE05021ADE25}" srcOrd="1" destOrd="0" presId="urn:microsoft.com/office/officeart/2005/8/layout/list1"/>
    <dgm:cxn modelId="{2E26B226-ADE7-417D-8C87-458F858F8934}" type="presParOf" srcId="{DE60301D-4A27-4B28-B412-4A497EAE9AA3}" destId="{7D1A6C3D-DB0F-4ACD-ADA8-12E4496A95B3}" srcOrd="2" destOrd="0" presId="urn:microsoft.com/office/officeart/2005/8/layout/list1"/>
    <dgm:cxn modelId="{648A1C43-71BD-4D07-A158-2F597C31EF71}" type="presParOf" srcId="{DE60301D-4A27-4B28-B412-4A497EAE9AA3}" destId="{99060C9B-D147-40CE-AF8A-E72605CD83B4}" srcOrd="3" destOrd="0" presId="urn:microsoft.com/office/officeart/2005/8/layout/list1"/>
    <dgm:cxn modelId="{5FB7F0D2-5C30-44AA-BFD2-E4979DFECFC1}" type="presParOf" srcId="{DE60301D-4A27-4B28-B412-4A497EAE9AA3}" destId="{18F010E8-01E6-4A97-BCA4-6E7A34D786BB}" srcOrd="4" destOrd="0" presId="urn:microsoft.com/office/officeart/2005/8/layout/list1"/>
    <dgm:cxn modelId="{66660640-73A4-4A38-9182-852AEF133A6F}" type="presParOf" srcId="{18F010E8-01E6-4A97-BCA4-6E7A34D786BB}" destId="{72AF4BC1-7F3D-4C11-BB1F-39227990972E}" srcOrd="0" destOrd="0" presId="urn:microsoft.com/office/officeart/2005/8/layout/list1"/>
    <dgm:cxn modelId="{9646AA1A-728D-4E34-987E-5A2DDA884EFB}" type="presParOf" srcId="{18F010E8-01E6-4A97-BCA4-6E7A34D786BB}" destId="{040446FE-F3E8-4312-B74D-D4E4304993A2}" srcOrd="1" destOrd="0" presId="urn:microsoft.com/office/officeart/2005/8/layout/list1"/>
    <dgm:cxn modelId="{9A5C9709-2E01-44C0-9A12-9F82C3131219}" type="presParOf" srcId="{DE60301D-4A27-4B28-B412-4A497EAE9AA3}" destId="{0C4B0772-2E10-49A1-88CA-07F51B1C853C}" srcOrd="5" destOrd="0" presId="urn:microsoft.com/office/officeart/2005/8/layout/list1"/>
    <dgm:cxn modelId="{6382FA34-7B20-46CC-9A16-EC75584B05F7}" type="presParOf" srcId="{DE60301D-4A27-4B28-B412-4A497EAE9AA3}" destId="{E26D9E86-EDB2-45DD-A3C3-11F04528363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947CA4-7CB0-4A1E-A77A-5862BEDC493F}"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DFCCD70E-8026-4EB7-9891-5BE33ED45120}">
      <dgm:prSet/>
      <dgm:spPr/>
      <dgm:t>
        <a:bodyPr/>
        <a:lstStyle/>
        <a:p>
          <a:pPr>
            <a:lnSpc>
              <a:spcPct val="100000"/>
            </a:lnSpc>
          </a:pPr>
          <a:r>
            <a:rPr lang="en-US" dirty="0">
              <a:latin typeface="Arial" panose="020B0604020202020204" pitchFamily="34" charset="0"/>
              <a:cs typeface="Arial" panose="020B0604020202020204" pitchFamily="34" charset="0"/>
            </a:rPr>
            <a:t>Measure testing may be challenging due to use of multiple data sources in a single measure and a lack of data, especially SDOH data. </a:t>
          </a:r>
        </a:p>
      </dgm:t>
    </dgm:pt>
    <dgm:pt modelId="{3D17293E-8B26-4ED1-96DD-0B1EC6955878}" type="parTrans" cxnId="{45FF0EA5-9BF8-4D81-9475-4D122A6C8DAF}">
      <dgm:prSet/>
      <dgm:spPr/>
      <dgm:t>
        <a:bodyPr/>
        <a:lstStyle/>
        <a:p>
          <a:endParaRPr lang="en-US">
            <a:latin typeface="Arial" panose="020B0604020202020204" pitchFamily="34" charset="0"/>
            <a:cs typeface="Arial" panose="020B0604020202020204" pitchFamily="34" charset="0"/>
          </a:endParaRPr>
        </a:p>
      </dgm:t>
    </dgm:pt>
    <dgm:pt modelId="{AE8651D1-FAFC-4988-AE05-517F0529E3E0}" type="sibTrans" cxnId="{45FF0EA5-9BF8-4D81-9475-4D122A6C8DAF}">
      <dgm:prSet/>
      <dgm:spPr/>
      <dgm:t>
        <a:bodyPr/>
        <a:lstStyle/>
        <a:p>
          <a:endParaRPr lang="en-US">
            <a:latin typeface="Arial" panose="020B0604020202020204" pitchFamily="34" charset="0"/>
            <a:cs typeface="Arial" panose="020B0604020202020204" pitchFamily="34" charset="0"/>
          </a:endParaRPr>
        </a:p>
      </dgm:t>
    </dgm:pt>
    <dgm:pt modelId="{BDA2C24E-5D20-4DB5-B47D-CE80548FE5EE}">
      <dgm:prSet/>
      <dgm:spPr/>
      <dgm:t>
        <a:bodyPr/>
        <a:lstStyle/>
        <a:p>
          <a:pPr>
            <a:lnSpc>
              <a:spcPct val="100000"/>
            </a:lnSpc>
          </a:pPr>
          <a:r>
            <a:rPr lang="en-US" dirty="0">
              <a:latin typeface="Arial" panose="020B0604020202020204" pitchFamily="34" charset="0"/>
              <a:cs typeface="Arial" panose="020B0604020202020204" pitchFamily="34" charset="0"/>
            </a:rPr>
            <a:t>Consider the (in)completeness of data sources and data elements. </a:t>
          </a:r>
        </a:p>
      </dgm:t>
    </dgm:pt>
    <dgm:pt modelId="{720F6DF0-6A25-4296-818F-3FCA553467FB}" type="parTrans" cxnId="{D8E1DC27-A303-4302-9DC1-868238B6A4C9}">
      <dgm:prSet/>
      <dgm:spPr/>
      <dgm:t>
        <a:bodyPr/>
        <a:lstStyle/>
        <a:p>
          <a:endParaRPr lang="en-US">
            <a:latin typeface="Arial" panose="020B0604020202020204" pitchFamily="34" charset="0"/>
            <a:cs typeface="Arial" panose="020B0604020202020204" pitchFamily="34" charset="0"/>
          </a:endParaRPr>
        </a:p>
      </dgm:t>
    </dgm:pt>
    <dgm:pt modelId="{AAA79D1D-CD38-48E9-B21D-B4E3EAF244E6}" type="sibTrans" cxnId="{D8E1DC27-A303-4302-9DC1-868238B6A4C9}">
      <dgm:prSet/>
      <dgm:spPr/>
      <dgm:t>
        <a:bodyPr/>
        <a:lstStyle/>
        <a:p>
          <a:endParaRPr lang="en-US">
            <a:latin typeface="Arial" panose="020B0604020202020204" pitchFamily="34" charset="0"/>
            <a:cs typeface="Arial" panose="020B0604020202020204" pitchFamily="34" charset="0"/>
          </a:endParaRPr>
        </a:p>
      </dgm:t>
    </dgm:pt>
    <dgm:pt modelId="{7EF2E5FD-243C-457B-A51F-536E4C6F6979}">
      <dgm:prSet/>
      <dgm:spPr/>
      <dgm:t>
        <a:bodyPr/>
        <a:lstStyle/>
        <a:p>
          <a:pPr>
            <a:lnSpc>
              <a:spcPct val="100000"/>
            </a:lnSpc>
          </a:pPr>
          <a:r>
            <a:rPr lang="en-US" dirty="0">
              <a:latin typeface="Arial" panose="020B0604020202020204" pitchFamily="34" charset="0"/>
              <a:cs typeface="Arial" panose="020B0604020202020204" pitchFamily="34" charset="0"/>
            </a:rPr>
            <a:t>Chance the measure developer will have to be creative with their testing plan and should partner with a variety of stakeholders including the data owners. </a:t>
          </a:r>
        </a:p>
      </dgm:t>
    </dgm:pt>
    <dgm:pt modelId="{E0F79248-B6C7-4745-A186-C5CF315F3133}" type="parTrans" cxnId="{836AAE8E-F424-40D9-9647-7B952DD598B4}">
      <dgm:prSet/>
      <dgm:spPr/>
      <dgm:t>
        <a:bodyPr/>
        <a:lstStyle/>
        <a:p>
          <a:endParaRPr lang="en-US">
            <a:latin typeface="Arial" panose="020B0604020202020204" pitchFamily="34" charset="0"/>
            <a:cs typeface="Arial" panose="020B0604020202020204" pitchFamily="34" charset="0"/>
          </a:endParaRPr>
        </a:p>
      </dgm:t>
    </dgm:pt>
    <dgm:pt modelId="{2C7857EA-915F-4667-A377-1743C5DF9DF3}" type="sibTrans" cxnId="{836AAE8E-F424-40D9-9647-7B952DD598B4}">
      <dgm:prSet/>
      <dgm:spPr/>
      <dgm:t>
        <a:bodyPr/>
        <a:lstStyle/>
        <a:p>
          <a:endParaRPr lang="en-US">
            <a:latin typeface="Arial" panose="020B0604020202020204" pitchFamily="34" charset="0"/>
            <a:cs typeface="Arial" panose="020B0604020202020204" pitchFamily="34" charset="0"/>
          </a:endParaRPr>
        </a:p>
      </dgm:t>
    </dgm:pt>
    <dgm:pt modelId="{C7C8577C-ACA9-41B1-A9D7-FE74DA48EB65}" type="pres">
      <dgm:prSet presAssocID="{48947CA4-7CB0-4A1E-A77A-5862BEDC493F}" presName="root" presStyleCnt="0">
        <dgm:presLayoutVars>
          <dgm:dir/>
          <dgm:resizeHandles val="exact"/>
        </dgm:presLayoutVars>
      </dgm:prSet>
      <dgm:spPr/>
    </dgm:pt>
    <dgm:pt modelId="{0442B0E3-0F8A-4CAE-A34B-4B8EE0D83922}" type="pres">
      <dgm:prSet presAssocID="{DFCCD70E-8026-4EB7-9891-5BE33ED45120}" presName="compNode" presStyleCnt="0"/>
      <dgm:spPr/>
    </dgm:pt>
    <dgm:pt modelId="{AF473E4B-2119-423C-82E4-DEB7A48C53E8}" type="pres">
      <dgm:prSet presAssocID="{DFCCD70E-8026-4EB7-9891-5BE33ED45120}" presName="bgRect" presStyleLbl="bgShp" presStyleIdx="0" presStyleCnt="3" custLinFactNeighborY="18046"/>
      <dgm:spPr>
        <a:solidFill>
          <a:srgbClr val="E5EAF3"/>
        </a:solidFill>
      </dgm:spPr>
    </dgm:pt>
    <dgm:pt modelId="{167157D0-87A6-4AD2-965B-EE0E85636B6D}" type="pres">
      <dgm:prSet presAssocID="{DFCCD70E-8026-4EB7-9891-5BE33ED45120}" presName="iconRect" presStyleLbl="node1" presStyleIdx="0" presStyleCnt="3" custLinFactNeighborX="4774" custLinFactNeighborY="328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icon"/>
        </a:ext>
      </dgm:extLst>
    </dgm:pt>
    <dgm:pt modelId="{42A36F01-907B-4570-A226-AA0E965F19D9}" type="pres">
      <dgm:prSet presAssocID="{DFCCD70E-8026-4EB7-9891-5BE33ED45120}" presName="spaceRect" presStyleCnt="0"/>
      <dgm:spPr/>
    </dgm:pt>
    <dgm:pt modelId="{3555C322-E467-47B0-B9D9-2D074F90C552}" type="pres">
      <dgm:prSet presAssocID="{DFCCD70E-8026-4EB7-9891-5BE33ED45120}" presName="parTx" presStyleLbl="revTx" presStyleIdx="0" presStyleCnt="3" custLinFactNeighborY="16602">
        <dgm:presLayoutVars>
          <dgm:chMax val="0"/>
          <dgm:chPref val="0"/>
        </dgm:presLayoutVars>
      </dgm:prSet>
      <dgm:spPr/>
    </dgm:pt>
    <dgm:pt modelId="{21B6A6CA-C986-4FB5-AEA6-9AF22BA23864}" type="pres">
      <dgm:prSet presAssocID="{AE8651D1-FAFC-4988-AE05-517F0529E3E0}" presName="sibTrans" presStyleCnt="0"/>
      <dgm:spPr/>
    </dgm:pt>
    <dgm:pt modelId="{AAEBE319-710F-4C38-BFF0-DF224CDCA6D2}" type="pres">
      <dgm:prSet presAssocID="{BDA2C24E-5D20-4DB5-B47D-CE80548FE5EE}" presName="compNode" presStyleCnt="0"/>
      <dgm:spPr/>
    </dgm:pt>
    <dgm:pt modelId="{639CC4DC-23B8-4D24-9A93-F7B334300F8F}" type="pres">
      <dgm:prSet presAssocID="{BDA2C24E-5D20-4DB5-B47D-CE80548FE5EE}" presName="bgRect" presStyleLbl="bgShp" presStyleIdx="1" presStyleCnt="3" custLinFactNeighborY="3322"/>
      <dgm:spPr>
        <a:solidFill>
          <a:srgbClr val="E5EAF3"/>
        </a:solidFill>
      </dgm:spPr>
    </dgm:pt>
    <dgm:pt modelId="{11303158-657F-4EF3-A141-388D28536B70}" type="pres">
      <dgm:prSet presAssocID="{BDA2C24E-5D20-4DB5-B47D-CE80548FE5EE}" presName="iconRect" presStyleLbl="node1" presStyleIdx="1" presStyleCnt="3" custLinFactNeighborY="1312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ble icon"/>
        </a:ext>
      </dgm:extLst>
    </dgm:pt>
    <dgm:pt modelId="{1E62A384-ACBE-4B21-8D13-921B1ABC1C8C}" type="pres">
      <dgm:prSet presAssocID="{BDA2C24E-5D20-4DB5-B47D-CE80548FE5EE}" presName="spaceRect" presStyleCnt="0"/>
      <dgm:spPr/>
    </dgm:pt>
    <dgm:pt modelId="{28A2D76F-28DF-42B8-8D24-7D5CFA6FC4A7}" type="pres">
      <dgm:prSet presAssocID="{BDA2C24E-5D20-4DB5-B47D-CE80548FE5EE}" presName="parTx" presStyleLbl="revTx" presStyleIdx="1" presStyleCnt="3" custLinFactNeighborY="7654">
        <dgm:presLayoutVars>
          <dgm:chMax val="0"/>
          <dgm:chPref val="0"/>
        </dgm:presLayoutVars>
      </dgm:prSet>
      <dgm:spPr/>
    </dgm:pt>
    <dgm:pt modelId="{2F190695-8ECE-4853-9A8A-B84AF74E0E51}" type="pres">
      <dgm:prSet presAssocID="{AAA79D1D-CD38-48E9-B21D-B4E3EAF244E6}" presName="sibTrans" presStyleCnt="0"/>
      <dgm:spPr/>
    </dgm:pt>
    <dgm:pt modelId="{C6383E7A-ED46-4FDD-845B-D291137E8804}" type="pres">
      <dgm:prSet presAssocID="{7EF2E5FD-243C-457B-A51F-536E4C6F6979}" presName="compNode" presStyleCnt="0"/>
      <dgm:spPr/>
    </dgm:pt>
    <dgm:pt modelId="{B98D3238-0B27-44C3-BF21-BFFC6CCE724B}" type="pres">
      <dgm:prSet presAssocID="{7EF2E5FD-243C-457B-A51F-536E4C6F6979}" presName="bgRect" presStyleLbl="bgShp" presStyleIdx="2" presStyleCnt="3" custLinFactNeighborY="7940"/>
      <dgm:spPr>
        <a:solidFill>
          <a:srgbClr val="E5EAF3"/>
        </a:solidFill>
      </dgm:spPr>
    </dgm:pt>
    <dgm:pt modelId="{F5934BC6-64AE-42B8-9A0D-8EBBD75D2D11}" type="pres">
      <dgm:prSet presAssocID="{7EF2E5FD-243C-457B-A51F-536E4C6F69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icon"/>
        </a:ext>
      </dgm:extLst>
    </dgm:pt>
    <dgm:pt modelId="{0BDE726D-0186-4DD0-A49E-CA527EB0D496}" type="pres">
      <dgm:prSet presAssocID="{7EF2E5FD-243C-457B-A51F-536E4C6F6979}" presName="spaceRect" presStyleCnt="0"/>
      <dgm:spPr/>
    </dgm:pt>
    <dgm:pt modelId="{5F6BEB4D-DF19-4659-A815-8092E8F4C775}" type="pres">
      <dgm:prSet presAssocID="{7EF2E5FD-243C-457B-A51F-536E4C6F6979}" presName="parTx" presStyleLbl="revTx" presStyleIdx="2" presStyleCnt="3">
        <dgm:presLayoutVars>
          <dgm:chMax val="0"/>
          <dgm:chPref val="0"/>
        </dgm:presLayoutVars>
      </dgm:prSet>
      <dgm:spPr/>
    </dgm:pt>
  </dgm:ptLst>
  <dgm:cxnLst>
    <dgm:cxn modelId="{2D7C300C-3952-463B-BBA1-CC324E115A46}" type="presOf" srcId="{BDA2C24E-5D20-4DB5-B47D-CE80548FE5EE}" destId="{28A2D76F-28DF-42B8-8D24-7D5CFA6FC4A7}" srcOrd="0" destOrd="0" presId="urn:microsoft.com/office/officeart/2018/2/layout/IconVerticalSolidList"/>
    <dgm:cxn modelId="{D8E1DC27-A303-4302-9DC1-868238B6A4C9}" srcId="{48947CA4-7CB0-4A1E-A77A-5862BEDC493F}" destId="{BDA2C24E-5D20-4DB5-B47D-CE80548FE5EE}" srcOrd="1" destOrd="0" parTransId="{720F6DF0-6A25-4296-818F-3FCA553467FB}" sibTransId="{AAA79D1D-CD38-48E9-B21D-B4E3EAF244E6}"/>
    <dgm:cxn modelId="{836AAE8E-F424-40D9-9647-7B952DD598B4}" srcId="{48947CA4-7CB0-4A1E-A77A-5862BEDC493F}" destId="{7EF2E5FD-243C-457B-A51F-536E4C6F6979}" srcOrd="2" destOrd="0" parTransId="{E0F79248-B6C7-4745-A186-C5CF315F3133}" sibTransId="{2C7857EA-915F-4667-A377-1743C5DF9DF3}"/>
    <dgm:cxn modelId="{3B2692A4-0CBE-4C21-8A75-077FEF4A94CA}" type="presOf" srcId="{DFCCD70E-8026-4EB7-9891-5BE33ED45120}" destId="{3555C322-E467-47B0-B9D9-2D074F90C552}" srcOrd="0" destOrd="0" presId="urn:microsoft.com/office/officeart/2018/2/layout/IconVerticalSolidList"/>
    <dgm:cxn modelId="{45FF0EA5-9BF8-4D81-9475-4D122A6C8DAF}" srcId="{48947CA4-7CB0-4A1E-A77A-5862BEDC493F}" destId="{DFCCD70E-8026-4EB7-9891-5BE33ED45120}" srcOrd="0" destOrd="0" parTransId="{3D17293E-8B26-4ED1-96DD-0B1EC6955878}" sibTransId="{AE8651D1-FAFC-4988-AE05-517F0529E3E0}"/>
    <dgm:cxn modelId="{2E0E1BF3-1266-4CC6-BC6E-B016BF3D3CEA}" type="presOf" srcId="{48947CA4-7CB0-4A1E-A77A-5862BEDC493F}" destId="{C7C8577C-ACA9-41B1-A9D7-FE74DA48EB65}" srcOrd="0" destOrd="0" presId="urn:microsoft.com/office/officeart/2018/2/layout/IconVerticalSolidList"/>
    <dgm:cxn modelId="{273DF9FE-058A-4EC7-94EC-C3A51A5F078C}" type="presOf" srcId="{7EF2E5FD-243C-457B-A51F-536E4C6F6979}" destId="{5F6BEB4D-DF19-4659-A815-8092E8F4C775}" srcOrd="0" destOrd="0" presId="urn:microsoft.com/office/officeart/2018/2/layout/IconVerticalSolidList"/>
    <dgm:cxn modelId="{E5AC63BE-9CD0-411F-88EE-7C6CA09D678F}" type="presParOf" srcId="{C7C8577C-ACA9-41B1-A9D7-FE74DA48EB65}" destId="{0442B0E3-0F8A-4CAE-A34B-4B8EE0D83922}" srcOrd="0" destOrd="0" presId="urn:microsoft.com/office/officeart/2018/2/layout/IconVerticalSolidList"/>
    <dgm:cxn modelId="{F83B1C6E-992F-4CB6-80C3-72C1695FE100}" type="presParOf" srcId="{0442B0E3-0F8A-4CAE-A34B-4B8EE0D83922}" destId="{AF473E4B-2119-423C-82E4-DEB7A48C53E8}" srcOrd="0" destOrd="0" presId="urn:microsoft.com/office/officeart/2018/2/layout/IconVerticalSolidList"/>
    <dgm:cxn modelId="{9A4AB73F-F162-45B5-AF4C-B9296DB0637B}" type="presParOf" srcId="{0442B0E3-0F8A-4CAE-A34B-4B8EE0D83922}" destId="{167157D0-87A6-4AD2-965B-EE0E85636B6D}" srcOrd="1" destOrd="0" presId="urn:microsoft.com/office/officeart/2018/2/layout/IconVerticalSolidList"/>
    <dgm:cxn modelId="{6D1F51C7-D1F9-4C95-B449-774B43A9F617}" type="presParOf" srcId="{0442B0E3-0F8A-4CAE-A34B-4B8EE0D83922}" destId="{42A36F01-907B-4570-A226-AA0E965F19D9}" srcOrd="2" destOrd="0" presId="urn:microsoft.com/office/officeart/2018/2/layout/IconVerticalSolidList"/>
    <dgm:cxn modelId="{96107075-3D36-4F28-972E-C40641D94EE1}" type="presParOf" srcId="{0442B0E3-0F8A-4CAE-A34B-4B8EE0D83922}" destId="{3555C322-E467-47B0-B9D9-2D074F90C552}" srcOrd="3" destOrd="0" presId="urn:microsoft.com/office/officeart/2018/2/layout/IconVerticalSolidList"/>
    <dgm:cxn modelId="{D878F895-9BAC-4ECC-94B2-EC8B59F80617}" type="presParOf" srcId="{C7C8577C-ACA9-41B1-A9D7-FE74DA48EB65}" destId="{21B6A6CA-C986-4FB5-AEA6-9AF22BA23864}" srcOrd="1" destOrd="0" presId="urn:microsoft.com/office/officeart/2018/2/layout/IconVerticalSolidList"/>
    <dgm:cxn modelId="{042562D3-D3D3-409D-BFBC-9DD77B9BE316}" type="presParOf" srcId="{C7C8577C-ACA9-41B1-A9D7-FE74DA48EB65}" destId="{AAEBE319-710F-4C38-BFF0-DF224CDCA6D2}" srcOrd="2" destOrd="0" presId="urn:microsoft.com/office/officeart/2018/2/layout/IconVerticalSolidList"/>
    <dgm:cxn modelId="{014E5751-4F12-4468-B8F6-D6C995D447A3}" type="presParOf" srcId="{AAEBE319-710F-4C38-BFF0-DF224CDCA6D2}" destId="{639CC4DC-23B8-4D24-9A93-F7B334300F8F}" srcOrd="0" destOrd="0" presId="urn:microsoft.com/office/officeart/2018/2/layout/IconVerticalSolidList"/>
    <dgm:cxn modelId="{6857A432-55D2-44B1-8AB5-DB67D1B057D4}" type="presParOf" srcId="{AAEBE319-710F-4C38-BFF0-DF224CDCA6D2}" destId="{11303158-657F-4EF3-A141-388D28536B70}" srcOrd="1" destOrd="0" presId="urn:microsoft.com/office/officeart/2018/2/layout/IconVerticalSolidList"/>
    <dgm:cxn modelId="{6963376B-F324-453E-8B15-CA0F3DA62065}" type="presParOf" srcId="{AAEBE319-710F-4C38-BFF0-DF224CDCA6D2}" destId="{1E62A384-ACBE-4B21-8D13-921B1ABC1C8C}" srcOrd="2" destOrd="0" presId="urn:microsoft.com/office/officeart/2018/2/layout/IconVerticalSolidList"/>
    <dgm:cxn modelId="{1F727778-0F8E-4F96-9AF9-39600C942B1D}" type="presParOf" srcId="{AAEBE319-710F-4C38-BFF0-DF224CDCA6D2}" destId="{28A2D76F-28DF-42B8-8D24-7D5CFA6FC4A7}" srcOrd="3" destOrd="0" presId="urn:microsoft.com/office/officeart/2018/2/layout/IconVerticalSolidList"/>
    <dgm:cxn modelId="{36C420F0-E2E4-44C2-B36F-1B86F9EAA41F}" type="presParOf" srcId="{C7C8577C-ACA9-41B1-A9D7-FE74DA48EB65}" destId="{2F190695-8ECE-4853-9A8A-B84AF74E0E51}" srcOrd="3" destOrd="0" presId="urn:microsoft.com/office/officeart/2018/2/layout/IconVerticalSolidList"/>
    <dgm:cxn modelId="{9440724F-D2E1-4A8A-B19D-C5DD32AE88FF}" type="presParOf" srcId="{C7C8577C-ACA9-41B1-A9D7-FE74DA48EB65}" destId="{C6383E7A-ED46-4FDD-845B-D291137E8804}" srcOrd="4" destOrd="0" presId="urn:microsoft.com/office/officeart/2018/2/layout/IconVerticalSolidList"/>
    <dgm:cxn modelId="{741A9509-328F-44E5-A86B-C49BBB12E978}" type="presParOf" srcId="{C6383E7A-ED46-4FDD-845B-D291137E8804}" destId="{B98D3238-0B27-44C3-BF21-BFFC6CCE724B}" srcOrd="0" destOrd="0" presId="urn:microsoft.com/office/officeart/2018/2/layout/IconVerticalSolidList"/>
    <dgm:cxn modelId="{32FF1DC1-1F65-4590-BCB3-398E32802EA7}" type="presParOf" srcId="{C6383E7A-ED46-4FDD-845B-D291137E8804}" destId="{F5934BC6-64AE-42B8-9A0D-8EBBD75D2D11}" srcOrd="1" destOrd="0" presId="urn:microsoft.com/office/officeart/2018/2/layout/IconVerticalSolidList"/>
    <dgm:cxn modelId="{E7052E18-B834-49D3-8DA1-13F1DA17B0F4}" type="presParOf" srcId="{C6383E7A-ED46-4FDD-845B-D291137E8804}" destId="{0BDE726D-0186-4DD0-A49E-CA527EB0D496}" srcOrd="2" destOrd="0" presId="urn:microsoft.com/office/officeart/2018/2/layout/IconVerticalSolidList"/>
    <dgm:cxn modelId="{2FB77E91-32B1-4A80-B9A4-62652055E8EF}" type="presParOf" srcId="{C6383E7A-ED46-4FDD-845B-D291137E8804}" destId="{5F6BEB4D-DF19-4659-A815-8092E8F4C77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EA9965-BFE1-4AF4-B425-475EAFB6929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703D86A3-935A-40B9-878C-A8E8A796D150}">
      <dgm:prSet custT="1"/>
      <dgm:spPr/>
      <dgm:t>
        <a:bodyPr/>
        <a:lstStyle/>
        <a:p>
          <a:r>
            <a:rPr lang="en-US" sz="1600" b="1" dirty="0">
              <a:latin typeface="Arial" panose="020B0604020202020204" pitchFamily="34" charset="0"/>
              <a:cs typeface="Arial" panose="020B0604020202020204" pitchFamily="34" charset="0"/>
            </a:rPr>
            <a:t>Which system owns the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quality construct?</a:t>
          </a:r>
        </a:p>
      </dgm:t>
    </dgm:pt>
    <dgm:pt modelId="{C48043F6-6D8F-45AD-8D91-6161DC9F5C8D}" type="parTrans" cxnId="{1B733299-AB39-4B81-902F-7A10F9B23ADE}">
      <dgm:prSet/>
      <dgm:spPr/>
      <dgm:t>
        <a:bodyPr/>
        <a:lstStyle/>
        <a:p>
          <a:endParaRPr lang="en-US">
            <a:latin typeface="Arial" panose="020B0604020202020204" pitchFamily="34" charset="0"/>
            <a:cs typeface="Arial" panose="020B0604020202020204" pitchFamily="34" charset="0"/>
          </a:endParaRPr>
        </a:p>
      </dgm:t>
    </dgm:pt>
    <dgm:pt modelId="{6DE2955E-BEA8-4FF2-9405-D49E05ADCF43}" type="sibTrans" cxnId="{1B733299-AB39-4B81-902F-7A10F9B23ADE}">
      <dgm:prSet/>
      <dgm:spPr/>
      <dgm:t>
        <a:bodyPr/>
        <a:lstStyle/>
        <a:p>
          <a:endParaRPr lang="en-US">
            <a:latin typeface="Arial" panose="020B0604020202020204" pitchFamily="34" charset="0"/>
            <a:cs typeface="Arial" panose="020B0604020202020204" pitchFamily="34" charset="0"/>
          </a:endParaRPr>
        </a:p>
      </dgm:t>
    </dgm:pt>
    <dgm:pt modelId="{85EEBB33-9D3E-461F-9C41-BC7998DAD6CB}">
      <dgm:prSet/>
      <dgm:spPr/>
      <dgm:t>
        <a:bodyPr/>
        <a:lstStyle/>
        <a:p>
          <a:pPr>
            <a:lnSpc>
              <a:spcPct val="100000"/>
            </a:lnSpc>
            <a:spcAft>
              <a:spcPts val="600"/>
            </a:spcAft>
          </a:pPr>
          <a:r>
            <a:rPr lang="en-US" b="0" i="0" baseline="0" dirty="0">
              <a:latin typeface="Arial" panose="020B0604020202020204" pitchFamily="34" charset="0"/>
              <a:cs typeface="Arial" panose="020B0604020202020204" pitchFamily="34" charset="0"/>
            </a:rPr>
            <a:t>For the purposes of defining the quality construct for measure testing, the measure developer needs to expand attribution for traditional measured entities to include the delivery of public health and social services, and/or to expand the measured entity to include both healthcare and non-healthcare providers. </a:t>
          </a:r>
          <a:endParaRPr lang="en-US" dirty="0">
            <a:latin typeface="Arial" panose="020B0604020202020204" pitchFamily="34" charset="0"/>
            <a:cs typeface="Arial" panose="020B0604020202020204" pitchFamily="34" charset="0"/>
          </a:endParaRPr>
        </a:p>
      </dgm:t>
    </dgm:pt>
    <dgm:pt modelId="{BD5AB145-4405-434B-80DB-1295A372DBDF}" type="parTrans" cxnId="{76029DD6-B678-4038-9AAB-0BE8DEB2113D}">
      <dgm:prSet/>
      <dgm:spPr/>
      <dgm:t>
        <a:bodyPr/>
        <a:lstStyle/>
        <a:p>
          <a:endParaRPr lang="en-US">
            <a:latin typeface="Arial" panose="020B0604020202020204" pitchFamily="34" charset="0"/>
            <a:cs typeface="Arial" panose="020B0604020202020204" pitchFamily="34" charset="0"/>
          </a:endParaRPr>
        </a:p>
      </dgm:t>
    </dgm:pt>
    <dgm:pt modelId="{749C3E75-7B19-4A5D-BC88-B498B16EDC51}" type="sibTrans" cxnId="{76029DD6-B678-4038-9AAB-0BE8DEB2113D}">
      <dgm:prSet/>
      <dgm:spPr/>
      <dgm:t>
        <a:bodyPr/>
        <a:lstStyle/>
        <a:p>
          <a:endParaRPr lang="en-US">
            <a:latin typeface="Arial" panose="020B0604020202020204" pitchFamily="34" charset="0"/>
            <a:cs typeface="Arial" panose="020B0604020202020204" pitchFamily="34" charset="0"/>
          </a:endParaRPr>
        </a:p>
      </dgm:t>
    </dgm:pt>
    <dgm:pt modelId="{B94E73E2-EFDF-4176-844B-B0B3EC69B0D6}">
      <dgm:prSet/>
      <dgm:spPr/>
      <dgm:t>
        <a:bodyPr/>
        <a:lstStyle/>
        <a:p>
          <a:pPr>
            <a:lnSpc>
              <a:spcPct val="100000"/>
            </a:lnSpc>
            <a:spcAft>
              <a:spcPts val="600"/>
            </a:spcAft>
          </a:pPr>
          <a:r>
            <a:rPr lang="en-US" dirty="0">
              <a:latin typeface="Arial" panose="020B0604020202020204" pitchFamily="34" charset="0"/>
              <a:cs typeface="Arial" panose="020B0604020202020204" pitchFamily="34" charset="0"/>
            </a:rPr>
            <a:t>O</a:t>
          </a:r>
          <a:r>
            <a:rPr lang="en-US" b="0" i="0" baseline="0" dirty="0">
              <a:latin typeface="Arial" panose="020B0604020202020204" pitchFamily="34" charset="0"/>
              <a:cs typeface="Arial" panose="020B0604020202020204" pitchFamily="34" charset="0"/>
            </a:rPr>
            <a:t>nce the measure developer defines the quality construct, then measure testing would proceed as with any quality measure with the focus on importance, scientific acceptability (reliability and validity), feasibility, and usability. </a:t>
          </a:r>
          <a:endParaRPr lang="en-US" dirty="0">
            <a:latin typeface="Arial" panose="020B0604020202020204" pitchFamily="34" charset="0"/>
            <a:cs typeface="Arial" panose="020B0604020202020204" pitchFamily="34" charset="0"/>
          </a:endParaRPr>
        </a:p>
      </dgm:t>
    </dgm:pt>
    <dgm:pt modelId="{7034CFB6-11A1-4742-84F0-DF5A14A4F3F1}" type="parTrans" cxnId="{95889B2C-5A17-49AB-AE6B-CD5B050121F3}">
      <dgm:prSet/>
      <dgm:spPr/>
      <dgm:t>
        <a:bodyPr/>
        <a:lstStyle/>
        <a:p>
          <a:endParaRPr lang="en-US">
            <a:latin typeface="Arial" panose="020B0604020202020204" pitchFamily="34" charset="0"/>
            <a:cs typeface="Arial" panose="020B0604020202020204" pitchFamily="34" charset="0"/>
          </a:endParaRPr>
        </a:p>
      </dgm:t>
    </dgm:pt>
    <dgm:pt modelId="{6CAFF9E7-4457-48A8-A3A9-FCEB1B53D034}" type="sibTrans" cxnId="{95889B2C-5A17-49AB-AE6B-CD5B050121F3}">
      <dgm:prSet/>
      <dgm:spPr/>
      <dgm:t>
        <a:bodyPr/>
        <a:lstStyle/>
        <a:p>
          <a:endParaRPr lang="en-US">
            <a:latin typeface="Arial" panose="020B0604020202020204" pitchFamily="34" charset="0"/>
            <a:cs typeface="Arial" panose="020B0604020202020204" pitchFamily="34" charset="0"/>
          </a:endParaRPr>
        </a:p>
      </dgm:t>
    </dgm:pt>
    <dgm:pt modelId="{3818494E-DB33-4907-9B7D-991C60A2BB7F}">
      <dgm:prSet custT="1"/>
      <dgm:spPr/>
      <dgm:t>
        <a:bodyPr/>
        <a:lstStyle/>
        <a:p>
          <a:r>
            <a:rPr lang="en-US" sz="1600" b="1" dirty="0">
              <a:latin typeface="Arial" panose="020B0604020202020204" pitchFamily="34" charset="0"/>
              <a:cs typeface="Arial" panose="020B0604020202020204" pitchFamily="34" charset="0"/>
            </a:rPr>
            <a:t>Is </a:t>
          </a:r>
          <a:r>
            <a:rPr lang="en-US" sz="1600" b="1" i="0" baseline="0" dirty="0">
              <a:latin typeface="Arial" panose="020B0604020202020204" pitchFamily="34" charset="0"/>
              <a:cs typeface="Arial" panose="020B0604020202020204" pitchFamily="34" charset="0"/>
            </a:rPr>
            <a:t>the quality construct </a:t>
          </a:r>
          <a:br>
            <a:rPr lang="en-US" sz="1600" b="1" i="0" baseline="0" dirty="0">
              <a:latin typeface="Arial" panose="020B0604020202020204" pitchFamily="34" charset="0"/>
              <a:cs typeface="Arial" panose="020B0604020202020204" pitchFamily="34" charset="0"/>
            </a:rPr>
          </a:br>
          <a:r>
            <a:rPr lang="en-US" sz="1600" b="1" i="0" baseline="0" dirty="0">
              <a:latin typeface="Arial" panose="020B0604020202020204" pitchFamily="34" charset="0"/>
              <a:cs typeface="Arial" panose="020B0604020202020204" pitchFamily="34" charset="0"/>
            </a:rPr>
            <a:t>a public good?</a:t>
          </a:r>
          <a:endParaRPr lang="en-US" sz="1600" b="1" dirty="0">
            <a:latin typeface="Arial" panose="020B0604020202020204" pitchFamily="34" charset="0"/>
            <a:cs typeface="Arial" panose="020B0604020202020204" pitchFamily="34" charset="0"/>
          </a:endParaRPr>
        </a:p>
      </dgm:t>
    </dgm:pt>
    <dgm:pt modelId="{C5D8E8B6-0C46-4BF9-AF34-1F5898515113}" type="parTrans" cxnId="{F0ABF728-0AED-40D1-9B75-7FCEC95BDCCA}">
      <dgm:prSet/>
      <dgm:spPr/>
      <dgm:t>
        <a:bodyPr/>
        <a:lstStyle/>
        <a:p>
          <a:endParaRPr lang="en-US">
            <a:latin typeface="Arial" panose="020B0604020202020204" pitchFamily="34" charset="0"/>
            <a:cs typeface="Arial" panose="020B0604020202020204" pitchFamily="34" charset="0"/>
          </a:endParaRPr>
        </a:p>
      </dgm:t>
    </dgm:pt>
    <dgm:pt modelId="{8241AF28-D229-4A91-B365-FD3A1ED608E3}" type="sibTrans" cxnId="{F0ABF728-0AED-40D1-9B75-7FCEC95BDCCA}">
      <dgm:prSet/>
      <dgm:spPr/>
      <dgm:t>
        <a:bodyPr/>
        <a:lstStyle/>
        <a:p>
          <a:endParaRPr lang="en-US">
            <a:latin typeface="Arial" panose="020B0604020202020204" pitchFamily="34" charset="0"/>
            <a:cs typeface="Arial" panose="020B0604020202020204" pitchFamily="34" charset="0"/>
          </a:endParaRPr>
        </a:p>
      </dgm:t>
    </dgm:pt>
    <dgm:pt modelId="{48855B35-04F8-4C2D-A06E-719F70245F10}">
      <dgm:prSet custT="1"/>
      <dgm:spPr/>
      <dgm:t>
        <a:bodyPr/>
        <a:lstStyle/>
        <a:p>
          <a:pPr>
            <a:lnSpc>
              <a:spcPct val="100000"/>
            </a:lnSpc>
          </a:pPr>
          <a:r>
            <a:rPr lang="en-US" sz="1600" b="0" i="0" baseline="0" dirty="0">
              <a:latin typeface="Arial" panose="020B0604020202020204" pitchFamily="34" charset="0"/>
              <a:cs typeface="Arial" panose="020B0604020202020204" pitchFamily="34" charset="0"/>
            </a:rPr>
            <a:t>There must be a person-level process/outcome relationship established with rigorous evidence and there must be an entity-level (e.g., ACO) demonstration of validity of the quality construct which shows that there is alignment between the behavioral response of persons and clinicians to the measure with the end user intent. </a:t>
          </a:r>
          <a:endParaRPr lang="en-US" sz="1600" dirty="0">
            <a:latin typeface="Arial" panose="020B0604020202020204" pitchFamily="34" charset="0"/>
            <a:cs typeface="Arial" panose="020B0604020202020204" pitchFamily="34" charset="0"/>
          </a:endParaRPr>
        </a:p>
      </dgm:t>
    </dgm:pt>
    <dgm:pt modelId="{BDD89165-3994-4A04-A52B-F453CD3D95A4}" type="parTrans" cxnId="{62185378-868B-441A-9675-46D55C787C69}">
      <dgm:prSet/>
      <dgm:spPr/>
      <dgm:t>
        <a:bodyPr/>
        <a:lstStyle/>
        <a:p>
          <a:endParaRPr lang="en-US">
            <a:latin typeface="Arial" panose="020B0604020202020204" pitchFamily="34" charset="0"/>
            <a:cs typeface="Arial" panose="020B0604020202020204" pitchFamily="34" charset="0"/>
          </a:endParaRPr>
        </a:p>
      </dgm:t>
    </dgm:pt>
    <dgm:pt modelId="{4ACCA08D-2FA6-4FF8-A456-84B0449BE4E7}" type="sibTrans" cxnId="{62185378-868B-441A-9675-46D55C787C69}">
      <dgm:prSet/>
      <dgm:spPr/>
      <dgm:t>
        <a:bodyPr/>
        <a:lstStyle/>
        <a:p>
          <a:endParaRPr lang="en-US">
            <a:latin typeface="Arial" panose="020B0604020202020204" pitchFamily="34" charset="0"/>
            <a:cs typeface="Arial" panose="020B0604020202020204" pitchFamily="34" charset="0"/>
          </a:endParaRPr>
        </a:p>
      </dgm:t>
    </dgm:pt>
    <dgm:pt modelId="{43DABED2-F746-48A7-98ED-C621DDF22911}">
      <dgm:prSet custT="1"/>
      <dgm:spPr/>
      <dgm:t>
        <a:bodyPr/>
        <a:lstStyle/>
        <a:p>
          <a:r>
            <a:rPr lang="en-US" sz="1600" b="1" dirty="0">
              <a:latin typeface="Arial" panose="020B0604020202020204" pitchFamily="34" charset="0"/>
              <a:cs typeface="Arial" panose="020B0604020202020204" pitchFamily="34" charset="0"/>
            </a:rPr>
            <a:t>N</a:t>
          </a:r>
          <a:r>
            <a:rPr lang="en-US" sz="1600" b="1" i="0" baseline="0" dirty="0">
              <a:latin typeface="Arial" panose="020B0604020202020204" pitchFamily="34" charset="0"/>
              <a:cs typeface="Arial" panose="020B0604020202020204" pitchFamily="34" charset="0"/>
            </a:rPr>
            <a:t>ature of the population level outcome </a:t>
          </a:r>
          <a:endParaRPr lang="en-US" sz="1600" b="1" dirty="0">
            <a:latin typeface="Arial" panose="020B0604020202020204" pitchFamily="34" charset="0"/>
            <a:cs typeface="Arial" panose="020B0604020202020204" pitchFamily="34" charset="0"/>
          </a:endParaRPr>
        </a:p>
      </dgm:t>
    </dgm:pt>
    <dgm:pt modelId="{65B359E5-15CD-445A-8B6D-BF77A684DD3A}" type="parTrans" cxnId="{81006CC3-0400-4CB5-8164-5BC071C2AD49}">
      <dgm:prSet/>
      <dgm:spPr/>
      <dgm:t>
        <a:bodyPr/>
        <a:lstStyle/>
        <a:p>
          <a:endParaRPr lang="en-US">
            <a:latin typeface="Arial" panose="020B0604020202020204" pitchFamily="34" charset="0"/>
            <a:cs typeface="Arial" panose="020B0604020202020204" pitchFamily="34" charset="0"/>
          </a:endParaRPr>
        </a:p>
      </dgm:t>
    </dgm:pt>
    <dgm:pt modelId="{04026297-F130-4A4D-AC86-3467822DA82E}" type="sibTrans" cxnId="{81006CC3-0400-4CB5-8164-5BC071C2AD49}">
      <dgm:prSet/>
      <dgm:spPr/>
      <dgm:t>
        <a:bodyPr/>
        <a:lstStyle/>
        <a:p>
          <a:endParaRPr lang="en-US">
            <a:latin typeface="Arial" panose="020B0604020202020204" pitchFamily="34" charset="0"/>
            <a:cs typeface="Arial" panose="020B0604020202020204" pitchFamily="34" charset="0"/>
          </a:endParaRPr>
        </a:p>
      </dgm:t>
    </dgm:pt>
    <dgm:pt modelId="{F3163F3B-F118-4B0A-BA93-A79AEA32EA0A}">
      <dgm:prSet custT="1"/>
      <dgm:spPr/>
      <dgm:t>
        <a:bodyPr/>
        <a:lstStyle/>
        <a:p>
          <a:pPr>
            <a:lnSpc>
              <a:spcPct val="100000"/>
            </a:lnSpc>
            <a:spcAft>
              <a:spcPts val="600"/>
            </a:spcAft>
          </a:pPr>
          <a:r>
            <a:rPr lang="en-US" sz="1600" b="0" i="0" baseline="0" dirty="0">
              <a:latin typeface="Arial" panose="020B0604020202020204" pitchFamily="34" charset="0"/>
              <a:cs typeface="Arial" panose="020B0604020202020204" pitchFamily="34" charset="0"/>
            </a:rPr>
            <a:t>A population level outcome might examine the distribution of outcomes across population subgroups and consider whether increasing access to healthcare or social services for certain subgroups would have the largest impact on outcomes. </a:t>
          </a:r>
          <a:endParaRPr lang="en-US" sz="1600" dirty="0">
            <a:latin typeface="Arial" panose="020B0604020202020204" pitchFamily="34" charset="0"/>
            <a:cs typeface="Arial" panose="020B0604020202020204" pitchFamily="34" charset="0"/>
          </a:endParaRPr>
        </a:p>
      </dgm:t>
    </dgm:pt>
    <dgm:pt modelId="{965811DE-2206-4497-B1C5-4C97A550E56F}" type="parTrans" cxnId="{F3744FD2-D2B9-47D1-B36B-C5CE93004931}">
      <dgm:prSet/>
      <dgm:spPr/>
      <dgm:t>
        <a:bodyPr/>
        <a:lstStyle/>
        <a:p>
          <a:endParaRPr lang="en-US">
            <a:latin typeface="Arial" panose="020B0604020202020204" pitchFamily="34" charset="0"/>
            <a:cs typeface="Arial" panose="020B0604020202020204" pitchFamily="34" charset="0"/>
          </a:endParaRPr>
        </a:p>
      </dgm:t>
    </dgm:pt>
    <dgm:pt modelId="{885E96BB-4006-49C7-9DFA-4830A0A52D96}" type="sibTrans" cxnId="{F3744FD2-D2B9-47D1-B36B-C5CE93004931}">
      <dgm:prSet/>
      <dgm:spPr/>
      <dgm:t>
        <a:bodyPr/>
        <a:lstStyle/>
        <a:p>
          <a:endParaRPr lang="en-US">
            <a:latin typeface="Arial" panose="020B0604020202020204" pitchFamily="34" charset="0"/>
            <a:cs typeface="Arial" panose="020B0604020202020204" pitchFamily="34" charset="0"/>
          </a:endParaRPr>
        </a:p>
      </dgm:t>
    </dgm:pt>
    <dgm:pt modelId="{BB0DC81A-9049-4235-92FB-41026022B9C9}" type="pres">
      <dgm:prSet presAssocID="{19EA9965-BFE1-4AF4-B425-475EAFB6929A}" presName="Name0" presStyleCnt="0">
        <dgm:presLayoutVars>
          <dgm:dir/>
          <dgm:animLvl val="lvl"/>
          <dgm:resizeHandles val="exact"/>
        </dgm:presLayoutVars>
      </dgm:prSet>
      <dgm:spPr/>
    </dgm:pt>
    <dgm:pt modelId="{8CBF20CF-A6FD-4C23-A217-E307594492BB}" type="pres">
      <dgm:prSet presAssocID="{703D86A3-935A-40B9-878C-A8E8A796D150}" presName="composite" presStyleCnt="0"/>
      <dgm:spPr/>
    </dgm:pt>
    <dgm:pt modelId="{133CA6CF-0E2E-427D-BECE-08C12366A3D5}" type="pres">
      <dgm:prSet presAssocID="{703D86A3-935A-40B9-878C-A8E8A796D150}" presName="parTx" presStyleLbl="alignNode1" presStyleIdx="0" presStyleCnt="3">
        <dgm:presLayoutVars>
          <dgm:chMax val="0"/>
          <dgm:chPref val="0"/>
          <dgm:bulletEnabled val="1"/>
        </dgm:presLayoutVars>
      </dgm:prSet>
      <dgm:spPr/>
    </dgm:pt>
    <dgm:pt modelId="{72D4A945-9C96-4C70-ACE6-553D7CF0D273}" type="pres">
      <dgm:prSet presAssocID="{703D86A3-935A-40B9-878C-A8E8A796D150}" presName="desTx" presStyleLbl="alignAccFollowNode1" presStyleIdx="0" presStyleCnt="3">
        <dgm:presLayoutVars>
          <dgm:bulletEnabled val="1"/>
        </dgm:presLayoutVars>
      </dgm:prSet>
      <dgm:spPr/>
    </dgm:pt>
    <dgm:pt modelId="{828A876B-1448-43E0-888D-351E3009087D}" type="pres">
      <dgm:prSet presAssocID="{6DE2955E-BEA8-4FF2-9405-D49E05ADCF43}" presName="space" presStyleCnt="0"/>
      <dgm:spPr/>
    </dgm:pt>
    <dgm:pt modelId="{AC5773F6-DB63-4461-BEBA-9A225BDC4A71}" type="pres">
      <dgm:prSet presAssocID="{3818494E-DB33-4907-9B7D-991C60A2BB7F}" presName="composite" presStyleCnt="0"/>
      <dgm:spPr/>
    </dgm:pt>
    <dgm:pt modelId="{6F9E9286-E757-4980-9C25-FBE4AB3DEFD2}" type="pres">
      <dgm:prSet presAssocID="{3818494E-DB33-4907-9B7D-991C60A2BB7F}" presName="parTx" presStyleLbl="alignNode1" presStyleIdx="1" presStyleCnt="3">
        <dgm:presLayoutVars>
          <dgm:chMax val="0"/>
          <dgm:chPref val="0"/>
          <dgm:bulletEnabled val="1"/>
        </dgm:presLayoutVars>
      </dgm:prSet>
      <dgm:spPr/>
    </dgm:pt>
    <dgm:pt modelId="{E09B898A-D47A-4C23-B456-B75C1A6A0890}" type="pres">
      <dgm:prSet presAssocID="{3818494E-DB33-4907-9B7D-991C60A2BB7F}" presName="desTx" presStyleLbl="alignAccFollowNode1" presStyleIdx="1" presStyleCnt="3">
        <dgm:presLayoutVars>
          <dgm:bulletEnabled val="1"/>
        </dgm:presLayoutVars>
      </dgm:prSet>
      <dgm:spPr/>
    </dgm:pt>
    <dgm:pt modelId="{F324C16E-3B20-4F93-8E02-F7149E927AFB}" type="pres">
      <dgm:prSet presAssocID="{8241AF28-D229-4A91-B365-FD3A1ED608E3}" presName="space" presStyleCnt="0"/>
      <dgm:spPr/>
    </dgm:pt>
    <dgm:pt modelId="{35B83482-20D9-4882-8CF6-ECAAEC014370}" type="pres">
      <dgm:prSet presAssocID="{43DABED2-F746-48A7-98ED-C621DDF22911}" presName="composite" presStyleCnt="0"/>
      <dgm:spPr/>
    </dgm:pt>
    <dgm:pt modelId="{BDADF86C-D067-4CCD-8A89-5B078CD272AD}" type="pres">
      <dgm:prSet presAssocID="{43DABED2-F746-48A7-98ED-C621DDF22911}" presName="parTx" presStyleLbl="alignNode1" presStyleIdx="2" presStyleCnt="3">
        <dgm:presLayoutVars>
          <dgm:chMax val="0"/>
          <dgm:chPref val="0"/>
          <dgm:bulletEnabled val="1"/>
        </dgm:presLayoutVars>
      </dgm:prSet>
      <dgm:spPr/>
    </dgm:pt>
    <dgm:pt modelId="{46F9C161-3572-4C79-957E-D7CFB4425F8A}" type="pres">
      <dgm:prSet presAssocID="{43DABED2-F746-48A7-98ED-C621DDF22911}" presName="desTx" presStyleLbl="alignAccFollowNode1" presStyleIdx="2" presStyleCnt="3">
        <dgm:presLayoutVars>
          <dgm:bulletEnabled val="1"/>
        </dgm:presLayoutVars>
      </dgm:prSet>
      <dgm:spPr/>
    </dgm:pt>
  </dgm:ptLst>
  <dgm:cxnLst>
    <dgm:cxn modelId="{4BA50E12-BF3D-40D1-AE30-81E1113E8A8A}" type="presOf" srcId="{B94E73E2-EFDF-4176-844B-B0B3EC69B0D6}" destId="{72D4A945-9C96-4C70-ACE6-553D7CF0D273}" srcOrd="0" destOrd="1" presId="urn:microsoft.com/office/officeart/2005/8/layout/hList1"/>
    <dgm:cxn modelId="{4835B91B-756C-4C72-A3CF-C7500B8AF135}" type="presOf" srcId="{43DABED2-F746-48A7-98ED-C621DDF22911}" destId="{BDADF86C-D067-4CCD-8A89-5B078CD272AD}" srcOrd="0" destOrd="0" presId="urn:microsoft.com/office/officeart/2005/8/layout/hList1"/>
    <dgm:cxn modelId="{A0E44526-CFE2-4160-9F05-BEDF771EEDA7}" type="presOf" srcId="{F3163F3B-F118-4B0A-BA93-A79AEA32EA0A}" destId="{46F9C161-3572-4C79-957E-D7CFB4425F8A}" srcOrd="0" destOrd="0" presId="urn:microsoft.com/office/officeart/2005/8/layout/hList1"/>
    <dgm:cxn modelId="{F0ABF728-0AED-40D1-9B75-7FCEC95BDCCA}" srcId="{19EA9965-BFE1-4AF4-B425-475EAFB6929A}" destId="{3818494E-DB33-4907-9B7D-991C60A2BB7F}" srcOrd="1" destOrd="0" parTransId="{C5D8E8B6-0C46-4BF9-AF34-1F5898515113}" sibTransId="{8241AF28-D229-4A91-B365-FD3A1ED608E3}"/>
    <dgm:cxn modelId="{41C05C2A-5CB2-4CCB-8561-FABB26FEB78C}" type="presOf" srcId="{85EEBB33-9D3E-461F-9C41-BC7998DAD6CB}" destId="{72D4A945-9C96-4C70-ACE6-553D7CF0D273}" srcOrd="0" destOrd="0" presId="urn:microsoft.com/office/officeart/2005/8/layout/hList1"/>
    <dgm:cxn modelId="{95889B2C-5A17-49AB-AE6B-CD5B050121F3}" srcId="{703D86A3-935A-40B9-878C-A8E8A796D150}" destId="{B94E73E2-EFDF-4176-844B-B0B3EC69B0D6}" srcOrd="1" destOrd="0" parTransId="{7034CFB6-11A1-4742-84F0-DF5A14A4F3F1}" sibTransId="{6CAFF9E7-4457-48A8-A3A9-FCEB1B53D034}"/>
    <dgm:cxn modelId="{9A65F333-AB73-49AD-8395-F1A47FF1B587}" type="presOf" srcId="{703D86A3-935A-40B9-878C-A8E8A796D150}" destId="{133CA6CF-0E2E-427D-BECE-08C12366A3D5}" srcOrd="0" destOrd="0" presId="urn:microsoft.com/office/officeart/2005/8/layout/hList1"/>
    <dgm:cxn modelId="{3C3DAD46-2501-49A5-9031-53FA680B5B0C}" type="presOf" srcId="{48855B35-04F8-4C2D-A06E-719F70245F10}" destId="{E09B898A-D47A-4C23-B456-B75C1A6A0890}" srcOrd="0" destOrd="0" presId="urn:microsoft.com/office/officeart/2005/8/layout/hList1"/>
    <dgm:cxn modelId="{62185378-868B-441A-9675-46D55C787C69}" srcId="{3818494E-DB33-4907-9B7D-991C60A2BB7F}" destId="{48855B35-04F8-4C2D-A06E-719F70245F10}" srcOrd="0" destOrd="0" parTransId="{BDD89165-3994-4A04-A52B-F453CD3D95A4}" sibTransId="{4ACCA08D-2FA6-4FF8-A456-84B0449BE4E7}"/>
    <dgm:cxn modelId="{1B733299-AB39-4B81-902F-7A10F9B23ADE}" srcId="{19EA9965-BFE1-4AF4-B425-475EAFB6929A}" destId="{703D86A3-935A-40B9-878C-A8E8A796D150}" srcOrd="0" destOrd="0" parTransId="{C48043F6-6D8F-45AD-8D91-6161DC9F5C8D}" sibTransId="{6DE2955E-BEA8-4FF2-9405-D49E05ADCF43}"/>
    <dgm:cxn modelId="{ABD353B5-54BB-40BC-B84F-E05FFDE97E90}" type="presOf" srcId="{3818494E-DB33-4907-9B7D-991C60A2BB7F}" destId="{6F9E9286-E757-4980-9C25-FBE4AB3DEFD2}" srcOrd="0" destOrd="0" presId="urn:microsoft.com/office/officeart/2005/8/layout/hList1"/>
    <dgm:cxn modelId="{81006CC3-0400-4CB5-8164-5BC071C2AD49}" srcId="{19EA9965-BFE1-4AF4-B425-475EAFB6929A}" destId="{43DABED2-F746-48A7-98ED-C621DDF22911}" srcOrd="2" destOrd="0" parTransId="{65B359E5-15CD-445A-8B6D-BF77A684DD3A}" sibTransId="{04026297-F130-4A4D-AC86-3467822DA82E}"/>
    <dgm:cxn modelId="{F3744FD2-D2B9-47D1-B36B-C5CE93004931}" srcId="{43DABED2-F746-48A7-98ED-C621DDF22911}" destId="{F3163F3B-F118-4B0A-BA93-A79AEA32EA0A}" srcOrd="0" destOrd="0" parTransId="{965811DE-2206-4497-B1C5-4C97A550E56F}" sibTransId="{885E96BB-4006-49C7-9DFA-4830A0A52D96}"/>
    <dgm:cxn modelId="{76029DD6-B678-4038-9AAB-0BE8DEB2113D}" srcId="{703D86A3-935A-40B9-878C-A8E8A796D150}" destId="{85EEBB33-9D3E-461F-9C41-BC7998DAD6CB}" srcOrd="0" destOrd="0" parTransId="{BD5AB145-4405-434B-80DB-1295A372DBDF}" sibTransId="{749C3E75-7B19-4A5D-BC88-B498B16EDC51}"/>
    <dgm:cxn modelId="{075479DB-64C9-4CBB-89E3-C2C790796A15}" type="presOf" srcId="{19EA9965-BFE1-4AF4-B425-475EAFB6929A}" destId="{BB0DC81A-9049-4235-92FB-41026022B9C9}" srcOrd="0" destOrd="0" presId="urn:microsoft.com/office/officeart/2005/8/layout/hList1"/>
    <dgm:cxn modelId="{EBFBEE01-ECBE-4680-8630-383C16BB11FE}" type="presParOf" srcId="{BB0DC81A-9049-4235-92FB-41026022B9C9}" destId="{8CBF20CF-A6FD-4C23-A217-E307594492BB}" srcOrd="0" destOrd="0" presId="urn:microsoft.com/office/officeart/2005/8/layout/hList1"/>
    <dgm:cxn modelId="{3E81D144-039E-419F-9B36-28A119767BA1}" type="presParOf" srcId="{8CBF20CF-A6FD-4C23-A217-E307594492BB}" destId="{133CA6CF-0E2E-427D-BECE-08C12366A3D5}" srcOrd="0" destOrd="0" presId="urn:microsoft.com/office/officeart/2005/8/layout/hList1"/>
    <dgm:cxn modelId="{D723AC91-957A-476E-9D70-DD905A486321}" type="presParOf" srcId="{8CBF20CF-A6FD-4C23-A217-E307594492BB}" destId="{72D4A945-9C96-4C70-ACE6-553D7CF0D273}" srcOrd="1" destOrd="0" presId="urn:microsoft.com/office/officeart/2005/8/layout/hList1"/>
    <dgm:cxn modelId="{C78C28D8-2AEF-4721-8DC6-0D50DB3B2F40}" type="presParOf" srcId="{BB0DC81A-9049-4235-92FB-41026022B9C9}" destId="{828A876B-1448-43E0-888D-351E3009087D}" srcOrd="1" destOrd="0" presId="urn:microsoft.com/office/officeart/2005/8/layout/hList1"/>
    <dgm:cxn modelId="{452BAEB5-636B-4051-8776-FA5C5293C9D7}" type="presParOf" srcId="{BB0DC81A-9049-4235-92FB-41026022B9C9}" destId="{AC5773F6-DB63-4461-BEBA-9A225BDC4A71}" srcOrd="2" destOrd="0" presId="urn:microsoft.com/office/officeart/2005/8/layout/hList1"/>
    <dgm:cxn modelId="{0EE48982-2ADE-4842-B041-E9662EBA5D21}" type="presParOf" srcId="{AC5773F6-DB63-4461-BEBA-9A225BDC4A71}" destId="{6F9E9286-E757-4980-9C25-FBE4AB3DEFD2}" srcOrd="0" destOrd="0" presId="urn:microsoft.com/office/officeart/2005/8/layout/hList1"/>
    <dgm:cxn modelId="{8C986692-C681-482A-A995-2AF24EEAC46B}" type="presParOf" srcId="{AC5773F6-DB63-4461-BEBA-9A225BDC4A71}" destId="{E09B898A-D47A-4C23-B456-B75C1A6A0890}" srcOrd="1" destOrd="0" presId="urn:microsoft.com/office/officeart/2005/8/layout/hList1"/>
    <dgm:cxn modelId="{424D201F-80D5-4047-9AD8-0C19ED62F08B}" type="presParOf" srcId="{BB0DC81A-9049-4235-92FB-41026022B9C9}" destId="{F324C16E-3B20-4F93-8E02-F7149E927AFB}" srcOrd="3" destOrd="0" presId="urn:microsoft.com/office/officeart/2005/8/layout/hList1"/>
    <dgm:cxn modelId="{64721D04-0901-47DD-B964-44F7B172F0D0}" type="presParOf" srcId="{BB0DC81A-9049-4235-92FB-41026022B9C9}" destId="{35B83482-20D9-4882-8CF6-ECAAEC014370}" srcOrd="4" destOrd="0" presId="urn:microsoft.com/office/officeart/2005/8/layout/hList1"/>
    <dgm:cxn modelId="{91F4130A-514A-4F80-864E-EAB020E1A4F8}" type="presParOf" srcId="{35B83482-20D9-4882-8CF6-ECAAEC014370}" destId="{BDADF86C-D067-4CCD-8A89-5B078CD272AD}" srcOrd="0" destOrd="0" presId="urn:microsoft.com/office/officeart/2005/8/layout/hList1"/>
    <dgm:cxn modelId="{EF4408FB-9F1A-4549-98E5-30C63E2C98D6}" type="presParOf" srcId="{35B83482-20D9-4882-8CF6-ECAAEC014370}" destId="{46F9C161-3572-4C79-957E-D7CFB4425F8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E149D-D47D-4205-A75A-4D63917FF038}">
      <dsp:nvSpPr>
        <dsp:cNvPr id="0" name=""/>
        <dsp:cNvSpPr/>
      </dsp:nvSpPr>
      <dsp:spPr>
        <a:xfrm>
          <a:off x="4274" y="1049307"/>
          <a:ext cx="2704615" cy="2472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In the </a:t>
          </a:r>
          <a:r>
            <a:rPr lang="en-US" sz="2000" b="1" kern="1200" dirty="0">
              <a:latin typeface="Arial" panose="020B0604020202020204" pitchFamily="34" charset="0"/>
              <a:cs typeface="Arial" panose="020B0604020202020204" pitchFamily="34" charset="0"/>
            </a:rPr>
            <a:t>2020 Annual Report to Congress</a:t>
          </a:r>
          <a:r>
            <a:rPr lang="en-US" sz="2000" kern="1200" dirty="0">
              <a:latin typeface="Arial" panose="020B0604020202020204" pitchFamily="34" charset="0"/>
              <a:cs typeface="Arial" panose="020B0604020202020204" pitchFamily="34" charset="0"/>
            </a:rPr>
            <a:t>, NQF Prevention and Population Health Standing Committee Identified seven population health measure gaps:</a:t>
          </a:r>
        </a:p>
      </dsp:txBody>
      <dsp:txXfrm>
        <a:off x="4274" y="1049307"/>
        <a:ext cx="2704615" cy="2472583"/>
      </dsp:txXfrm>
    </dsp:sp>
    <dsp:sp modelId="{2253EEDC-6E4D-4180-B763-FA5704062B82}">
      <dsp:nvSpPr>
        <dsp:cNvPr id="0" name=""/>
        <dsp:cNvSpPr/>
      </dsp:nvSpPr>
      <dsp:spPr>
        <a:xfrm>
          <a:off x="2708890" y="44821"/>
          <a:ext cx="486481" cy="4481556"/>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74D5CE-FF95-4C64-A2CD-902070AC0DD9}">
      <dsp:nvSpPr>
        <dsp:cNvPr id="0" name=""/>
        <dsp:cNvSpPr/>
      </dsp:nvSpPr>
      <dsp:spPr>
        <a:xfrm>
          <a:off x="3389963" y="2232"/>
          <a:ext cx="7979200" cy="4566734"/>
        </a:xfrm>
        <a:prstGeom prst="rect">
          <a:avLst/>
        </a:prstGeom>
        <a:solidFill>
          <a:srgbClr val="CDD0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91440" bIns="91440" numCol="1" spcCol="1270" anchor="ctr" anchorCtr="0">
          <a:noAutofit/>
        </a:bodyPr>
        <a:lstStyle/>
        <a:p>
          <a:pPr marL="228600" lvl="1" indent="-228600" algn="l" defTabSz="1066800">
            <a:lnSpc>
              <a:spcPct val="90000"/>
            </a:lnSpc>
            <a:spcBef>
              <a:spcPct val="0"/>
            </a:spcBef>
            <a:spcAft>
              <a:spcPts val="1200"/>
            </a:spcAft>
            <a:buNone/>
          </a:pPr>
          <a:r>
            <a:rPr lang="en-US" sz="2400" b="1" kern="1200" dirty="0">
              <a:solidFill>
                <a:schemeClr val="tx1"/>
              </a:solidFill>
              <a:latin typeface="Arial" panose="020B0604020202020204" pitchFamily="34" charset="0"/>
              <a:cs typeface="Arial" panose="020B0604020202020204" pitchFamily="34" charset="0"/>
            </a:rPr>
            <a:t>Measures that focus on:</a:t>
          </a:r>
        </a:p>
        <a:p>
          <a:pPr marL="457200" lvl="2" indent="-228600" algn="l" defTabSz="889000">
            <a:lnSpc>
              <a:spcPct val="90000"/>
            </a:lnSpc>
            <a:spcBef>
              <a:spcPct val="0"/>
            </a:spcBef>
            <a:spcAft>
              <a:spcPts val="1200"/>
            </a:spcAft>
            <a:buChar char="•"/>
          </a:pPr>
          <a:r>
            <a:rPr lang="en-US" sz="2000" u="none" kern="1200" dirty="0">
              <a:solidFill>
                <a:schemeClr val="tx1"/>
              </a:solidFill>
              <a:latin typeface="Arial" panose="020B0604020202020204" pitchFamily="34" charset="0"/>
              <a:cs typeface="Arial" panose="020B0604020202020204" pitchFamily="34" charset="0"/>
            </a:rPr>
            <a:t>Disparities and social determinates of health (e.g., adequate housing, employment, and transportation) </a:t>
          </a:r>
        </a:p>
        <a:p>
          <a:pPr marL="457200" lvl="2" indent="-228600" algn="l" defTabSz="889000">
            <a:lnSpc>
              <a:spcPct val="90000"/>
            </a:lnSpc>
            <a:spcBef>
              <a:spcPct val="0"/>
            </a:spcBef>
            <a:spcAft>
              <a:spcPts val="1200"/>
            </a:spcAft>
            <a:buChar char="•"/>
          </a:pPr>
          <a:r>
            <a:rPr lang="en-US" sz="2000" u="none" kern="1200" dirty="0">
              <a:solidFill>
                <a:schemeClr val="tx1"/>
              </a:solidFill>
              <a:latin typeface="Arial" panose="020B0604020202020204" pitchFamily="34" charset="0"/>
              <a:cs typeface="Arial" panose="020B0604020202020204" pitchFamily="34" charset="0"/>
            </a:rPr>
            <a:t>Care coordination across the life span </a:t>
          </a:r>
        </a:p>
        <a:p>
          <a:pPr marL="457200" lvl="2" indent="-228600" algn="l" defTabSz="889000">
            <a:lnSpc>
              <a:spcPct val="90000"/>
            </a:lnSpc>
            <a:spcBef>
              <a:spcPct val="0"/>
            </a:spcBef>
            <a:spcAft>
              <a:spcPts val="1200"/>
            </a:spcAft>
            <a:buChar char="•"/>
          </a:pPr>
          <a:r>
            <a:rPr lang="en-US" sz="2000" u="none" kern="1200" dirty="0">
              <a:solidFill>
                <a:schemeClr val="tx1"/>
              </a:solidFill>
              <a:latin typeface="Arial" panose="020B0604020202020204" pitchFamily="34" charset="0"/>
              <a:cs typeface="Arial" panose="020B0604020202020204" pitchFamily="34" charset="0"/>
            </a:rPr>
            <a:t>Pediatric population and neurological conditions (e.g., stroke performance and care, emergency response, rehabilitation, etc.) </a:t>
          </a:r>
        </a:p>
        <a:p>
          <a:pPr marL="457200" lvl="2" indent="-228600" algn="l" defTabSz="889000">
            <a:lnSpc>
              <a:spcPct val="90000"/>
            </a:lnSpc>
            <a:spcBef>
              <a:spcPct val="0"/>
            </a:spcBef>
            <a:spcAft>
              <a:spcPts val="1200"/>
            </a:spcAft>
            <a:buChar char="•"/>
          </a:pPr>
          <a:r>
            <a:rPr lang="en-US" sz="2000" u="none" kern="1200" dirty="0">
              <a:solidFill>
                <a:schemeClr val="tx1"/>
              </a:solidFill>
              <a:latin typeface="Arial" panose="020B0604020202020204" pitchFamily="34" charset="0"/>
              <a:cs typeface="Arial" panose="020B0604020202020204" pitchFamily="34" charset="0"/>
            </a:rPr>
            <a:t>Consideration of physical and occupational therapy as it relates to neurological conditions</a:t>
          </a:r>
        </a:p>
        <a:p>
          <a:pPr marL="457200" lvl="2" indent="-228600" algn="l" defTabSz="889000">
            <a:lnSpc>
              <a:spcPct val="90000"/>
            </a:lnSpc>
            <a:spcBef>
              <a:spcPct val="0"/>
            </a:spcBef>
            <a:spcAft>
              <a:spcPts val="1200"/>
            </a:spcAft>
            <a:buChar char="•"/>
          </a:pPr>
          <a:r>
            <a:rPr lang="en-US" sz="2000" u="none" kern="1200" dirty="0">
              <a:solidFill>
                <a:schemeClr val="tx1"/>
              </a:solidFill>
              <a:latin typeface="Arial" panose="020B0604020202020204" pitchFamily="34" charset="0"/>
              <a:cs typeface="Arial" panose="020B0604020202020204" pitchFamily="34" charset="0"/>
            </a:rPr>
            <a:t>Perinatal and woman's health</a:t>
          </a:r>
        </a:p>
        <a:p>
          <a:pPr marL="457200" lvl="2" indent="-228600" algn="l" defTabSz="889000">
            <a:lnSpc>
              <a:spcPct val="90000"/>
            </a:lnSpc>
            <a:spcBef>
              <a:spcPct val="0"/>
            </a:spcBef>
            <a:spcAft>
              <a:spcPts val="1200"/>
            </a:spcAft>
            <a:buChar char="•"/>
          </a:pPr>
          <a:r>
            <a:rPr lang="en-US" sz="2000" u="none" kern="1200" dirty="0">
              <a:solidFill>
                <a:schemeClr val="tx1"/>
              </a:solidFill>
              <a:latin typeface="Arial" panose="020B0604020202020204" pitchFamily="34" charset="0"/>
              <a:cs typeface="Arial" panose="020B0604020202020204" pitchFamily="34" charset="0"/>
            </a:rPr>
            <a:t>Provider “burnout”, including those tied to payer-managed care</a:t>
          </a:r>
        </a:p>
        <a:p>
          <a:pPr marL="457200" lvl="2" indent="-228600" algn="l" defTabSz="889000">
            <a:lnSpc>
              <a:spcPct val="90000"/>
            </a:lnSpc>
            <a:spcBef>
              <a:spcPct val="0"/>
            </a:spcBef>
            <a:spcAft>
              <a:spcPts val="1200"/>
            </a:spcAft>
            <a:buChar char="•"/>
          </a:pPr>
          <a:r>
            <a:rPr lang="en-US" sz="2000" u="none" kern="1200" dirty="0">
              <a:solidFill>
                <a:schemeClr val="tx1"/>
              </a:solidFill>
              <a:latin typeface="Arial" panose="020B0604020202020204" pitchFamily="34" charset="0"/>
              <a:cs typeface="Arial" panose="020B0604020202020204" pitchFamily="34" charset="0"/>
            </a:rPr>
            <a:t>Care integration between mental health, substance use disorders, and physical health (e.g., primary care)</a:t>
          </a:r>
        </a:p>
      </dsp:txBody>
      <dsp:txXfrm>
        <a:off x="3389963" y="2232"/>
        <a:ext cx="7979200" cy="4566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BD7BD-1B4E-4A36-85AA-DE5A7D3F0217}">
      <dsp:nvSpPr>
        <dsp:cNvPr id="0" name=""/>
        <dsp:cNvSpPr/>
      </dsp:nvSpPr>
      <dsp:spPr>
        <a:xfrm>
          <a:off x="0" y="3329953"/>
          <a:ext cx="11277600" cy="1157048"/>
        </a:xfrm>
        <a:prstGeom prst="rect">
          <a:avLst/>
        </a:prstGeom>
        <a:solidFill>
          <a:srgbClr val="477F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Conditions or outcomes for measurement should be: </a:t>
          </a:r>
        </a:p>
      </dsp:txBody>
      <dsp:txXfrm>
        <a:off x="0" y="3329953"/>
        <a:ext cx="11277600" cy="624805"/>
      </dsp:txXfrm>
    </dsp:sp>
    <dsp:sp modelId="{1F276B56-D6F9-40F1-BF17-7B47565050B4}">
      <dsp:nvSpPr>
        <dsp:cNvPr id="0" name=""/>
        <dsp:cNvSpPr/>
      </dsp:nvSpPr>
      <dsp:spPr>
        <a:xfrm>
          <a:off x="0" y="3931618"/>
          <a:ext cx="5638799" cy="532242"/>
        </a:xfrm>
        <a:prstGeom prst="rect">
          <a:avLst/>
        </a:prstGeom>
        <a:solidFill>
          <a:srgbClr val="E5E8EB">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Reflective of a high preventable burden</a:t>
          </a:r>
        </a:p>
      </dsp:txBody>
      <dsp:txXfrm>
        <a:off x="0" y="3931618"/>
        <a:ext cx="5638799" cy="532242"/>
      </dsp:txXfrm>
    </dsp:sp>
    <dsp:sp modelId="{B26CE435-5DB5-45BC-967D-C6FADC8A49BD}">
      <dsp:nvSpPr>
        <dsp:cNvPr id="0" name=""/>
        <dsp:cNvSpPr/>
      </dsp:nvSpPr>
      <dsp:spPr>
        <a:xfrm>
          <a:off x="5638800" y="3931618"/>
          <a:ext cx="5638799" cy="532242"/>
        </a:xfrm>
        <a:prstGeom prst="rect">
          <a:avLst/>
        </a:prstGeom>
        <a:solidFill>
          <a:srgbClr val="E5E8EB">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Actionable at the appropriate level for intervention</a:t>
          </a:r>
        </a:p>
      </dsp:txBody>
      <dsp:txXfrm>
        <a:off x="5638800" y="3931618"/>
        <a:ext cx="5638799" cy="532242"/>
      </dsp:txXfrm>
    </dsp:sp>
    <dsp:sp modelId="{FBB1066C-29B5-4E41-A356-A71118B20985}">
      <dsp:nvSpPr>
        <dsp:cNvPr id="0" name=""/>
        <dsp:cNvSpPr/>
      </dsp:nvSpPr>
      <dsp:spPr>
        <a:xfrm rot="10800000">
          <a:off x="0" y="1567769"/>
          <a:ext cx="11277600" cy="1779539"/>
        </a:xfrm>
        <a:prstGeom prst="upArrowCallout">
          <a:avLst/>
        </a:prstGeom>
        <a:solidFill>
          <a:srgbClr val="0248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Measures should be:</a:t>
          </a:r>
        </a:p>
      </dsp:txBody>
      <dsp:txXfrm rot="-10800000">
        <a:off x="0" y="1567769"/>
        <a:ext cx="11277600" cy="624618"/>
      </dsp:txXfrm>
    </dsp:sp>
    <dsp:sp modelId="{CBE73508-3282-44B4-B53B-A6FD22AF1D24}">
      <dsp:nvSpPr>
        <dsp:cNvPr id="0" name=""/>
        <dsp:cNvSpPr/>
      </dsp:nvSpPr>
      <dsp:spPr>
        <a:xfrm>
          <a:off x="1376" y="2192387"/>
          <a:ext cx="2254969" cy="532082"/>
        </a:xfrm>
        <a:prstGeom prst="rect">
          <a:avLst/>
        </a:prstGeom>
        <a:solidFill>
          <a:schemeClr val="accent1">
            <a:lumMod val="20000"/>
            <a:lumOff val="8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latin typeface="Arial" panose="020B0604020202020204" pitchFamily="34" charset="0"/>
              <a:cs typeface="Arial" panose="020B0604020202020204" pitchFamily="34" charset="0"/>
            </a:rPr>
            <a:t>Timely</a:t>
          </a:r>
        </a:p>
      </dsp:txBody>
      <dsp:txXfrm>
        <a:off x="1376" y="2192387"/>
        <a:ext cx="2254969" cy="532082"/>
      </dsp:txXfrm>
    </dsp:sp>
    <dsp:sp modelId="{B0B87B46-8C1D-4426-B9CE-1C23406C995D}">
      <dsp:nvSpPr>
        <dsp:cNvPr id="0" name=""/>
        <dsp:cNvSpPr/>
      </dsp:nvSpPr>
      <dsp:spPr>
        <a:xfrm>
          <a:off x="2256345" y="2192387"/>
          <a:ext cx="2254969" cy="532082"/>
        </a:xfrm>
        <a:prstGeom prst="rect">
          <a:avLst/>
        </a:prstGeom>
        <a:solidFill>
          <a:schemeClr val="accent1">
            <a:lumMod val="20000"/>
            <a:lumOff val="8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latin typeface="Arial" panose="020B0604020202020204" pitchFamily="34" charset="0"/>
              <a:cs typeface="Arial" panose="020B0604020202020204" pitchFamily="34" charset="0"/>
            </a:rPr>
            <a:t>Accepted and harmonized</a:t>
          </a:r>
        </a:p>
      </dsp:txBody>
      <dsp:txXfrm>
        <a:off x="2256345" y="2192387"/>
        <a:ext cx="2254969" cy="532082"/>
      </dsp:txXfrm>
    </dsp:sp>
    <dsp:sp modelId="{D766FC54-CFF1-429C-A494-88046E887629}">
      <dsp:nvSpPr>
        <dsp:cNvPr id="0" name=""/>
        <dsp:cNvSpPr/>
      </dsp:nvSpPr>
      <dsp:spPr>
        <a:xfrm>
          <a:off x="4511315" y="2192387"/>
          <a:ext cx="2254969" cy="532082"/>
        </a:xfrm>
        <a:prstGeom prst="rect">
          <a:avLst/>
        </a:prstGeom>
        <a:solidFill>
          <a:schemeClr val="accent1">
            <a:lumMod val="20000"/>
            <a:lumOff val="8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latin typeface="Arial" panose="020B0604020202020204" pitchFamily="34" charset="0"/>
              <a:cs typeface="Arial" panose="020B0604020202020204" pitchFamily="34" charset="0"/>
            </a:rPr>
            <a:t>Understandable</a:t>
          </a:r>
        </a:p>
      </dsp:txBody>
      <dsp:txXfrm>
        <a:off x="4511315" y="2192387"/>
        <a:ext cx="2254969" cy="532082"/>
      </dsp:txXfrm>
    </dsp:sp>
    <dsp:sp modelId="{E55A6584-E1CE-4272-BA65-D5F6CA929066}">
      <dsp:nvSpPr>
        <dsp:cNvPr id="0" name=""/>
        <dsp:cNvSpPr/>
      </dsp:nvSpPr>
      <dsp:spPr>
        <a:xfrm>
          <a:off x="6766284" y="2192387"/>
          <a:ext cx="2254969" cy="532082"/>
        </a:xfrm>
        <a:prstGeom prst="rect">
          <a:avLst/>
        </a:prstGeom>
        <a:solidFill>
          <a:schemeClr val="accent1">
            <a:lumMod val="20000"/>
            <a:lumOff val="8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latin typeface="Arial" panose="020B0604020202020204" pitchFamily="34" charset="0"/>
              <a:cs typeface="Arial" panose="020B0604020202020204" pitchFamily="34" charset="0"/>
            </a:rPr>
            <a:t>Methodologically rigorous</a:t>
          </a:r>
        </a:p>
      </dsp:txBody>
      <dsp:txXfrm>
        <a:off x="6766284" y="2192387"/>
        <a:ext cx="2254969" cy="532082"/>
      </dsp:txXfrm>
    </dsp:sp>
    <dsp:sp modelId="{E0FD54EB-8110-4B24-B1D0-156BF2BD02C7}">
      <dsp:nvSpPr>
        <dsp:cNvPr id="0" name=""/>
        <dsp:cNvSpPr/>
      </dsp:nvSpPr>
      <dsp:spPr>
        <a:xfrm>
          <a:off x="9021254" y="2192387"/>
          <a:ext cx="2254969" cy="532082"/>
        </a:xfrm>
        <a:prstGeom prst="rect">
          <a:avLst/>
        </a:prstGeom>
        <a:solidFill>
          <a:schemeClr val="accent1">
            <a:lumMod val="20000"/>
            <a:lumOff val="8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latin typeface="Arial" panose="020B0604020202020204" pitchFamily="34" charset="0"/>
              <a:cs typeface="Arial" panose="020B0604020202020204" pitchFamily="34" charset="0"/>
            </a:rPr>
            <a:t>Usable for assessing various populations</a:t>
          </a:r>
        </a:p>
      </dsp:txBody>
      <dsp:txXfrm>
        <a:off x="9021254" y="2192387"/>
        <a:ext cx="2254969" cy="532082"/>
      </dsp:txXfrm>
    </dsp:sp>
    <dsp:sp modelId="{55C5E6D5-A1FD-453B-A956-6C113C80D481}">
      <dsp:nvSpPr>
        <dsp:cNvPr id="0" name=""/>
        <dsp:cNvSpPr/>
      </dsp:nvSpPr>
      <dsp:spPr>
        <a:xfrm rot="10800000">
          <a:off x="0" y="0"/>
          <a:ext cx="11277600" cy="1584182"/>
        </a:xfrm>
        <a:prstGeom prst="upArrowCallout">
          <a:avLst/>
        </a:prstGeom>
        <a:solidFill>
          <a:srgbClr val="0136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0" i="0" kern="1200" baseline="0" dirty="0">
              <a:latin typeface="Arial" panose="020B0604020202020204" pitchFamily="34" charset="0"/>
              <a:cs typeface="Arial" panose="020B0604020202020204" pitchFamily="34" charset="0"/>
            </a:rPr>
            <a:t>In 2013, the Institute of Medicine, identified criteria for selecting and prioritizing measures of quality for use in population health improvement: </a:t>
          </a:r>
          <a:endParaRPr lang="en-US" sz="2200" kern="1200" dirty="0">
            <a:latin typeface="Arial" panose="020B0604020202020204" pitchFamily="34" charset="0"/>
            <a:cs typeface="Arial" panose="020B0604020202020204" pitchFamily="34" charset="0"/>
          </a:endParaRPr>
        </a:p>
      </dsp:txBody>
      <dsp:txXfrm rot="10800000">
        <a:off x="0" y="0"/>
        <a:ext cx="11277600" cy="1029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C7012-EBEB-415B-85A2-4FB295C87116}">
      <dsp:nvSpPr>
        <dsp:cNvPr id="0" name=""/>
        <dsp:cNvSpPr/>
      </dsp:nvSpPr>
      <dsp:spPr>
        <a:xfrm>
          <a:off x="0" y="131100"/>
          <a:ext cx="11277600" cy="1284200"/>
        </a:xfrm>
        <a:prstGeom prst="roundRect">
          <a:avLst>
            <a:gd name="adj" fmla="val 10000"/>
          </a:avLst>
        </a:prstGeom>
        <a:solidFill>
          <a:srgbClr val="E5EAF3"/>
        </a:solidFill>
        <a:ln>
          <a:noFill/>
        </a:ln>
        <a:effectLst/>
      </dsp:spPr>
      <dsp:style>
        <a:lnRef idx="0">
          <a:scrgbClr r="0" g="0" b="0"/>
        </a:lnRef>
        <a:fillRef idx="1">
          <a:scrgbClr r="0" g="0" b="0"/>
        </a:fillRef>
        <a:effectRef idx="0">
          <a:scrgbClr r="0" g="0" b="0"/>
        </a:effectRef>
        <a:fontRef idx="minor"/>
      </dsp:style>
    </dsp:sp>
    <dsp:sp modelId="{6AF0EABB-A0A5-44C7-8537-A98D45C9B2DB}">
      <dsp:nvSpPr>
        <dsp:cNvPr id="0" name=""/>
        <dsp:cNvSpPr/>
      </dsp:nvSpPr>
      <dsp:spPr>
        <a:xfrm>
          <a:off x="388470" y="402616"/>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142F9-4E33-48DC-B496-BA3CA5A0A0A8}">
      <dsp:nvSpPr>
        <dsp:cNvPr id="0" name=""/>
        <dsp:cNvSpPr/>
      </dsp:nvSpPr>
      <dsp:spPr>
        <a:xfrm>
          <a:off x="1483252" y="131100"/>
          <a:ext cx="9794347"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022350">
            <a:lnSpc>
              <a:spcPct val="100000"/>
            </a:lnSpc>
            <a:spcBef>
              <a:spcPct val="0"/>
            </a:spcBef>
            <a:spcAft>
              <a:spcPct val="35000"/>
            </a:spcAft>
            <a:buNone/>
          </a:pPr>
          <a:r>
            <a:rPr lang="en-US" sz="2300" b="0" i="0" kern="1200" baseline="0" dirty="0">
              <a:latin typeface="Arial" panose="020B0604020202020204" pitchFamily="34" charset="0"/>
              <a:cs typeface="Arial" panose="020B0604020202020204" pitchFamily="34" charset="0"/>
            </a:rPr>
            <a:t>Population health measures should identify opportunities for improvement at the population level, rather than only seeking to identify gaps or variations in clinical care. </a:t>
          </a:r>
          <a:endParaRPr lang="en-US" sz="2300" kern="1200" dirty="0">
            <a:latin typeface="Arial" panose="020B0604020202020204" pitchFamily="34" charset="0"/>
            <a:cs typeface="Arial" panose="020B0604020202020204" pitchFamily="34" charset="0"/>
          </a:endParaRPr>
        </a:p>
      </dsp:txBody>
      <dsp:txXfrm>
        <a:off x="1483252" y="131100"/>
        <a:ext cx="9794347" cy="1284200"/>
      </dsp:txXfrm>
    </dsp:sp>
    <dsp:sp modelId="{552270CD-764C-4B33-8723-BCC91C268F70}">
      <dsp:nvSpPr>
        <dsp:cNvPr id="0" name=""/>
        <dsp:cNvSpPr/>
      </dsp:nvSpPr>
      <dsp:spPr>
        <a:xfrm>
          <a:off x="0" y="1605800"/>
          <a:ext cx="11277600" cy="1284200"/>
        </a:xfrm>
        <a:prstGeom prst="roundRect">
          <a:avLst>
            <a:gd name="adj" fmla="val 10000"/>
          </a:avLst>
        </a:prstGeom>
        <a:solidFill>
          <a:srgbClr val="E5EAF3"/>
        </a:solidFill>
        <a:ln>
          <a:noFill/>
        </a:ln>
        <a:effectLst/>
      </dsp:spPr>
      <dsp:style>
        <a:lnRef idx="0">
          <a:scrgbClr r="0" g="0" b="0"/>
        </a:lnRef>
        <a:fillRef idx="1">
          <a:scrgbClr r="0" g="0" b="0"/>
        </a:fillRef>
        <a:effectRef idx="0">
          <a:scrgbClr r="0" g="0" b="0"/>
        </a:effectRef>
        <a:fontRef idx="minor"/>
      </dsp:style>
    </dsp:sp>
    <dsp:sp modelId="{59BFE3EA-2071-4398-AD6E-1D2D4ABE70E8}">
      <dsp:nvSpPr>
        <dsp:cNvPr id="0" name=""/>
        <dsp:cNvSpPr/>
      </dsp:nvSpPr>
      <dsp:spPr>
        <a:xfrm>
          <a:off x="411334" y="1929036"/>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0445BD-992C-4908-8660-E97BEE5B8B13}">
      <dsp:nvSpPr>
        <dsp:cNvPr id="0" name=""/>
        <dsp:cNvSpPr/>
      </dsp:nvSpPr>
      <dsp:spPr>
        <a:xfrm>
          <a:off x="1483252" y="1605800"/>
          <a:ext cx="9794347"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022350">
            <a:lnSpc>
              <a:spcPct val="100000"/>
            </a:lnSpc>
            <a:spcBef>
              <a:spcPct val="0"/>
            </a:spcBef>
            <a:spcAft>
              <a:spcPct val="35000"/>
            </a:spcAft>
            <a:buNone/>
          </a:pPr>
          <a:r>
            <a:rPr lang="en-US" sz="2300" b="0" i="0" kern="1200" baseline="0" dirty="0">
              <a:latin typeface="Arial" panose="020B0604020202020204" pitchFamily="34" charset="0"/>
              <a:cs typeface="Arial" panose="020B0604020202020204" pitchFamily="34" charset="0"/>
            </a:rPr>
            <a:t>Although population health improvement is a priority goal, there are limited incentives tied to improvements or disincentives to worsening of population health. This creates challenges for making a business case.</a:t>
          </a:r>
          <a:endParaRPr lang="en-US" sz="2300" kern="1200" dirty="0">
            <a:latin typeface="Arial" panose="020B0604020202020204" pitchFamily="34" charset="0"/>
            <a:cs typeface="Arial" panose="020B0604020202020204" pitchFamily="34" charset="0"/>
          </a:endParaRPr>
        </a:p>
      </dsp:txBody>
      <dsp:txXfrm>
        <a:off x="1483252" y="1605800"/>
        <a:ext cx="9794347" cy="1284200"/>
      </dsp:txXfrm>
    </dsp:sp>
    <dsp:sp modelId="{44481DE4-4735-465F-B2D6-5AC7F477ADE4}">
      <dsp:nvSpPr>
        <dsp:cNvPr id="0" name=""/>
        <dsp:cNvSpPr/>
      </dsp:nvSpPr>
      <dsp:spPr>
        <a:xfrm>
          <a:off x="0" y="3041369"/>
          <a:ext cx="11277600" cy="1284200"/>
        </a:xfrm>
        <a:prstGeom prst="roundRect">
          <a:avLst>
            <a:gd name="adj" fmla="val 10000"/>
          </a:avLst>
        </a:prstGeom>
        <a:solidFill>
          <a:srgbClr val="E5EAF3"/>
        </a:solidFill>
        <a:ln>
          <a:noFill/>
        </a:ln>
        <a:effectLst/>
      </dsp:spPr>
      <dsp:style>
        <a:lnRef idx="0">
          <a:scrgbClr r="0" g="0" b="0"/>
        </a:lnRef>
        <a:fillRef idx="1">
          <a:scrgbClr r="0" g="0" b="0"/>
        </a:fillRef>
        <a:effectRef idx="0">
          <a:scrgbClr r="0" g="0" b="0"/>
        </a:effectRef>
        <a:fontRef idx="minor"/>
      </dsp:style>
    </dsp:sp>
    <dsp:sp modelId="{717D9B69-4165-49A5-96BB-5CCD31ABB691}">
      <dsp:nvSpPr>
        <dsp:cNvPr id="0" name=""/>
        <dsp:cNvSpPr/>
      </dsp:nvSpPr>
      <dsp:spPr>
        <a:xfrm>
          <a:off x="388470" y="3349170"/>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C25C0-C5D5-4284-934B-177FB402B90D}">
      <dsp:nvSpPr>
        <dsp:cNvPr id="0" name=""/>
        <dsp:cNvSpPr/>
      </dsp:nvSpPr>
      <dsp:spPr>
        <a:xfrm>
          <a:off x="1483252" y="3041369"/>
          <a:ext cx="9794347"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022350">
            <a:lnSpc>
              <a:spcPct val="100000"/>
            </a:lnSpc>
            <a:spcBef>
              <a:spcPct val="0"/>
            </a:spcBef>
            <a:spcAft>
              <a:spcPct val="35000"/>
            </a:spcAft>
            <a:buNone/>
          </a:pPr>
          <a:r>
            <a:rPr lang="en-US" sz="2300" b="0" i="0" kern="1200" baseline="0" dirty="0">
              <a:latin typeface="Arial" panose="020B0604020202020204" pitchFamily="34" charset="0"/>
              <a:cs typeface="Arial" panose="020B0604020202020204" pitchFamily="34" charset="0"/>
            </a:rPr>
            <a:t>The focus of population health measures differs from clinical quality measures. </a:t>
          </a:r>
          <a:endParaRPr lang="en-US" sz="2300" kern="1200" dirty="0">
            <a:latin typeface="Arial" panose="020B0604020202020204" pitchFamily="34" charset="0"/>
            <a:cs typeface="Arial" panose="020B0604020202020204" pitchFamily="34" charset="0"/>
          </a:endParaRPr>
        </a:p>
      </dsp:txBody>
      <dsp:txXfrm>
        <a:off x="1483252" y="3041369"/>
        <a:ext cx="9794347" cy="1284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96753-E0FA-4603-A23F-231A158E632A}">
      <dsp:nvSpPr>
        <dsp:cNvPr id="0" name=""/>
        <dsp:cNvSpPr/>
      </dsp:nvSpPr>
      <dsp:spPr>
        <a:xfrm>
          <a:off x="0" y="119987"/>
          <a:ext cx="11277600" cy="19041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8640" tIns="645668" rIns="548640" bIns="120904" numCol="1" spcCol="1270" anchor="t" anchorCtr="0">
          <a:noAutofit/>
        </a:bodyPr>
        <a:lstStyle/>
        <a:p>
          <a:pPr marL="171450" lvl="1" indent="-171450" algn="l" defTabSz="755650">
            <a:lnSpc>
              <a:spcPct val="100000"/>
            </a:lnSpc>
            <a:spcBef>
              <a:spcPct val="0"/>
            </a:spcBef>
            <a:spcAft>
              <a:spcPts val="800"/>
            </a:spcAft>
            <a:buChar char="•"/>
          </a:pPr>
          <a:r>
            <a:rPr lang="en-US" sz="1700" b="0" i="0" kern="1200" baseline="0" dirty="0">
              <a:latin typeface="Arial" panose="020B0604020202020204" pitchFamily="34" charset="0"/>
              <a:cs typeface="Arial" panose="020B0604020202020204" pitchFamily="34" charset="0"/>
            </a:rPr>
            <a:t>Measure developers need to expand their environmental scan search criteria beyond their usual sources for quality measures, e.g., the CMS Measures Inventory Tool and NQF Quality Positioning System.</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100000"/>
            </a:lnSpc>
            <a:spcBef>
              <a:spcPct val="0"/>
            </a:spcBef>
            <a:spcAft>
              <a:spcPts val="800"/>
            </a:spcAft>
            <a:buChar char="•"/>
          </a:pPr>
          <a:r>
            <a:rPr lang="en-US" sz="1700" kern="1200" dirty="0">
              <a:latin typeface="Arial" panose="020B0604020202020204" pitchFamily="34" charset="0"/>
              <a:cs typeface="Arial" panose="020B0604020202020204" pitchFamily="34" charset="0"/>
            </a:rPr>
            <a:t>Organization for Economic Co-operation and Development (OECD) has 80 key indicators for population health and health system performance that could provide insights to population health needs. </a:t>
          </a:r>
        </a:p>
      </dsp:txBody>
      <dsp:txXfrm>
        <a:off x="0" y="119987"/>
        <a:ext cx="11277600" cy="1904175"/>
      </dsp:txXfrm>
    </dsp:sp>
    <dsp:sp modelId="{6AEA25E6-E358-4C4F-95D2-6E6C230CDC76}">
      <dsp:nvSpPr>
        <dsp:cNvPr id="0" name=""/>
        <dsp:cNvSpPr/>
      </dsp:nvSpPr>
      <dsp:spPr>
        <a:xfrm>
          <a:off x="215086" y="20222"/>
          <a:ext cx="7894320" cy="49133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Environmental Scan </a:t>
          </a:r>
        </a:p>
      </dsp:txBody>
      <dsp:txXfrm>
        <a:off x="239071" y="44207"/>
        <a:ext cx="7846350" cy="443367"/>
      </dsp:txXfrm>
    </dsp:sp>
    <dsp:sp modelId="{8B395C46-30B5-4523-AC4A-70891D908C5D}">
      <dsp:nvSpPr>
        <dsp:cNvPr id="0" name=""/>
        <dsp:cNvSpPr/>
      </dsp:nvSpPr>
      <dsp:spPr>
        <a:xfrm>
          <a:off x="0" y="2159352"/>
          <a:ext cx="11277600" cy="23924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8640" tIns="645668" rIns="640080" bIns="120904" numCol="1" spcCol="1270" anchor="t" anchorCtr="0">
          <a:noAutofit/>
        </a:bodyPr>
        <a:lstStyle/>
        <a:p>
          <a:pPr marL="171450" lvl="1" indent="-171450" algn="l" defTabSz="755650">
            <a:lnSpc>
              <a:spcPct val="100000"/>
            </a:lnSpc>
            <a:spcBef>
              <a:spcPct val="0"/>
            </a:spcBef>
            <a:spcAft>
              <a:spcPts val="800"/>
            </a:spcAft>
            <a:buChar char="•"/>
          </a:pPr>
          <a:r>
            <a:rPr lang="en-US" sz="1700" b="0" i="0" kern="1200" baseline="0" dirty="0">
              <a:latin typeface="Arial" panose="020B0604020202020204" pitchFamily="34" charset="0"/>
              <a:cs typeface="Arial" panose="020B0604020202020204" pitchFamily="34" charset="0"/>
            </a:rPr>
            <a:t>The Patient Protection and Affordable Care Act of 2010 requires a community health needs assessment (CHNA) and implementation strategy every three years for all Section 501(c)(3) nonprofit hospitals (charitable hospitals) working with public health agencies and community members </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100000"/>
            </a:lnSpc>
            <a:spcBef>
              <a:spcPct val="0"/>
            </a:spcBef>
            <a:spcAft>
              <a:spcPts val="800"/>
            </a:spcAft>
            <a:buChar char="•"/>
          </a:pPr>
          <a:r>
            <a:rPr lang="en-US" sz="1700" b="0" i="0" kern="1200" baseline="0" dirty="0">
              <a:latin typeface="Arial" panose="020B0604020202020204" pitchFamily="34" charset="0"/>
              <a:cs typeface="Arial" panose="020B0604020202020204" pitchFamily="34" charset="0"/>
            </a:rPr>
            <a:t>The IRS requires hospitals to submit their needs assessment and implementation strategy with their IRS Form 990 and provide an annual description of how the hospital is addressing the needs identified in their CHNA and implementation strategy. </a:t>
          </a:r>
          <a:endParaRPr lang="en-US" sz="1700" kern="1200" dirty="0">
            <a:latin typeface="Arial" panose="020B0604020202020204" pitchFamily="34" charset="0"/>
            <a:cs typeface="Arial" panose="020B0604020202020204" pitchFamily="34" charset="0"/>
          </a:endParaRPr>
        </a:p>
      </dsp:txBody>
      <dsp:txXfrm>
        <a:off x="0" y="2159352"/>
        <a:ext cx="11277600" cy="2392425"/>
      </dsp:txXfrm>
    </dsp:sp>
    <dsp:sp modelId="{40D5F13C-3988-4763-BB6F-DAA36AD3673F}">
      <dsp:nvSpPr>
        <dsp:cNvPr id="0" name=""/>
        <dsp:cNvSpPr/>
      </dsp:nvSpPr>
      <dsp:spPr>
        <a:xfrm>
          <a:off x="215086" y="2125575"/>
          <a:ext cx="7894320" cy="491337"/>
        </a:xfrm>
        <a:prstGeom prst="roundRect">
          <a:avLst/>
        </a:prstGeom>
        <a:gradFill flip="none" rotWithShape="0">
          <a:gsLst>
            <a:gs pos="0">
              <a:schemeClr val="bg2">
                <a:lumMod val="75000"/>
                <a:shade val="30000"/>
                <a:satMod val="115000"/>
              </a:schemeClr>
            </a:gs>
            <a:gs pos="50000">
              <a:srgbClr val="2D5A92"/>
            </a:gs>
            <a:gs pos="100000">
              <a:srgbClr val="376CAE"/>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Community Health Needs Assessment</a:t>
          </a:r>
        </a:p>
      </dsp:txBody>
      <dsp:txXfrm>
        <a:off x="239071" y="2149560"/>
        <a:ext cx="7846350" cy="4433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A6C3D-DB0F-4ACD-ADA8-12E4496A95B3}">
      <dsp:nvSpPr>
        <dsp:cNvPr id="0" name=""/>
        <dsp:cNvSpPr/>
      </dsp:nvSpPr>
      <dsp:spPr>
        <a:xfrm>
          <a:off x="0" y="292510"/>
          <a:ext cx="11277600" cy="189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0" tIns="208280" rIns="875267" bIns="113792" numCol="1" spcCol="1270" anchor="t" anchorCtr="0">
          <a:noAutofit/>
        </a:bodyPr>
        <a:lstStyle/>
        <a:p>
          <a:pPr marL="171450" lvl="1" indent="-171450" algn="l" defTabSz="711200">
            <a:lnSpc>
              <a:spcPct val="100000"/>
            </a:lnSpc>
            <a:spcBef>
              <a:spcPct val="0"/>
            </a:spcBef>
            <a:spcAft>
              <a:spcPts val="600"/>
            </a:spcAft>
            <a:buChar char="•"/>
          </a:pPr>
          <a:r>
            <a:rPr lang="en-US" sz="1600" kern="1200" dirty="0">
              <a:latin typeface="Arial" panose="020B0604020202020204" pitchFamily="34" charset="0"/>
              <a:cs typeface="Arial" panose="020B0604020202020204" pitchFamily="34" charset="0"/>
            </a:rPr>
            <a:t>Research into effects that Social Determinants of Health and Social Risk Factors can also provide measure developers with ideas for population health measures. </a:t>
          </a:r>
        </a:p>
        <a:p>
          <a:pPr marL="171450" lvl="1" indent="-171450" algn="l" defTabSz="711200">
            <a:lnSpc>
              <a:spcPct val="100000"/>
            </a:lnSpc>
            <a:spcBef>
              <a:spcPct val="0"/>
            </a:spcBef>
            <a:spcAft>
              <a:spcPts val="600"/>
            </a:spcAft>
            <a:buChar char="•"/>
          </a:pPr>
          <a:r>
            <a:rPr lang="en-US" sz="1600" kern="1200" dirty="0">
              <a:latin typeface="Arial" panose="020B0604020202020204" pitchFamily="34" charset="0"/>
              <a:cs typeface="Arial" panose="020B0604020202020204" pitchFamily="34" charset="0"/>
            </a:rPr>
            <a:t>Example:</a:t>
          </a:r>
        </a:p>
        <a:p>
          <a:pPr marL="342900" lvl="2" indent="-171450" algn="l" defTabSz="711200">
            <a:lnSpc>
              <a:spcPct val="100000"/>
            </a:lnSpc>
            <a:spcBef>
              <a:spcPct val="0"/>
            </a:spcBef>
            <a:spcAft>
              <a:spcPts val="6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A recent study has shown that when state and local governments increase spending on non-healthcare services (e.g., education, social services, environment, and housing) infant mortality rates in high-risk populations has gone down. </a:t>
          </a:r>
        </a:p>
      </dsp:txBody>
      <dsp:txXfrm>
        <a:off x="0" y="292510"/>
        <a:ext cx="11277600" cy="1890000"/>
      </dsp:txXfrm>
    </dsp:sp>
    <dsp:sp modelId="{D19AD404-5A04-44A1-A4B4-B7E3C4F85AC2}">
      <dsp:nvSpPr>
        <dsp:cNvPr id="0" name=""/>
        <dsp:cNvSpPr/>
      </dsp:nvSpPr>
      <dsp:spPr>
        <a:xfrm>
          <a:off x="337634" y="7848"/>
          <a:ext cx="7894320" cy="43226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Research Social Determinants of Health and Social Risk Factors</a:t>
          </a:r>
        </a:p>
      </dsp:txBody>
      <dsp:txXfrm>
        <a:off x="358735" y="28949"/>
        <a:ext cx="7852118" cy="390059"/>
      </dsp:txXfrm>
    </dsp:sp>
    <dsp:sp modelId="{E26D9E86-EDB2-45DD-A3C3-11F045283633}">
      <dsp:nvSpPr>
        <dsp:cNvPr id="0" name=""/>
        <dsp:cNvSpPr/>
      </dsp:nvSpPr>
      <dsp:spPr>
        <a:xfrm>
          <a:off x="0" y="2485151"/>
          <a:ext cx="11277600" cy="2079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0" tIns="208280" rIns="875267" bIns="113792" numCol="1" spcCol="1270" anchor="t" anchorCtr="0">
          <a:noAutofit/>
        </a:bodyPr>
        <a:lstStyle/>
        <a:p>
          <a:pPr marL="171450" lvl="1" indent="-171450" algn="l" defTabSz="711200">
            <a:lnSpc>
              <a:spcPct val="100000"/>
            </a:lnSpc>
            <a:spcBef>
              <a:spcPct val="0"/>
            </a:spcBef>
            <a:spcAft>
              <a:spcPts val="600"/>
            </a:spcAft>
            <a:buChar char="•"/>
          </a:pPr>
          <a:r>
            <a:rPr lang="en-US" sz="1600" b="0" i="0" kern="1200" baseline="0" dirty="0">
              <a:latin typeface="Arial" panose="020B0604020202020204" pitchFamily="34" charset="0"/>
              <a:cs typeface="Arial" panose="020B0604020202020204" pitchFamily="34" charset="0"/>
            </a:rPr>
            <a:t>Healthy People 2020/2030 provides a set of broad population level goals and objectives broken down into five categories: health conditions, health behaviors, populations, settings and systems, and social determinants of health </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ts val="600"/>
            </a:spcAft>
            <a:buChar char="•"/>
          </a:pPr>
          <a:r>
            <a:rPr lang="en-US" sz="1600" b="0" i="0" kern="1200" baseline="0" dirty="0">
              <a:latin typeface="Arial" panose="020B0604020202020204" pitchFamily="34" charset="0"/>
              <a:cs typeface="Arial" panose="020B0604020202020204" pitchFamily="34" charset="0"/>
            </a:rPr>
            <a:t>Healthy People 2020 also addresses SDOH and includes a list of examples of social determinants and links to other federal SDOH initiatives with multiple objectives: economic stability, education access and quality, healthcare access and quality, neighborhood and built environment, and social and community context. and resources. Healthy People 2030 identifies five SDOH domains each </a:t>
          </a:r>
          <a:endParaRPr lang="en-US" sz="1600" kern="1200" dirty="0">
            <a:latin typeface="Arial" panose="020B0604020202020204" pitchFamily="34" charset="0"/>
            <a:cs typeface="Arial" panose="020B0604020202020204" pitchFamily="34" charset="0"/>
          </a:endParaRPr>
        </a:p>
      </dsp:txBody>
      <dsp:txXfrm>
        <a:off x="0" y="2485151"/>
        <a:ext cx="11277600" cy="2079000"/>
      </dsp:txXfrm>
    </dsp:sp>
    <dsp:sp modelId="{040446FE-F3E8-4312-B74D-D4E4304993A2}">
      <dsp:nvSpPr>
        <dsp:cNvPr id="0" name=""/>
        <dsp:cNvSpPr/>
      </dsp:nvSpPr>
      <dsp:spPr>
        <a:xfrm>
          <a:off x="337634" y="2236510"/>
          <a:ext cx="7894320" cy="396241"/>
        </a:xfrm>
        <a:prstGeom prst="roundRect">
          <a:avLst/>
        </a:prstGeom>
        <a:gradFill rotWithShape="0">
          <a:gsLst>
            <a:gs pos="0">
              <a:schemeClr val="accent1">
                <a:hueOff val="0"/>
                <a:satOff val="0"/>
                <a:lumOff val="0"/>
                <a:alphaOff val="0"/>
                <a:shade val="51000"/>
                <a:satMod val="130000"/>
              </a:schemeClr>
            </a:gs>
            <a:gs pos="50000">
              <a:srgbClr val="2D5A92"/>
            </a:gs>
            <a:gs pos="100000">
              <a:srgbClr val="376CAE"/>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387" tIns="0" rIns="298387"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Healthy People </a:t>
          </a:r>
        </a:p>
      </dsp:txBody>
      <dsp:txXfrm>
        <a:off x="356977" y="2255853"/>
        <a:ext cx="7855634" cy="3575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73E4B-2119-423C-82E4-DEB7A48C53E8}">
      <dsp:nvSpPr>
        <dsp:cNvPr id="0" name=""/>
        <dsp:cNvSpPr/>
      </dsp:nvSpPr>
      <dsp:spPr>
        <a:xfrm>
          <a:off x="0" y="236232"/>
          <a:ext cx="11277600" cy="1305966"/>
        </a:xfrm>
        <a:prstGeom prst="roundRect">
          <a:avLst>
            <a:gd name="adj" fmla="val 10000"/>
          </a:avLst>
        </a:prstGeom>
        <a:solidFill>
          <a:srgbClr val="E5EAF3"/>
        </a:solidFill>
        <a:ln>
          <a:noFill/>
        </a:ln>
        <a:effectLst/>
      </dsp:spPr>
      <dsp:style>
        <a:lnRef idx="0">
          <a:scrgbClr r="0" g="0" b="0"/>
        </a:lnRef>
        <a:fillRef idx="1">
          <a:scrgbClr r="0" g="0" b="0"/>
        </a:fillRef>
        <a:effectRef idx="0">
          <a:scrgbClr r="0" g="0" b="0"/>
        </a:effectRef>
        <a:fontRef idx="minor"/>
      </dsp:style>
    </dsp:sp>
    <dsp:sp modelId="{167157D0-87A6-4AD2-965B-EE0E85636B6D}">
      <dsp:nvSpPr>
        <dsp:cNvPr id="0" name=""/>
        <dsp:cNvSpPr/>
      </dsp:nvSpPr>
      <dsp:spPr>
        <a:xfrm>
          <a:off x="429345" y="530068"/>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5C322-E467-47B0-B9D9-2D074F90C552}">
      <dsp:nvSpPr>
        <dsp:cNvPr id="0" name=""/>
        <dsp:cNvSpPr/>
      </dsp:nvSpPr>
      <dsp:spPr>
        <a:xfrm>
          <a:off x="1508391" y="217374"/>
          <a:ext cx="976920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Arial" panose="020B0604020202020204" pitchFamily="34" charset="0"/>
              <a:cs typeface="Arial" panose="020B0604020202020204" pitchFamily="34" charset="0"/>
            </a:rPr>
            <a:t>Measure testing may be challenging due to use of multiple data sources in a single measure and a lack of data, especially SDOH data. </a:t>
          </a:r>
        </a:p>
      </dsp:txBody>
      <dsp:txXfrm>
        <a:off x="1508391" y="217374"/>
        <a:ext cx="9769208" cy="1305966"/>
      </dsp:txXfrm>
    </dsp:sp>
    <dsp:sp modelId="{639CC4DC-23B8-4D24-9A93-F7B334300F8F}">
      <dsp:nvSpPr>
        <dsp:cNvPr id="0" name=""/>
        <dsp:cNvSpPr/>
      </dsp:nvSpPr>
      <dsp:spPr>
        <a:xfrm>
          <a:off x="0" y="1676400"/>
          <a:ext cx="11277600" cy="1305966"/>
        </a:xfrm>
        <a:prstGeom prst="roundRect">
          <a:avLst>
            <a:gd name="adj" fmla="val 10000"/>
          </a:avLst>
        </a:prstGeom>
        <a:solidFill>
          <a:srgbClr val="E5EAF3"/>
        </a:solidFill>
        <a:ln>
          <a:noFill/>
        </a:ln>
        <a:effectLst/>
      </dsp:spPr>
      <dsp:style>
        <a:lnRef idx="0">
          <a:scrgbClr r="0" g="0" b="0"/>
        </a:lnRef>
        <a:fillRef idx="1">
          <a:scrgbClr r="0" g="0" b="0"/>
        </a:fillRef>
        <a:effectRef idx="0">
          <a:scrgbClr r="0" g="0" b="0"/>
        </a:effectRef>
        <a:fontRef idx="minor"/>
      </dsp:style>
    </dsp:sp>
    <dsp:sp modelId="{11303158-657F-4EF3-A141-388D28536B70}">
      <dsp:nvSpPr>
        <dsp:cNvPr id="0" name=""/>
        <dsp:cNvSpPr/>
      </dsp:nvSpPr>
      <dsp:spPr>
        <a:xfrm>
          <a:off x="395054" y="2021147"/>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A2D76F-28DF-42B8-8D24-7D5CFA6FC4A7}">
      <dsp:nvSpPr>
        <dsp:cNvPr id="0" name=""/>
        <dsp:cNvSpPr/>
      </dsp:nvSpPr>
      <dsp:spPr>
        <a:xfrm>
          <a:off x="1508391" y="1732975"/>
          <a:ext cx="976920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Arial" panose="020B0604020202020204" pitchFamily="34" charset="0"/>
              <a:cs typeface="Arial" panose="020B0604020202020204" pitchFamily="34" charset="0"/>
            </a:rPr>
            <a:t>Consider the (in)completeness of data sources and data elements. </a:t>
          </a:r>
        </a:p>
      </dsp:txBody>
      <dsp:txXfrm>
        <a:off x="1508391" y="1732975"/>
        <a:ext cx="9769208" cy="1305966"/>
      </dsp:txXfrm>
    </dsp:sp>
    <dsp:sp modelId="{B98D3238-0B27-44C3-BF21-BFFC6CCE724B}">
      <dsp:nvSpPr>
        <dsp:cNvPr id="0" name=""/>
        <dsp:cNvSpPr/>
      </dsp:nvSpPr>
      <dsp:spPr>
        <a:xfrm>
          <a:off x="0" y="3266033"/>
          <a:ext cx="11277600" cy="1305966"/>
        </a:xfrm>
        <a:prstGeom prst="roundRect">
          <a:avLst>
            <a:gd name="adj" fmla="val 10000"/>
          </a:avLst>
        </a:prstGeom>
        <a:solidFill>
          <a:srgbClr val="E5EAF3"/>
        </a:solidFill>
        <a:ln>
          <a:noFill/>
        </a:ln>
        <a:effectLst/>
      </dsp:spPr>
      <dsp:style>
        <a:lnRef idx="0">
          <a:scrgbClr r="0" g="0" b="0"/>
        </a:lnRef>
        <a:fillRef idx="1">
          <a:scrgbClr r="0" g="0" b="0"/>
        </a:fillRef>
        <a:effectRef idx="0">
          <a:scrgbClr r="0" g="0" b="0"/>
        </a:effectRef>
        <a:fontRef idx="minor"/>
      </dsp:style>
    </dsp:sp>
    <dsp:sp modelId="{F5934BC6-64AE-42B8-9A0D-8EBBD75D2D11}">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6BEB4D-DF19-4659-A815-8092E8F4C775}">
      <dsp:nvSpPr>
        <dsp:cNvPr id="0" name=""/>
        <dsp:cNvSpPr/>
      </dsp:nvSpPr>
      <dsp:spPr>
        <a:xfrm>
          <a:off x="1508391" y="3265475"/>
          <a:ext cx="976920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Arial" panose="020B0604020202020204" pitchFamily="34" charset="0"/>
              <a:cs typeface="Arial" panose="020B0604020202020204" pitchFamily="34" charset="0"/>
            </a:rPr>
            <a:t>Chance the measure developer will have to be creative with their testing plan and should partner with a variety of stakeholders including the data owners. </a:t>
          </a:r>
        </a:p>
      </dsp:txBody>
      <dsp:txXfrm>
        <a:off x="1508391" y="3265475"/>
        <a:ext cx="9769208" cy="13059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CA6CF-0E2E-427D-BECE-08C12366A3D5}">
      <dsp:nvSpPr>
        <dsp:cNvPr id="0" name=""/>
        <dsp:cNvSpPr/>
      </dsp:nvSpPr>
      <dsp:spPr>
        <a:xfrm>
          <a:off x="3524" y="40462"/>
          <a:ext cx="3436143" cy="5792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Which system owns the </a:t>
          </a:r>
          <a:br>
            <a:rPr lang="en-US" sz="1600" b="1" kern="1200" dirty="0">
              <a:latin typeface="Arial" panose="020B0604020202020204" pitchFamily="34" charset="0"/>
              <a:cs typeface="Arial" panose="020B0604020202020204" pitchFamily="34" charset="0"/>
            </a:rPr>
          </a:br>
          <a:r>
            <a:rPr lang="en-US" sz="1600" b="1" kern="1200" dirty="0">
              <a:latin typeface="Arial" panose="020B0604020202020204" pitchFamily="34" charset="0"/>
              <a:cs typeface="Arial" panose="020B0604020202020204" pitchFamily="34" charset="0"/>
            </a:rPr>
            <a:t>quality construct?</a:t>
          </a:r>
        </a:p>
      </dsp:txBody>
      <dsp:txXfrm>
        <a:off x="3524" y="40462"/>
        <a:ext cx="3436143" cy="579258"/>
      </dsp:txXfrm>
    </dsp:sp>
    <dsp:sp modelId="{72D4A945-9C96-4C70-ACE6-553D7CF0D273}">
      <dsp:nvSpPr>
        <dsp:cNvPr id="0" name=""/>
        <dsp:cNvSpPr/>
      </dsp:nvSpPr>
      <dsp:spPr>
        <a:xfrm>
          <a:off x="3524" y="619720"/>
          <a:ext cx="3436143" cy="403515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ts val="600"/>
            </a:spcAft>
            <a:buChar char="•"/>
          </a:pPr>
          <a:r>
            <a:rPr lang="en-US" sz="1500" b="0" i="0" kern="1200" baseline="0" dirty="0">
              <a:latin typeface="Arial" panose="020B0604020202020204" pitchFamily="34" charset="0"/>
              <a:cs typeface="Arial" panose="020B0604020202020204" pitchFamily="34" charset="0"/>
            </a:rPr>
            <a:t>For the purposes of defining the quality construct for measure testing, the measure developer needs to expand attribution for traditional measured entities to include the delivery of public health and social services, and/or to expand the measured entity to include both healthcare and non-healthcare providers. </a:t>
          </a:r>
          <a:endParaRPr lang="en-US" sz="1500" kern="1200" dirty="0">
            <a:latin typeface="Arial" panose="020B0604020202020204" pitchFamily="34" charset="0"/>
            <a:cs typeface="Arial" panose="020B0604020202020204" pitchFamily="34" charset="0"/>
          </a:endParaRPr>
        </a:p>
        <a:p>
          <a:pPr marL="114300" lvl="1" indent="-114300" algn="l" defTabSz="666750">
            <a:lnSpc>
              <a:spcPct val="100000"/>
            </a:lnSpc>
            <a:spcBef>
              <a:spcPct val="0"/>
            </a:spcBef>
            <a:spcAft>
              <a:spcPts val="600"/>
            </a:spcAft>
            <a:buChar char="•"/>
          </a:pPr>
          <a:r>
            <a:rPr lang="en-US" sz="1500" kern="1200" dirty="0">
              <a:latin typeface="Arial" panose="020B0604020202020204" pitchFamily="34" charset="0"/>
              <a:cs typeface="Arial" panose="020B0604020202020204" pitchFamily="34" charset="0"/>
            </a:rPr>
            <a:t>O</a:t>
          </a:r>
          <a:r>
            <a:rPr lang="en-US" sz="1500" b="0" i="0" kern="1200" baseline="0" dirty="0">
              <a:latin typeface="Arial" panose="020B0604020202020204" pitchFamily="34" charset="0"/>
              <a:cs typeface="Arial" panose="020B0604020202020204" pitchFamily="34" charset="0"/>
            </a:rPr>
            <a:t>nce the measure developer defines the quality construct, then measure testing would proceed as with any quality measure with the focus on importance, scientific acceptability (reliability and validity), feasibility, and usability. </a:t>
          </a:r>
          <a:endParaRPr lang="en-US" sz="1500" kern="1200" dirty="0">
            <a:latin typeface="Arial" panose="020B0604020202020204" pitchFamily="34" charset="0"/>
            <a:cs typeface="Arial" panose="020B0604020202020204" pitchFamily="34" charset="0"/>
          </a:endParaRPr>
        </a:p>
      </dsp:txBody>
      <dsp:txXfrm>
        <a:off x="3524" y="619720"/>
        <a:ext cx="3436143" cy="4035150"/>
      </dsp:txXfrm>
    </dsp:sp>
    <dsp:sp modelId="{6F9E9286-E757-4980-9C25-FBE4AB3DEFD2}">
      <dsp:nvSpPr>
        <dsp:cNvPr id="0" name=""/>
        <dsp:cNvSpPr/>
      </dsp:nvSpPr>
      <dsp:spPr>
        <a:xfrm>
          <a:off x="3920728" y="40462"/>
          <a:ext cx="3436143" cy="5792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Is </a:t>
          </a:r>
          <a:r>
            <a:rPr lang="en-US" sz="1600" b="1" i="0" kern="1200" baseline="0" dirty="0">
              <a:latin typeface="Arial" panose="020B0604020202020204" pitchFamily="34" charset="0"/>
              <a:cs typeface="Arial" panose="020B0604020202020204" pitchFamily="34" charset="0"/>
            </a:rPr>
            <a:t>the quality construct </a:t>
          </a:r>
          <a:br>
            <a:rPr lang="en-US" sz="1600" b="1" i="0" kern="1200" baseline="0" dirty="0">
              <a:latin typeface="Arial" panose="020B0604020202020204" pitchFamily="34" charset="0"/>
              <a:cs typeface="Arial" panose="020B0604020202020204" pitchFamily="34" charset="0"/>
            </a:rPr>
          </a:br>
          <a:r>
            <a:rPr lang="en-US" sz="1600" b="1" i="0" kern="1200" baseline="0" dirty="0">
              <a:latin typeface="Arial" panose="020B0604020202020204" pitchFamily="34" charset="0"/>
              <a:cs typeface="Arial" panose="020B0604020202020204" pitchFamily="34" charset="0"/>
            </a:rPr>
            <a:t>a public good?</a:t>
          </a:r>
          <a:endParaRPr lang="en-US" sz="1600" b="1" kern="1200" dirty="0">
            <a:latin typeface="Arial" panose="020B0604020202020204" pitchFamily="34" charset="0"/>
            <a:cs typeface="Arial" panose="020B0604020202020204" pitchFamily="34" charset="0"/>
          </a:endParaRPr>
        </a:p>
      </dsp:txBody>
      <dsp:txXfrm>
        <a:off x="3920728" y="40462"/>
        <a:ext cx="3436143" cy="579258"/>
      </dsp:txXfrm>
    </dsp:sp>
    <dsp:sp modelId="{E09B898A-D47A-4C23-B456-B75C1A6A0890}">
      <dsp:nvSpPr>
        <dsp:cNvPr id="0" name=""/>
        <dsp:cNvSpPr/>
      </dsp:nvSpPr>
      <dsp:spPr>
        <a:xfrm>
          <a:off x="3920728" y="619720"/>
          <a:ext cx="3436143" cy="403515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en-US" sz="1600" b="0" i="0" kern="1200" baseline="0" dirty="0">
              <a:latin typeface="Arial" panose="020B0604020202020204" pitchFamily="34" charset="0"/>
              <a:cs typeface="Arial" panose="020B0604020202020204" pitchFamily="34" charset="0"/>
            </a:rPr>
            <a:t>There must be a person-level process/outcome relationship established with rigorous evidence and there must be an entity-level (e.g., ACO) demonstration of validity of the quality construct which shows that there is alignment between the behavioral response of persons and clinicians to the measure with the end user intent. </a:t>
          </a:r>
          <a:endParaRPr lang="en-US" sz="1600" kern="1200" dirty="0">
            <a:latin typeface="Arial" panose="020B0604020202020204" pitchFamily="34" charset="0"/>
            <a:cs typeface="Arial" panose="020B0604020202020204" pitchFamily="34" charset="0"/>
          </a:endParaRPr>
        </a:p>
      </dsp:txBody>
      <dsp:txXfrm>
        <a:off x="3920728" y="619720"/>
        <a:ext cx="3436143" cy="4035150"/>
      </dsp:txXfrm>
    </dsp:sp>
    <dsp:sp modelId="{BDADF86C-D067-4CCD-8A89-5B078CD272AD}">
      <dsp:nvSpPr>
        <dsp:cNvPr id="0" name=""/>
        <dsp:cNvSpPr/>
      </dsp:nvSpPr>
      <dsp:spPr>
        <a:xfrm>
          <a:off x="7837932" y="40462"/>
          <a:ext cx="3436143" cy="5792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N</a:t>
          </a:r>
          <a:r>
            <a:rPr lang="en-US" sz="1600" b="1" i="0" kern="1200" baseline="0" dirty="0">
              <a:latin typeface="Arial" panose="020B0604020202020204" pitchFamily="34" charset="0"/>
              <a:cs typeface="Arial" panose="020B0604020202020204" pitchFamily="34" charset="0"/>
            </a:rPr>
            <a:t>ature of the population level outcome </a:t>
          </a:r>
          <a:endParaRPr lang="en-US" sz="1600" b="1" kern="1200" dirty="0">
            <a:latin typeface="Arial" panose="020B0604020202020204" pitchFamily="34" charset="0"/>
            <a:cs typeface="Arial" panose="020B0604020202020204" pitchFamily="34" charset="0"/>
          </a:endParaRPr>
        </a:p>
      </dsp:txBody>
      <dsp:txXfrm>
        <a:off x="7837932" y="40462"/>
        <a:ext cx="3436143" cy="579258"/>
      </dsp:txXfrm>
    </dsp:sp>
    <dsp:sp modelId="{46F9C161-3572-4C79-957E-D7CFB4425F8A}">
      <dsp:nvSpPr>
        <dsp:cNvPr id="0" name=""/>
        <dsp:cNvSpPr/>
      </dsp:nvSpPr>
      <dsp:spPr>
        <a:xfrm>
          <a:off x="7837932" y="619720"/>
          <a:ext cx="3436143" cy="403515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en-US" sz="1600" b="0" i="0" kern="1200" baseline="0" dirty="0">
              <a:latin typeface="Arial" panose="020B0604020202020204" pitchFamily="34" charset="0"/>
              <a:cs typeface="Arial" panose="020B0604020202020204" pitchFamily="34" charset="0"/>
            </a:rPr>
            <a:t>A population level outcome might examine the distribution of outcomes across population subgroups and consider whether increasing access to healthcare or social services for certain subgroups would have the largest impact on outcomes. </a:t>
          </a:r>
          <a:endParaRPr lang="en-US" sz="1600" kern="1200" dirty="0">
            <a:latin typeface="Arial" panose="020B0604020202020204" pitchFamily="34" charset="0"/>
            <a:cs typeface="Arial" panose="020B0604020202020204" pitchFamily="34" charset="0"/>
          </a:endParaRPr>
        </a:p>
      </dsp:txBody>
      <dsp:txXfrm>
        <a:off x="7837932" y="619720"/>
        <a:ext cx="3436143" cy="403515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A2772-F3EA-4DCD-9C35-E6C700478640}"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32343-FBC3-456D-B7B8-987B07D3FED8}" type="slidenum">
              <a:rPr lang="en-US" smtClean="0"/>
              <a:t>‹#›</a:t>
            </a:fld>
            <a:endParaRPr lang="en-US"/>
          </a:p>
        </p:txBody>
      </p:sp>
    </p:spTree>
    <p:extLst>
      <p:ext uri="{BB962C8B-B14F-4D97-AF65-F5344CB8AC3E}">
        <p14:creationId xmlns:p14="http://schemas.microsoft.com/office/powerpoint/2010/main" val="165359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CMS is committed to providing </a:t>
            </a:r>
            <a:r>
              <a:rPr lang="en-US"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opportunities about the quality measure development process to interested stakeholders to improve understanding of the process. CMS also seeks continual feedback to improve and/or expand its offerings to the healthcare quality measure development community and interested stakeholders.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date, CMS has implemented an </a:t>
            </a:r>
            <a:r>
              <a:rPr lang="en-US" sz="18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Education and Outreach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webinar series and has created resource materials that break down and explain various components and challenges in the measure development process. There are dedicated websites, listservs, and roadmap documents that are available to support those that are working in quality measure development, or are just curious and want to learn more about how it is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032343-FBC3-456D-B7B8-987B07D3FED8}" type="slidenum">
              <a:rPr lang="en-US" smtClean="0"/>
              <a:t>2</a:t>
            </a:fld>
            <a:endParaRPr lang="en-US"/>
          </a:p>
        </p:txBody>
      </p:sp>
    </p:spTree>
    <p:extLst>
      <p:ext uri="{BB962C8B-B14F-4D97-AF65-F5344CB8AC3E}">
        <p14:creationId xmlns:p14="http://schemas.microsoft.com/office/powerpoint/2010/main" val="198622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Most quality programs are geared towards creating incentives tied to improvements in care within specific care settings. When developing a population measure for use in a CMS program, consider whether changes in clinical care will drive improvements in the population outcome being measured.  If that connection can be established, then you’re well on your way to conceptualizing the business case.</a:t>
            </a:r>
          </a:p>
        </p:txBody>
      </p:sp>
      <p:sp>
        <p:nvSpPr>
          <p:cNvPr id="4" name="Slide Number Placeholder 3"/>
          <p:cNvSpPr>
            <a:spLocks noGrp="1"/>
          </p:cNvSpPr>
          <p:nvPr>
            <p:ph type="sldNum" sz="quarter" idx="5"/>
          </p:nvPr>
        </p:nvSpPr>
        <p:spPr/>
        <p:txBody>
          <a:bodyPr/>
          <a:lstStyle/>
          <a:p>
            <a:fld id="{5E032343-FBC3-456D-B7B8-987B07D3FED8}" type="slidenum">
              <a:rPr lang="en-US" smtClean="0"/>
              <a:t>11</a:t>
            </a:fld>
            <a:endParaRPr lang="en-US"/>
          </a:p>
        </p:txBody>
      </p:sp>
    </p:spTree>
    <p:extLst>
      <p:ext uri="{BB962C8B-B14F-4D97-AF65-F5344CB8AC3E}">
        <p14:creationId xmlns:p14="http://schemas.microsoft.com/office/powerpoint/2010/main" val="4024561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Environmental scan—</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How do we identify population health gaps and what’s actually reasonably measurable?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Begin with an environmental scan to identify similar or related measures, since this is a crucial part of any measure development effort.</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Community Health Needs Assessment—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Is used to identify the health needs of a community served by a given hospital and helps develop an implementation plan to address those needs.  What is required are metrics to determine if the implementation is successful, which developers of population health measures may use as a starting point for development.</a:t>
            </a:r>
          </a:p>
          <a:p>
            <a:endParaRPr lang="en-US" dirty="0"/>
          </a:p>
        </p:txBody>
      </p:sp>
      <p:sp>
        <p:nvSpPr>
          <p:cNvPr id="4" name="Slide Number Placeholder 3"/>
          <p:cNvSpPr>
            <a:spLocks noGrp="1"/>
          </p:cNvSpPr>
          <p:nvPr>
            <p:ph type="sldNum" sz="quarter" idx="5"/>
          </p:nvPr>
        </p:nvSpPr>
        <p:spPr/>
        <p:txBody>
          <a:bodyPr/>
          <a:lstStyle/>
          <a:p>
            <a:fld id="{5E032343-FBC3-456D-B7B8-987B07D3FED8}" type="slidenum">
              <a:rPr lang="en-US" smtClean="0"/>
              <a:t>12</a:t>
            </a:fld>
            <a:endParaRPr lang="en-US"/>
          </a:p>
        </p:txBody>
      </p:sp>
    </p:spTree>
    <p:extLst>
      <p:ext uri="{BB962C8B-B14F-4D97-AF65-F5344CB8AC3E}">
        <p14:creationId xmlns:p14="http://schemas.microsoft.com/office/powerpoint/2010/main" val="217976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Conducting a formal literature review may highlight important research related to such things as social determinants of health (SDOH), or other risk factors that can impact the types of measures being investigated. </a:t>
            </a:r>
          </a:p>
        </p:txBody>
      </p:sp>
      <p:sp>
        <p:nvSpPr>
          <p:cNvPr id="4" name="Slide Number Placeholder 3"/>
          <p:cNvSpPr>
            <a:spLocks noGrp="1"/>
          </p:cNvSpPr>
          <p:nvPr>
            <p:ph type="sldNum" sz="quarter" idx="5"/>
          </p:nvPr>
        </p:nvSpPr>
        <p:spPr/>
        <p:txBody>
          <a:bodyPr/>
          <a:lstStyle/>
          <a:p>
            <a:fld id="{5E032343-FBC3-456D-B7B8-987B07D3FED8}" type="slidenum">
              <a:rPr lang="en-US" smtClean="0"/>
              <a:t>13</a:t>
            </a:fld>
            <a:endParaRPr lang="en-US"/>
          </a:p>
        </p:txBody>
      </p:sp>
    </p:spTree>
    <p:extLst>
      <p:ext uri="{BB962C8B-B14F-4D97-AF65-F5344CB8AC3E}">
        <p14:creationId xmlns:p14="http://schemas.microsoft.com/office/powerpoint/2010/main" val="1765022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overall structure of population health measures is very similar to CQMs; however, there are specific parts of the specification where there are key differences.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Target population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—Likely much larger/more broadly defined than many quality measures.  In some cases, may even be defined at the geographic level, although not a requirement.</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Stratification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—Absolutely crucial for a population health measure, the types of data sources used.  When relying on clinical/other non-clinical data, this will appear quite different than for a measure based entirely on claims data.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Level of analysis/risk adjustment/time interval</a:t>
            </a:r>
            <a:r>
              <a:rPr lang="en-US" sz="1800" dirty="0">
                <a:effectLst/>
                <a:latin typeface="Calibri" panose="020F0502020204030204" pitchFamily="34" charset="0"/>
                <a:ea typeface="Calibri" panose="020F0502020204030204" pitchFamily="34" charset="0"/>
                <a:cs typeface="Times New Roman" panose="02020603050405020304" pitchFamily="18" charset="0"/>
              </a:rPr>
              <a:t>—How far back should you look at these populations in order to track improvements over time?</a:t>
            </a:r>
          </a:p>
        </p:txBody>
      </p:sp>
      <p:sp>
        <p:nvSpPr>
          <p:cNvPr id="4" name="Slide Number Placeholder 3"/>
          <p:cNvSpPr>
            <a:spLocks noGrp="1"/>
          </p:cNvSpPr>
          <p:nvPr>
            <p:ph type="sldNum" sz="quarter" idx="5"/>
          </p:nvPr>
        </p:nvSpPr>
        <p:spPr/>
        <p:txBody>
          <a:bodyPr/>
          <a:lstStyle/>
          <a:p>
            <a:fld id="{5E032343-FBC3-456D-B7B8-987B07D3FED8}" type="slidenum">
              <a:rPr lang="en-US" smtClean="0"/>
              <a:t>14</a:t>
            </a:fld>
            <a:endParaRPr lang="en-US"/>
          </a:p>
        </p:txBody>
      </p:sp>
    </p:spTree>
    <p:extLst>
      <p:ext uri="{BB962C8B-B14F-4D97-AF65-F5344CB8AC3E}">
        <p14:creationId xmlns:p14="http://schemas.microsoft.com/office/powerpoint/2010/main" val="423432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The concept of attribution is who is accountable for the measure—</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clinical measures this is clear since hospitals and physicians provide clinical care.  Public health/social service agencies do not or in a very limited capacity, but with an increased emphasis on the importance of social risk factors.  Healthcare systems are directly involved in addressing social risks concepts through the direct provision of or referral to services like housing or food security, or are formalized in collaboration with entities outside the healthcare system.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purposes of defining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quality constructs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measure testing, measure developers may expand attribution for traditional measured entities to include the delivery of public health/social services, or both healthcare/non-healthcare providers.  The more expansive the population in the numerator, the greater the developer should consider partnering with a variety of stakeholders, including data owners to understand the scope of the testing needs.  Flexibility and innovation are going to be crucial to move towards success here.</a:t>
            </a:r>
          </a:p>
          <a:p>
            <a:endParaRPr lang="en-US" dirty="0"/>
          </a:p>
        </p:txBody>
      </p:sp>
      <p:sp>
        <p:nvSpPr>
          <p:cNvPr id="4" name="Slide Number Placeholder 3"/>
          <p:cNvSpPr>
            <a:spLocks noGrp="1"/>
          </p:cNvSpPr>
          <p:nvPr>
            <p:ph type="sldNum" sz="quarter" idx="5"/>
          </p:nvPr>
        </p:nvSpPr>
        <p:spPr/>
        <p:txBody>
          <a:bodyPr/>
          <a:lstStyle/>
          <a:p>
            <a:fld id="{5E032343-FBC3-456D-B7B8-987B07D3FED8}" type="slidenum">
              <a:rPr lang="en-US" smtClean="0"/>
              <a:t>15</a:t>
            </a:fld>
            <a:endParaRPr lang="en-US"/>
          </a:p>
        </p:txBody>
      </p:sp>
    </p:spTree>
    <p:extLst>
      <p:ext uri="{BB962C8B-B14F-4D97-AF65-F5344CB8AC3E}">
        <p14:creationId xmlns:p14="http://schemas.microsoft.com/office/powerpoint/2010/main" val="3307596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Which system owns the quality construct?—</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is ultimately responsible for driving improvements on the quality measure?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Is the quality construct a public good?—</a:t>
            </a: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required a person-level, process-outcome relationship established with rigorous evidence, and an entity-level demonstration of validity showing alignment between the behavioral response of people and clinicians to the measure with the end user intent and demonstrates that changes either to patient behavior or clinical processes are driving improvements in the population’s health.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Nature of the population-level outcome</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all population subgroups impacted the same way by access to a given intervention?  It’s crucial with a population-level measure to stratify in many ways to understand the level of uniformity of the impacts of your measure.</a:t>
            </a:r>
          </a:p>
          <a:p>
            <a:endParaRPr lang="en-US" dirty="0"/>
          </a:p>
        </p:txBody>
      </p:sp>
      <p:sp>
        <p:nvSpPr>
          <p:cNvPr id="4" name="Slide Number Placeholder 3"/>
          <p:cNvSpPr>
            <a:spLocks noGrp="1"/>
          </p:cNvSpPr>
          <p:nvPr>
            <p:ph type="sldNum" sz="quarter" idx="5"/>
          </p:nvPr>
        </p:nvSpPr>
        <p:spPr/>
        <p:txBody>
          <a:bodyPr/>
          <a:lstStyle/>
          <a:p>
            <a:fld id="{5E032343-FBC3-456D-B7B8-987B07D3FED8}" type="slidenum">
              <a:rPr lang="en-US" smtClean="0"/>
              <a:t>16</a:t>
            </a:fld>
            <a:endParaRPr lang="en-US"/>
          </a:p>
        </p:txBody>
      </p:sp>
    </p:spTree>
    <p:extLst>
      <p:ext uri="{BB962C8B-B14F-4D97-AF65-F5344CB8AC3E}">
        <p14:creationId xmlns:p14="http://schemas.microsoft.com/office/powerpoint/2010/main" val="2659334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Population health measures follow a similar overall lifecycle as CQMs.  There exist unique considerations, especially during testing that are specific to the broader defined population.</a:t>
            </a:r>
          </a:p>
        </p:txBody>
      </p:sp>
      <p:sp>
        <p:nvSpPr>
          <p:cNvPr id="4" name="Slide Number Placeholder 3"/>
          <p:cNvSpPr>
            <a:spLocks noGrp="1"/>
          </p:cNvSpPr>
          <p:nvPr>
            <p:ph type="sldNum" sz="quarter" idx="5"/>
          </p:nvPr>
        </p:nvSpPr>
        <p:spPr/>
        <p:txBody>
          <a:bodyPr/>
          <a:lstStyle/>
          <a:p>
            <a:fld id="{5E032343-FBC3-456D-B7B8-987B07D3FED8}" type="slidenum">
              <a:rPr lang="en-US" smtClean="0"/>
              <a:t>17</a:t>
            </a:fld>
            <a:endParaRPr lang="en-US"/>
          </a:p>
        </p:txBody>
      </p:sp>
    </p:spTree>
    <p:extLst>
      <p:ext uri="{BB962C8B-B14F-4D97-AF65-F5344CB8AC3E}">
        <p14:creationId xmlns:p14="http://schemas.microsoft.com/office/powerpoint/2010/main" val="4012696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276126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032343-FBC3-456D-B7B8-987B07D3FED8}" type="slidenum">
              <a:rPr lang="en-US" smtClean="0"/>
              <a:t>3</a:t>
            </a:fld>
            <a:endParaRPr lang="en-US"/>
          </a:p>
        </p:txBody>
      </p:sp>
    </p:spTree>
    <p:extLst>
      <p:ext uri="{BB962C8B-B14F-4D97-AF65-F5344CB8AC3E}">
        <p14:creationId xmlns:p14="http://schemas.microsoft.com/office/powerpoint/2010/main" val="216704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Population health is not synonymous with public health, but refers to overall health behaviors and outcomes of a broad but clearly defined group of individuals with outcomes measured with those characteristics of that population in mind.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u="sng"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—A population may be all Medicare beneficiaries 65 and older, or more narrowly defined as Medicaid and/or Medicare beneficiaries with severe mental illness.  When tracking outcomes for either population it’s important to consider their unique characteristics.</a:t>
            </a:r>
          </a:p>
          <a:p>
            <a:endParaRPr lang="en-US" dirty="0"/>
          </a:p>
        </p:txBody>
      </p:sp>
      <p:sp>
        <p:nvSpPr>
          <p:cNvPr id="4" name="Slide Number Placeholder 3"/>
          <p:cNvSpPr>
            <a:spLocks noGrp="1"/>
          </p:cNvSpPr>
          <p:nvPr>
            <p:ph type="sldNum" sz="quarter" idx="5"/>
          </p:nvPr>
        </p:nvSpPr>
        <p:spPr/>
        <p:txBody>
          <a:bodyPr/>
          <a:lstStyle/>
          <a:p>
            <a:fld id="{5E032343-FBC3-456D-B7B8-987B07D3FED8}" type="slidenum">
              <a:rPr lang="en-US" smtClean="0"/>
              <a:t>4</a:t>
            </a:fld>
            <a:endParaRPr lang="en-US"/>
          </a:p>
        </p:txBody>
      </p:sp>
    </p:spTree>
    <p:extLst>
      <p:ext uri="{BB962C8B-B14F-4D97-AF65-F5344CB8AC3E}">
        <p14:creationId xmlns:p14="http://schemas.microsoft.com/office/powerpoint/2010/main" val="108669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Population health measures alone or grouped should define the health status of the measured population, for which screening and outcome measures are especially useful — measures that gauge the percent of a population adhering to vaccinations, screening guidance, or a percentage of patients that avoid complications due to diabetes.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Measures that evaluate specific processes limited to clinical settings are not considered population health measures.  A measure that looks at average time between arrival to an emergency department and a CT scan is an important measure of clinical quality, but does not offer anything about the health of any population. </a:t>
            </a:r>
          </a:p>
          <a:p>
            <a:pPr marL="0" marR="0" indent="0">
              <a:lnSpc>
                <a:spcPct val="150000"/>
              </a:lnSpc>
              <a:spcBef>
                <a:spcPts val="0"/>
              </a:spcBef>
              <a:spcAft>
                <a:spcPts val="0"/>
              </a:spcAft>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Population health measures and CQMs are not mutually exclusive.  A measure that assesses population health outcomes can be an indicator of clinical quality and falls into both categories, and the same applies for screenings, wellness visits, vaccinations, etc.</a:t>
            </a:r>
          </a:p>
        </p:txBody>
      </p:sp>
      <p:sp>
        <p:nvSpPr>
          <p:cNvPr id="4" name="Slide Number Placeholder 3"/>
          <p:cNvSpPr>
            <a:spLocks noGrp="1"/>
          </p:cNvSpPr>
          <p:nvPr>
            <p:ph type="sldNum" sz="quarter" idx="5"/>
          </p:nvPr>
        </p:nvSpPr>
        <p:spPr/>
        <p:txBody>
          <a:bodyPr/>
          <a:lstStyle/>
          <a:p>
            <a:fld id="{5E032343-FBC3-456D-B7B8-987B07D3FED8}" type="slidenum">
              <a:rPr lang="en-US" smtClean="0"/>
              <a:t>5</a:t>
            </a:fld>
            <a:endParaRPr lang="en-US"/>
          </a:p>
        </p:txBody>
      </p:sp>
    </p:spTree>
    <p:extLst>
      <p:ext uri="{BB962C8B-B14F-4D97-AF65-F5344CB8AC3E}">
        <p14:creationId xmlns:p14="http://schemas.microsoft.com/office/powerpoint/2010/main" val="320344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Population health is dependent upon a range of factors, not limited to clinical settings.  </a:t>
            </a:r>
          </a:p>
          <a:p>
            <a:pPr marL="285750" indent="-285750">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Links exist between environmental factors, such as with air quality that impact rates and severity of diseases like asthma.  </a:t>
            </a:r>
          </a:p>
          <a:p>
            <a:pPr marL="285750" indent="-285750">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Economic/social factors such as poverty or homelessness can drastically impact access to care and long-term health outcomes.  </a:t>
            </a:r>
          </a:p>
          <a:p>
            <a:pPr marL="285750" indent="-285750">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to reliable transportation can strongly impact how well patients adhere to follow-up care and guidance.  </a:t>
            </a:r>
          </a:p>
          <a:p>
            <a:pPr marL="285750" indent="-285750">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 multisector approach linking the healthcare system with community/private sector partners, as well as federal, state, tribal and local government is ideal.  </a:t>
            </a:r>
          </a:p>
          <a:p>
            <a:pPr marL="285750" indent="-285750">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quality measures rely on data from claims/EHRs which do not include information from other entities.</a:t>
            </a:r>
          </a:p>
          <a:p>
            <a:pPr marL="285750" indent="-285750">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goal with population health measurement is to think broadly about a population to understand the extent to which there is engagement in good health behaviors that results in an experience of positive health outcomes.</a:t>
            </a:r>
          </a:p>
        </p:txBody>
      </p:sp>
      <p:sp>
        <p:nvSpPr>
          <p:cNvPr id="4" name="Slide Number Placeholder 3"/>
          <p:cNvSpPr>
            <a:spLocks noGrp="1"/>
          </p:cNvSpPr>
          <p:nvPr>
            <p:ph type="sldNum" sz="quarter" idx="5"/>
          </p:nvPr>
        </p:nvSpPr>
        <p:spPr/>
        <p:txBody>
          <a:bodyPr/>
          <a:lstStyle/>
          <a:p>
            <a:fld id="{5E032343-FBC3-456D-B7B8-987B07D3FED8}" type="slidenum">
              <a:rPr lang="en-US" smtClean="0"/>
              <a:t>6</a:t>
            </a:fld>
            <a:endParaRPr lang="en-US"/>
          </a:p>
        </p:txBody>
      </p:sp>
    </p:spTree>
    <p:extLst>
      <p:ext uri="{BB962C8B-B14F-4D97-AF65-F5344CB8AC3E}">
        <p14:creationId xmlns:p14="http://schemas.microsoft.com/office/powerpoint/2010/main" val="106130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0"/>
              </a:spcBef>
              <a:spcAft>
                <a:spcPts val="0"/>
              </a:spcAft>
              <a:buFont typeface="Wingdings" panose="05000000000000000000" pitchFamily="2"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Population 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Is a more narrow category than public health with a different focus and concerned with the health outcomes of a group of individuals.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Public 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—Focus on protecting the health of entire populations and involves activities that extend beyond the provision of medical care.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public health practitioners use metrics to evaluate the success of their interventions, they are not metrics that fall under the direct purview of CMS and other payers.  The focus here is on the delivery of high quality healthcare and on measures of population health that are based in part on the healthcare data.</a:t>
            </a:r>
          </a:p>
          <a:p>
            <a:endParaRPr lang="en-US" dirty="0"/>
          </a:p>
        </p:txBody>
      </p:sp>
      <p:sp>
        <p:nvSpPr>
          <p:cNvPr id="4" name="Slide Number Placeholder 3"/>
          <p:cNvSpPr>
            <a:spLocks noGrp="1"/>
          </p:cNvSpPr>
          <p:nvPr>
            <p:ph type="sldNum" sz="quarter" idx="5"/>
          </p:nvPr>
        </p:nvSpPr>
        <p:spPr/>
        <p:txBody>
          <a:bodyPr/>
          <a:lstStyle/>
          <a:p>
            <a:fld id="{5E032343-FBC3-456D-B7B8-987B07D3FED8}" type="slidenum">
              <a:rPr lang="en-US" smtClean="0"/>
              <a:t>7</a:t>
            </a:fld>
            <a:endParaRPr lang="en-US"/>
          </a:p>
        </p:txBody>
      </p:sp>
    </p:spTree>
    <p:extLst>
      <p:ext uri="{BB962C8B-B14F-4D97-AF65-F5344CB8AC3E}">
        <p14:creationId xmlns:p14="http://schemas.microsoft.com/office/powerpoint/2010/main" val="292742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Care Integration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In order to understand how effectively the healthcare system is treating patients with mental illness, we must promote and measure the extent to which healthcare systems are effectively integrating mental and physical healthcare for patients in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both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areas.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Knowing patients’ conditions at discharge from an inpatient psychiatric facility provides little about the overall health or quality of care for this population.  Instead, most informative is the extent to which patients received follow-up care in an ambulatory setting, or are adhering to their prescribed treatment plans.</a:t>
            </a:r>
          </a:p>
        </p:txBody>
      </p:sp>
      <p:sp>
        <p:nvSpPr>
          <p:cNvPr id="4" name="Slide Number Placeholder 3"/>
          <p:cNvSpPr>
            <a:spLocks noGrp="1"/>
          </p:cNvSpPr>
          <p:nvPr>
            <p:ph type="sldNum" sz="quarter" idx="5"/>
          </p:nvPr>
        </p:nvSpPr>
        <p:spPr/>
        <p:txBody>
          <a:bodyPr/>
          <a:lstStyle/>
          <a:p>
            <a:fld id="{5E032343-FBC3-456D-B7B8-987B07D3FED8}" type="slidenum">
              <a:rPr lang="en-US" smtClean="0"/>
              <a:t>8</a:t>
            </a:fld>
            <a:endParaRPr lang="en-US"/>
          </a:p>
        </p:txBody>
      </p:sp>
    </p:spTree>
    <p:extLst>
      <p:ext uri="{BB962C8B-B14F-4D97-AF65-F5344CB8AC3E}">
        <p14:creationId xmlns:p14="http://schemas.microsoft.com/office/powerpoint/2010/main" val="367466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032343-FBC3-456D-B7B8-987B07D3FED8}" type="slidenum">
              <a:rPr lang="en-US" smtClean="0"/>
              <a:t>9</a:t>
            </a:fld>
            <a:endParaRPr lang="en-US"/>
          </a:p>
        </p:txBody>
      </p:sp>
    </p:spTree>
    <p:extLst>
      <p:ext uri="{BB962C8B-B14F-4D97-AF65-F5344CB8AC3E}">
        <p14:creationId xmlns:p14="http://schemas.microsoft.com/office/powerpoint/2010/main" val="128074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Population health measures should be actionable in ways that allow experts to make inferences about how improvements to care may improve outcomes for that population.  </a:t>
            </a: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Measures should be timely and accepted by the scientific community at large and understandable to relevant stakeholders.  </a:t>
            </a: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should be based using strong methodology that assesses the health of a given population.  </a:t>
            </a: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measured conditions/outcomes should be reflective of preventable burden and actionable at the appropriate level for intervention.  </a:t>
            </a: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actionability should be within the control of the person being measured, as in the case of provider accountability in improving the health of a population.  </a:t>
            </a:r>
          </a:p>
          <a:p>
            <a:pPr marL="285750" marR="0" indent="-285750">
              <a:lnSpc>
                <a:spcPct val="150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affected population measure should yield information that drives further improvement. </a:t>
            </a:r>
          </a:p>
        </p:txBody>
      </p:sp>
      <p:sp>
        <p:nvSpPr>
          <p:cNvPr id="4" name="Slide Number Placeholder 3"/>
          <p:cNvSpPr>
            <a:spLocks noGrp="1"/>
          </p:cNvSpPr>
          <p:nvPr>
            <p:ph type="sldNum" sz="quarter" idx="5"/>
          </p:nvPr>
        </p:nvSpPr>
        <p:spPr/>
        <p:txBody>
          <a:bodyPr/>
          <a:lstStyle/>
          <a:p>
            <a:fld id="{5E032343-FBC3-456D-B7B8-987B07D3FED8}" type="slidenum">
              <a:rPr lang="en-US" smtClean="0"/>
              <a:t>10</a:t>
            </a:fld>
            <a:endParaRPr lang="en-US"/>
          </a:p>
        </p:txBody>
      </p:sp>
    </p:spTree>
    <p:extLst>
      <p:ext uri="{BB962C8B-B14F-4D97-AF65-F5344CB8AC3E}">
        <p14:creationId xmlns:p14="http://schemas.microsoft.com/office/powerpoint/2010/main" val="2984734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D89B5B-8361-4FD6-9DDE-60BC4E7330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6088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12/1/2021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9932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12/1/2021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709823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12/1/2021</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79818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12/1/2021</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464175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12/1/2021</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25365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12/1/2021</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583886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12/1/2021</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89169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12/1/2021</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12122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12/1/2021</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308817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12/1/2021</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2152734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830EF4-ADF3-4B14-B252-50F51A28D2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030966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12/1/2021</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03605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12/1/2021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3972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12/1/2021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1896075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12/1/2021</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932121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12/1/2021</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2120851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12/1/2021</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24739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D89B5B-8361-4FD6-9DDE-60BC4E7330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770856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830EF4-ADF3-4B14-B252-50F51A28D2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980075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641C36-E00E-4011-BF82-01D1FE731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845824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7BAC6-5DE5-4F50-8E6B-B7979E59E6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67397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641C36-E00E-4011-BF82-01D1FE731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088537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7D82CF-AD3E-4CF9-A92A-94EF40DE0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389501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B2B952-0A13-47CD-92BF-1E6AC00059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9" r="327"/>
          <a:stretch/>
        </p:blipFill>
        <p:spPr>
          <a:xfrm>
            <a:off x="0" y="0"/>
            <a:ext cx="12191999"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62433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247D7E-F5B6-4350-BE36-BC2AB868C2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781988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4ECF254A-1B82-1E49-8CDF-43BAE5494C39}" type="datetime1">
              <a:rPr lang="en-US" smtClean="0"/>
              <a:t>12/1/2021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763039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18B9C9F5-A237-C341-B9F7-556A7C6B5C16}" type="datetime1">
              <a:rPr lang="en-US" smtClean="0"/>
              <a:t>12/1/2021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436783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808172D-FCB8-FF44-87C0-5CDC5394008E}" type="datetime1">
              <a:rPr lang="en-US" smtClean="0"/>
              <a:t>12/1/2021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204487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2ABD4369-54FB-AA46-91B0-47D0E588F887}" type="datetime1">
              <a:rPr lang="en-US" smtClean="0"/>
              <a:t>12/1/2021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059839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96614D-3C13-B246-8A5A-F79C8C776754}" type="datetime1">
              <a:rPr lang="en-US" smtClean="0"/>
              <a:t>12/1/2021</a:t>
            </a:fld>
            <a:endParaRPr lang="en-US" dirty="0"/>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48609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1B818248-FF61-E048-852B-C51067F29743}" type="datetime1">
              <a:rPr lang="en-US" smtClean="0"/>
              <a:t>12/1/2021</a:t>
            </a:fld>
            <a:endParaRPr lang="en-US" dirty="0"/>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724346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5FDCD2B-5158-4B4A-A2E2-4F2340DA85BF}" type="datetime1">
              <a:rPr lang="en-US" smtClean="0"/>
              <a:t>12/1/2021</a:t>
            </a:fld>
            <a:endParaRPr lang="en-US" dirty="0"/>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7275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7BAC6-5DE5-4F50-8E6B-B7979E59E6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4204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15297D11-A1AF-514A-B20F-305111810FDE}" type="datetime1">
              <a:rPr lang="en-US" smtClean="0"/>
              <a:t>12/1/2021</a:t>
            </a:fld>
            <a:endParaRPr lang="en-US" dirty="0"/>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833342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89CCCBD-2278-3E44-8EAC-13690CB08BF2}" type="datetime1">
              <a:rPr lang="en-US" smtClean="0"/>
              <a:t>12/1/2021</a:t>
            </a:fld>
            <a:endParaRPr lang="en-US" dirty="0"/>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69622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dirty="0"/>
              <a:t>6/16/2021</a:t>
            </a:r>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867162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35EA9FB5-0E73-B448-B717-9E5C00371AD8}" type="datetime1">
              <a:rPr lang="en-US" smtClean="0"/>
              <a:t>12/1/2021</a:t>
            </a:fld>
            <a:endParaRPr lang="en-US" dirty="0"/>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38647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388BB2C6-E591-DF40-96C7-0C35D673DEF8}" type="datetime1">
              <a:rPr lang="en-US" smtClean="0"/>
              <a:t>12/1/2021</a:t>
            </a:fld>
            <a:endParaRPr lang="en-US" dirty="0"/>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5409805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D707A6D6-14D7-344F-888E-B7E2065541EE}" type="datetime1">
              <a:rPr lang="en-US" smtClean="0"/>
              <a:t>12/1/2021</a:t>
            </a:fld>
            <a:endParaRPr lang="en-US" dirty="0"/>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761742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8FD0DA4-02C4-4F48-BB1C-6D8A65EFF89D}" type="datetime1">
              <a:rPr lang="en-US" smtClean="0"/>
              <a:t>12/1/2021</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25044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B228213B-77B8-E740-885C-93B1EFEF8AEE}" type="datetime1">
              <a:rPr lang="en-US" smtClean="0"/>
              <a:t>12/1/2021</a:t>
            </a:fld>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1571774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8DBC7A08-EBED-AC45-8890-0AE2682475E7}" type="datetime1">
              <a:rPr lang="en-US" smtClean="0"/>
              <a:t>12/1/2021</a:t>
            </a:fld>
            <a:endParaRPr lang="en-US" dirty="0"/>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15321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6E96BC3-43B9-F146-8640-B8F8DA88F9BC}" type="datetime1">
              <a:rPr lang="en-US" smtClean="0"/>
              <a:t>12/1/2021</a:t>
            </a:fld>
            <a:endParaRPr lang="en-US" dirty="0"/>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966249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7D82CF-AD3E-4CF9-A92A-94EF40DE0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11851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9EABA2FC-A040-0449-971D-57699D88A452}" type="datetime1">
              <a:rPr lang="en-US" smtClean="0"/>
              <a:t>12/1/2021</a:t>
            </a:fld>
            <a:endParaRPr lang="en-US" dirty="0"/>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01139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B2B952-0A13-47CD-92BF-1E6AC00059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9" r="327"/>
          <a:stretch/>
        </p:blipFill>
        <p:spPr>
          <a:xfrm>
            <a:off x="0" y="0"/>
            <a:ext cx="12191999"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57394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247D7E-F5B6-4350-BE36-BC2AB868C2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582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12/1/2021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08593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12/1/2021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111814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12/1/2021</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8189672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288">
          <p15:clr>
            <a:srgbClr val="F26B43"/>
          </p15:clr>
        </p15:guide>
        <p15:guide id="9" pos="7392">
          <p15:clr>
            <a:srgbClr val="F26B43"/>
          </p15:clr>
        </p15:guide>
        <p15:guide id="10" orient="horz" pos="3984">
          <p15:clr>
            <a:srgbClr val="F26B43"/>
          </p15:clr>
        </p15:guide>
        <p15:guide id="11" pos="3840">
          <p15:clr>
            <a:srgbClr val="F26B43"/>
          </p15:clr>
        </p15:guide>
        <p15:guide id="12" orient="horz" pos="1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r>
              <a:rPr lang="en-US" dirty="0"/>
              <a:t>6/15/2021</a:t>
            </a:r>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0846690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288">
          <p15:clr>
            <a:srgbClr val="F26B43"/>
          </p15:clr>
        </p15:guide>
        <p15:guide id="9" pos="7392">
          <p15:clr>
            <a:srgbClr val="F26B43"/>
          </p15:clr>
        </p15:guide>
        <p15:guide id="10" orient="horz" pos="3984">
          <p15:clr>
            <a:srgbClr val="F26B43"/>
          </p15:clr>
        </p15:guide>
        <p15:guide id="11" pos="3840">
          <p15:clr>
            <a:srgbClr val="F26B43"/>
          </p15:clr>
        </p15:guide>
        <p15:guide id="12" orient="horz" pos="11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E0xdBNrgRiI&amp;list=PLaV7m2-zFKphUtJHX-mLzNWCMj630UdeF&amp;index=17"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hyperlink" Target="mailto:rabel@battelle.org"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www.umc.edu/news/News_Articles/2017/November/population-health-big-solutions,-big-data.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healthitanalytics.com/features/what-are-the-social-determinants-of-population-healt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10F9A8C-F6AF-466D-B222-8557E0874AC7}"/>
              </a:ext>
            </a:extLst>
          </p:cNvPr>
          <p:cNvSpPr>
            <a:spLocks noGrp="1"/>
          </p:cNvSpPr>
          <p:nvPr>
            <p:ph type="title"/>
          </p:nvPr>
        </p:nvSpPr>
        <p:spPr>
          <a:xfrm>
            <a:off x="457200" y="636270"/>
            <a:ext cx="8534400" cy="880110"/>
          </a:xfrm>
        </p:spPr>
        <p:txBody>
          <a:bodyPr/>
          <a:lstStyle/>
          <a:p>
            <a:r>
              <a:rPr lang="en-US" dirty="0"/>
              <a:t>Population Health Measures</a:t>
            </a:r>
            <a:endParaRPr lang="en-US" dirty="0">
              <a:solidFill>
                <a:schemeClr val="tx2"/>
              </a:solidFill>
            </a:endParaRPr>
          </a:p>
        </p:txBody>
      </p:sp>
      <p:sp>
        <p:nvSpPr>
          <p:cNvPr id="4" name="Subtitle">
            <a:extLst>
              <a:ext uri="{FF2B5EF4-FFF2-40B4-BE49-F238E27FC236}">
                <a16:creationId xmlns:a16="http://schemas.microsoft.com/office/drawing/2014/main" id="{FB436B66-5398-40AA-B125-C22767CB8FA1}"/>
              </a:ext>
            </a:extLst>
          </p:cNvPr>
          <p:cNvSpPr txBox="1">
            <a:spLocks/>
          </p:cNvSpPr>
          <p:nvPr/>
        </p:nvSpPr>
        <p:spPr>
          <a:xfrm>
            <a:off x="457200" y="1775460"/>
            <a:ext cx="6096000" cy="567690"/>
          </a:xfrm>
          <a:prstGeom prst="rect">
            <a:avLst/>
          </a:prstGeom>
        </p:spPr>
        <p:txBody>
          <a:bodyPr>
            <a:normAutofit/>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they are and why they matter</a:t>
            </a:r>
          </a:p>
        </p:txBody>
      </p:sp>
      <p:sp>
        <p:nvSpPr>
          <p:cNvPr id="5" name="Author">
            <a:extLst>
              <a:ext uri="{FF2B5EF4-FFF2-40B4-BE49-F238E27FC236}">
                <a16:creationId xmlns:a16="http://schemas.microsoft.com/office/drawing/2014/main" id="{D0108C5C-CD9E-4E25-8077-F60DF7B2FBBD}"/>
              </a:ext>
            </a:extLst>
          </p:cNvPr>
          <p:cNvSpPr>
            <a:spLocks noGrp="1"/>
          </p:cNvSpPr>
          <p:nvPr>
            <p:ph type="subTitle" idx="1"/>
          </p:nvPr>
        </p:nvSpPr>
        <p:spPr>
          <a:xfrm>
            <a:off x="9448800" y="5105400"/>
            <a:ext cx="2286000" cy="626097"/>
          </a:xfrm>
          <a:solidFill>
            <a:schemeClr val="bg1">
              <a:alpha val="64000"/>
            </a:schemeClr>
          </a:solidFill>
        </p:spPr>
        <p:txBody>
          <a:bodyPr anchor="ctr"/>
          <a:lstStyle/>
          <a:p>
            <a:r>
              <a:rPr lang="en-US" b="1" dirty="0">
                <a:solidFill>
                  <a:schemeClr val="tx2"/>
                </a:solidFill>
              </a:rPr>
              <a:t>Presented by:</a:t>
            </a:r>
            <a:br>
              <a:rPr lang="en-US" b="1" dirty="0">
                <a:solidFill>
                  <a:schemeClr val="tx2"/>
                </a:solidFill>
              </a:rPr>
            </a:br>
            <a:r>
              <a:rPr lang="en-US" b="1" dirty="0">
                <a:solidFill>
                  <a:schemeClr val="tx2"/>
                </a:solidFill>
              </a:rPr>
              <a:t>Brenna Rabel, Battelle</a:t>
            </a:r>
          </a:p>
        </p:txBody>
      </p:sp>
    </p:spTree>
    <p:extLst>
      <p:ext uri="{BB962C8B-B14F-4D97-AF65-F5344CB8AC3E}">
        <p14:creationId xmlns:p14="http://schemas.microsoft.com/office/powerpoint/2010/main" val="52313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BBAC544E-9167-411B-B815-CE8BCE151885}"/>
              </a:ext>
            </a:extLst>
          </p:cNvPr>
          <p:cNvSpPr>
            <a:spLocks noGrp="1"/>
          </p:cNvSpPr>
          <p:nvPr>
            <p:ph type="title"/>
          </p:nvPr>
        </p:nvSpPr>
        <p:spPr>
          <a:xfrm>
            <a:off x="457200" y="0"/>
            <a:ext cx="11277600" cy="1282045"/>
          </a:xfrm>
        </p:spPr>
        <p:txBody>
          <a:bodyPr/>
          <a:lstStyle/>
          <a:p>
            <a:pPr>
              <a:lnSpc>
                <a:spcPts val="4800"/>
              </a:lnSpc>
            </a:pPr>
            <a:r>
              <a:rPr lang="en-US" dirty="0"/>
              <a:t>Approaches to Measuring </a:t>
            </a:r>
            <a:br>
              <a:rPr lang="en-US" dirty="0"/>
            </a:br>
            <a:r>
              <a:rPr lang="en-US" dirty="0"/>
              <a:t>Population Health</a:t>
            </a:r>
          </a:p>
        </p:txBody>
      </p:sp>
      <p:graphicFrame>
        <p:nvGraphicFramePr>
          <p:cNvPr id="7" name="Content Placeholder 1" descr="Flow of the approaches to measuring Population Health">
            <a:extLst>
              <a:ext uri="{FF2B5EF4-FFF2-40B4-BE49-F238E27FC236}">
                <a16:creationId xmlns:a16="http://schemas.microsoft.com/office/drawing/2014/main" id="{899209CA-F2A6-4A77-B0AD-7736EE20A55E}"/>
              </a:ext>
            </a:extLst>
          </p:cNvPr>
          <p:cNvGraphicFramePr>
            <a:graphicFrameLocks noGrp="1"/>
          </p:cNvGraphicFramePr>
          <p:nvPr>
            <p:ph idx="1"/>
            <p:extLst>
              <p:ext uri="{D42A27DB-BD31-4B8C-83A1-F6EECF244321}">
                <p14:modId xmlns:p14="http://schemas.microsoft.com/office/powerpoint/2010/main" val="842134407"/>
              </p:ext>
            </p:extLst>
          </p:nvPr>
        </p:nvGraphicFramePr>
        <p:xfrm>
          <a:off x="457200" y="1718310"/>
          <a:ext cx="11277600" cy="4487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C438B180-A3AC-4CBA-A206-CF21A2A86C55}"/>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10</a:t>
            </a:fld>
            <a:endParaRPr lang="en-US"/>
          </a:p>
        </p:txBody>
      </p:sp>
      <p:sp>
        <p:nvSpPr>
          <p:cNvPr id="4" name="Date Placeholder 3">
            <a:extLst>
              <a:ext uri="{FF2B5EF4-FFF2-40B4-BE49-F238E27FC236}">
                <a16:creationId xmlns:a16="http://schemas.microsoft.com/office/drawing/2014/main" id="{13D9E052-ED83-49BA-B226-2B0A5A37E3F2}"/>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12/1/2021</a:t>
            </a:fld>
            <a:endParaRPr lang="en-US"/>
          </a:p>
        </p:txBody>
      </p:sp>
    </p:spTree>
    <p:extLst>
      <p:ext uri="{BB962C8B-B14F-4D97-AF65-F5344CB8AC3E}">
        <p14:creationId xmlns:p14="http://schemas.microsoft.com/office/powerpoint/2010/main" val="4241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AF7EB3-6F25-4ADA-AAD7-B1B35220BE67}"/>
              </a:ext>
            </a:extLst>
          </p:cNvPr>
          <p:cNvSpPr>
            <a:spLocks noGrp="1"/>
          </p:cNvSpPr>
          <p:nvPr>
            <p:ph type="title"/>
          </p:nvPr>
        </p:nvSpPr>
        <p:spPr>
          <a:xfrm>
            <a:off x="457200" y="-28281"/>
            <a:ext cx="11277600" cy="1371600"/>
          </a:xfrm>
        </p:spPr>
        <p:txBody>
          <a:bodyPr anchor="ctr">
            <a:normAutofit/>
          </a:bodyPr>
          <a:lstStyle/>
          <a:p>
            <a:pPr>
              <a:lnSpc>
                <a:spcPct val="90000"/>
              </a:lnSpc>
            </a:pPr>
            <a:r>
              <a:rPr lang="en-US" dirty="0"/>
              <a:t>Unique Considerations for Conceptualization</a:t>
            </a:r>
          </a:p>
        </p:txBody>
      </p:sp>
      <p:graphicFrame>
        <p:nvGraphicFramePr>
          <p:cNvPr id="7" name="Content Placeholder 1">
            <a:extLst>
              <a:ext uri="{FF2B5EF4-FFF2-40B4-BE49-F238E27FC236}">
                <a16:creationId xmlns:a16="http://schemas.microsoft.com/office/drawing/2014/main" id="{43076790-A6FA-4D29-A3F3-786AB9FE8691}"/>
              </a:ext>
            </a:extLst>
          </p:cNvPr>
          <p:cNvGraphicFramePr>
            <a:graphicFrameLocks noGrp="1"/>
          </p:cNvGraphicFramePr>
          <p:nvPr>
            <p:ph idx="1"/>
            <p:extLst>
              <p:ext uri="{D42A27DB-BD31-4B8C-83A1-F6EECF244321}">
                <p14:modId xmlns:p14="http://schemas.microsoft.com/office/powerpoint/2010/main" val="86296275"/>
              </p:ext>
            </p:extLst>
          </p:nvPr>
        </p:nvGraphicFramePr>
        <p:xfrm>
          <a:off x="457200" y="1828799"/>
          <a:ext cx="11277600" cy="449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CDC251C0-08D6-45C4-AC1E-15B0FE3BF9A9}"/>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11</a:t>
            </a:fld>
            <a:endParaRPr lang="en-US"/>
          </a:p>
        </p:txBody>
      </p:sp>
      <p:sp>
        <p:nvSpPr>
          <p:cNvPr id="4" name="Date Placeholder 3">
            <a:extLst>
              <a:ext uri="{FF2B5EF4-FFF2-40B4-BE49-F238E27FC236}">
                <a16:creationId xmlns:a16="http://schemas.microsoft.com/office/drawing/2014/main" id="{9D043D95-61AD-44B4-8D4F-DADD97FDCD34}"/>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12/1/2021</a:t>
            </a:fld>
            <a:endParaRPr lang="en-US"/>
          </a:p>
        </p:txBody>
      </p:sp>
    </p:spTree>
    <p:extLst>
      <p:ext uri="{BB962C8B-B14F-4D97-AF65-F5344CB8AC3E}">
        <p14:creationId xmlns:p14="http://schemas.microsoft.com/office/powerpoint/2010/main" val="213203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48E48-AAB7-4A63-92AE-9179A7BAC248}"/>
              </a:ext>
            </a:extLst>
          </p:cNvPr>
          <p:cNvSpPr>
            <a:spLocks noGrp="1"/>
          </p:cNvSpPr>
          <p:nvPr>
            <p:ph type="title"/>
          </p:nvPr>
        </p:nvSpPr>
        <p:spPr>
          <a:xfrm>
            <a:off x="457200" y="15877"/>
            <a:ext cx="11277600" cy="1371600"/>
          </a:xfrm>
        </p:spPr>
        <p:txBody>
          <a:bodyPr anchor="ctr">
            <a:normAutofit/>
          </a:bodyPr>
          <a:lstStyle/>
          <a:p>
            <a:r>
              <a:rPr lang="en-US" dirty="0"/>
              <a:t>Measure Conceptualization Tools</a:t>
            </a:r>
          </a:p>
        </p:txBody>
      </p:sp>
      <p:graphicFrame>
        <p:nvGraphicFramePr>
          <p:cNvPr id="9" name="Content Placeholder 1">
            <a:extLst>
              <a:ext uri="{FF2B5EF4-FFF2-40B4-BE49-F238E27FC236}">
                <a16:creationId xmlns:a16="http://schemas.microsoft.com/office/drawing/2014/main" id="{451315C8-AC94-40C8-AF38-1B35B88E0741}"/>
              </a:ext>
            </a:extLst>
          </p:cNvPr>
          <p:cNvGraphicFramePr>
            <a:graphicFrameLocks noGrp="1"/>
          </p:cNvGraphicFramePr>
          <p:nvPr>
            <p:ph idx="1"/>
            <p:extLst>
              <p:ext uri="{D42A27DB-BD31-4B8C-83A1-F6EECF244321}">
                <p14:modId xmlns:p14="http://schemas.microsoft.com/office/powerpoint/2010/main" val="3183056949"/>
              </p:ext>
            </p:extLst>
          </p:nvPr>
        </p:nvGraphicFramePr>
        <p:xfrm>
          <a:off x="457200" y="1752601"/>
          <a:ext cx="1127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8796DDD-3E04-4F4D-B056-B68A3E1D1A37}"/>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12</a:t>
            </a:fld>
            <a:endParaRPr lang="en-US"/>
          </a:p>
        </p:txBody>
      </p:sp>
      <p:sp>
        <p:nvSpPr>
          <p:cNvPr id="4" name="Date Placeholder 3">
            <a:extLst>
              <a:ext uri="{FF2B5EF4-FFF2-40B4-BE49-F238E27FC236}">
                <a16:creationId xmlns:a16="http://schemas.microsoft.com/office/drawing/2014/main" id="{3E17A4D2-412B-48E6-8EE5-C86BD991C69B}"/>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12/1/2021</a:t>
            </a:fld>
            <a:endParaRPr lang="en-US"/>
          </a:p>
        </p:txBody>
      </p:sp>
    </p:spTree>
    <p:extLst>
      <p:ext uri="{BB962C8B-B14F-4D97-AF65-F5344CB8AC3E}">
        <p14:creationId xmlns:p14="http://schemas.microsoft.com/office/powerpoint/2010/main" val="391111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FB29AC-1522-41B2-A327-F45FBD621A68}"/>
              </a:ext>
            </a:extLst>
          </p:cNvPr>
          <p:cNvSpPr>
            <a:spLocks noGrp="1"/>
          </p:cNvSpPr>
          <p:nvPr>
            <p:ph type="title"/>
          </p:nvPr>
        </p:nvSpPr>
        <p:spPr>
          <a:xfrm>
            <a:off x="457200" y="38492"/>
            <a:ext cx="11277600" cy="1371600"/>
          </a:xfrm>
        </p:spPr>
        <p:txBody>
          <a:bodyPr anchor="ctr">
            <a:normAutofit/>
          </a:bodyPr>
          <a:lstStyle/>
          <a:p>
            <a:r>
              <a:rPr lang="en-US" dirty="0"/>
              <a:t>Measure Conceptualization Tools Cont.</a:t>
            </a:r>
          </a:p>
        </p:txBody>
      </p:sp>
      <p:graphicFrame>
        <p:nvGraphicFramePr>
          <p:cNvPr id="7" name="Content Placeholder 1">
            <a:extLst>
              <a:ext uri="{FF2B5EF4-FFF2-40B4-BE49-F238E27FC236}">
                <a16:creationId xmlns:a16="http://schemas.microsoft.com/office/drawing/2014/main" id="{D50A3669-F7E0-4F49-9193-FD557B86D987}"/>
              </a:ext>
            </a:extLst>
          </p:cNvPr>
          <p:cNvGraphicFramePr>
            <a:graphicFrameLocks noGrp="1"/>
          </p:cNvGraphicFramePr>
          <p:nvPr>
            <p:ph idx="1"/>
            <p:extLst>
              <p:ext uri="{D42A27DB-BD31-4B8C-83A1-F6EECF244321}">
                <p14:modId xmlns:p14="http://schemas.microsoft.com/office/powerpoint/2010/main" val="4058739702"/>
              </p:ext>
            </p:extLst>
          </p:nvPr>
        </p:nvGraphicFramePr>
        <p:xfrm>
          <a:off x="457200" y="1752601"/>
          <a:ext cx="1127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D7806AEB-3466-4610-B29C-8019EDF16422}"/>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13</a:t>
            </a:fld>
            <a:endParaRPr lang="en-US"/>
          </a:p>
        </p:txBody>
      </p:sp>
      <p:sp>
        <p:nvSpPr>
          <p:cNvPr id="4" name="Date Placeholder 3">
            <a:extLst>
              <a:ext uri="{FF2B5EF4-FFF2-40B4-BE49-F238E27FC236}">
                <a16:creationId xmlns:a16="http://schemas.microsoft.com/office/drawing/2014/main" id="{3D066A4F-847C-481E-B4CC-FA15C3555D0E}"/>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12/1/2021</a:t>
            </a:fld>
            <a:endParaRPr lang="en-US"/>
          </a:p>
        </p:txBody>
      </p:sp>
    </p:spTree>
    <p:extLst>
      <p:ext uri="{BB962C8B-B14F-4D97-AF65-F5344CB8AC3E}">
        <p14:creationId xmlns:p14="http://schemas.microsoft.com/office/powerpoint/2010/main" val="29861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6B6EC0-0691-433D-BDBA-F4DAE1FE47E9}"/>
              </a:ext>
            </a:extLst>
          </p:cNvPr>
          <p:cNvSpPr>
            <a:spLocks noGrp="1"/>
          </p:cNvSpPr>
          <p:nvPr>
            <p:ph type="title"/>
          </p:nvPr>
        </p:nvSpPr>
        <p:spPr>
          <a:xfrm>
            <a:off x="457200" y="0"/>
            <a:ext cx="11277600" cy="1371600"/>
          </a:xfrm>
        </p:spPr>
        <p:txBody>
          <a:bodyPr anchor="ctr">
            <a:normAutofit/>
          </a:bodyPr>
          <a:lstStyle/>
          <a:p>
            <a:r>
              <a:rPr lang="en-US" dirty="0"/>
              <a:t>Measure Specification</a:t>
            </a:r>
          </a:p>
        </p:txBody>
      </p:sp>
      <p:sp>
        <p:nvSpPr>
          <p:cNvPr id="8" name="Content Placeholder 7">
            <a:extLst>
              <a:ext uri="{FF2B5EF4-FFF2-40B4-BE49-F238E27FC236}">
                <a16:creationId xmlns:a16="http://schemas.microsoft.com/office/drawing/2014/main" id="{C754D605-5B8F-42CC-B81C-074FC0ED85B8}"/>
              </a:ext>
            </a:extLst>
          </p:cNvPr>
          <p:cNvSpPr>
            <a:spLocks noGrp="1"/>
          </p:cNvSpPr>
          <p:nvPr>
            <p:ph sz="half" idx="2"/>
          </p:nvPr>
        </p:nvSpPr>
        <p:spPr>
          <a:xfrm>
            <a:off x="457200" y="1846868"/>
            <a:ext cx="11277600" cy="4572000"/>
          </a:xfrm>
        </p:spPr>
        <p:txBody>
          <a:bodyPr>
            <a:normAutofit fontScale="77500" lnSpcReduction="20000"/>
          </a:bodyPr>
          <a:lstStyle/>
          <a:p>
            <a:pPr marL="0" lvl="0" indent="0">
              <a:lnSpc>
                <a:spcPct val="110000"/>
              </a:lnSpc>
              <a:spcBef>
                <a:spcPts val="1200"/>
              </a:spcBef>
              <a:buNone/>
            </a:pPr>
            <a:r>
              <a:rPr lang="en-US" b="0" i="0" baseline="0" dirty="0">
                <a:solidFill>
                  <a:schemeClr val="tx1"/>
                </a:solidFill>
              </a:rPr>
              <a:t>The measure developer must distinguish population health measures from clinical quality measures using: </a:t>
            </a:r>
            <a:endParaRPr lang="en-US" dirty="0">
              <a:solidFill>
                <a:schemeClr val="tx1"/>
              </a:solidFill>
            </a:endParaRPr>
          </a:p>
          <a:p>
            <a:pPr lvl="1">
              <a:lnSpc>
                <a:spcPct val="110000"/>
              </a:lnSpc>
              <a:spcBef>
                <a:spcPts val="1200"/>
              </a:spcBef>
              <a:buFont typeface="Arial" panose="020B0604020202020204" pitchFamily="34" charset="0"/>
              <a:buChar char="•"/>
            </a:pPr>
            <a:r>
              <a:rPr lang="en-US" dirty="0"/>
              <a:t>Target/Initial population</a:t>
            </a:r>
          </a:p>
          <a:p>
            <a:pPr lvl="2">
              <a:lnSpc>
                <a:spcPct val="110000"/>
              </a:lnSpc>
              <a:spcBef>
                <a:spcPts val="1200"/>
              </a:spcBef>
              <a:buFont typeface="Arial" panose="020B0604020202020204" pitchFamily="34" charset="0"/>
              <a:buChar char="‒"/>
            </a:pPr>
            <a:r>
              <a:rPr lang="en-US" dirty="0"/>
              <a:t>Geography based – zip code, country, city, state, etc. </a:t>
            </a:r>
          </a:p>
          <a:p>
            <a:pPr lvl="2">
              <a:lnSpc>
                <a:spcPct val="110000"/>
              </a:lnSpc>
              <a:spcBef>
                <a:spcPts val="1200"/>
              </a:spcBef>
              <a:buFont typeface="Arial" panose="020B0604020202020204" pitchFamily="34" charset="0"/>
              <a:buChar char="‒"/>
            </a:pPr>
            <a:r>
              <a:rPr lang="en-US" dirty="0"/>
              <a:t>Patient panel-based</a:t>
            </a:r>
          </a:p>
          <a:p>
            <a:pPr lvl="1">
              <a:lnSpc>
                <a:spcPct val="110000"/>
              </a:lnSpc>
              <a:spcBef>
                <a:spcPts val="1200"/>
              </a:spcBef>
              <a:buFont typeface="Arial" panose="020B0604020202020204" pitchFamily="34" charset="0"/>
              <a:buChar char="•"/>
            </a:pPr>
            <a:r>
              <a:rPr lang="en-US" dirty="0"/>
              <a:t>Stratification </a:t>
            </a:r>
          </a:p>
          <a:p>
            <a:pPr lvl="1">
              <a:lnSpc>
                <a:spcPct val="110000"/>
              </a:lnSpc>
              <a:spcBef>
                <a:spcPts val="1200"/>
              </a:spcBef>
              <a:buFont typeface="Arial" panose="020B0604020202020204" pitchFamily="34" charset="0"/>
              <a:buChar char="•"/>
            </a:pPr>
            <a:r>
              <a:rPr lang="en-US" dirty="0"/>
              <a:t>Data Sources </a:t>
            </a:r>
          </a:p>
          <a:p>
            <a:pPr lvl="1">
              <a:lnSpc>
                <a:spcPct val="110000"/>
              </a:lnSpc>
              <a:spcBef>
                <a:spcPts val="1200"/>
              </a:spcBef>
              <a:buFont typeface="Arial" panose="020B0604020202020204" pitchFamily="34" charset="0"/>
              <a:buChar char="•"/>
            </a:pPr>
            <a:r>
              <a:rPr lang="en-US" dirty="0"/>
              <a:t>Level of Analysis </a:t>
            </a:r>
          </a:p>
          <a:p>
            <a:pPr lvl="1">
              <a:lnSpc>
                <a:spcPct val="110000"/>
              </a:lnSpc>
              <a:spcBef>
                <a:spcPts val="1200"/>
              </a:spcBef>
              <a:buFont typeface="Arial" panose="020B0604020202020204" pitchFamily="34" charset="0"/>
              <a:buChar char="•"/>
            </a:pPr>
            <a:r>
              <a:rPr lang="en-US" dirty="0"/>
              <a:t>Time Interval </a:t>
            </a:r>
          </a:p>
          <a:p>
            <a:pPr lvl="1">
              <a:lnSpc>
                <a:spcPct val="110000"/>
              </a:lnSpc>
              <a:spcBef>
                <a:spcPts val="1200"/>
              </a:spcBef>
              <a:buFont typeface="Arial" panose="020B0604020202020204" pitchFamily="34" charset="0"/>
              <a:buChar char="•"/>
            </a:pPr>
            <a:r>
              <a:rPr lang="en-US" dirty="0"/>
              <a:t>Risk Adjustment </a:t>
            </a:r>
          </a:p>
        </p:txBody>
      </p:sp>
      <p:sp>
        <p:nvSpPr>
          <p:cNvPr id="5" name="Slide Number Placeholder 4">
            <a:extLst>
              <a:ext uri="{FF2B5EF4-FFF2-40B4-BE49-F238E27FC236}">
                <a16:creationId xmlns:a16="http://schemas.microsoft.com/office/drawing/2014/main" id="{8C8CEDC6-7738-43DF-8C15-5D027992FCD4}"/>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14</a:t>
            </a:fld>
            <a:endParaRPr lang="en-US"/>
          </a:p>
        </p:txBody>
      </p:sp>
      <p:sp>
        <p:nvSpPr>
          <p:cNvPr id="4" name="Date Placeholder 3">
            <a:extLst>
              <a:ext uri="{FF2B5EF4-FFF2-40B4-BE49-F238E27FC236}">
                <a16:creationId xmlns:a16="http://schemas.microsoft.com/office/drawing/2014/main" id="{31832101-AD46-4CB4-BF67-03A12F0928C9}"/>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12/1/2021</a:t>
            </a:fld>
            <a:endParaRPr lang="en-US"/>
          </a:p>
        </p:txBody>
      </p:sp>
    </p:spTree>
    <p:extLst>
      <p:ext uri="{BB962C8B-B14F-4D97-AF65-F5344CB8AC3E}">
        <p14:creationId xmlns:p14="http://schemas.microsoft.com/office/powerpoint/2010/main" val="1692336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9947B1-6F77-435F-B83C-AD1860ECE76A}"/>
              </a:ext>
            </a:extLst>
          </p:cNvPr>
          <p:cNvSpPr>
            <a:spLocks noGrp="1"/>
          </p:cNvSpPr>
          <p:nvPr>
            <p:ph type="title"/>
          </p:nvPr>
        </p:nvSpPr>
        <p:spPr>
          <a:xfrm>
            <a:off x="457200" y="0"/>
            <a:ext cx="11277600" cy="1371600"/>
          </a:xfrm>
        </p:spPr>
        <p:txBody>
          <a:bodyPr anchor="ctr">
            <a:normAutofit/>
          </a:bodyPr>
          <a:lstStyle/>
          <a:p>
            <a:r>
              <a:rPr lang="en-US" dirty="0"/>
              <a:t>Measure Testing </a:t>
            </a:r>
          </a:p>
        </p:txBody>
      </p:sp>
      <p:graphicFrame>
        <p:nvGraphicFramePr>
          <p:cNvPr id="9" name="Content Placeholder 1">
            <a:extLst>
              <a:ext uri="{FF2B5EF4-FFF2-40B4-BE49-F238E27FC236}">
                <a16:creationId xmlns:a16="http://schemas.microsoft.com/office/drawing/2014/main" id="{8B2525E9-8919-4918-AC57-A6FAC9963B5F}"/>
              </a:ext>
            </a:extLst>
          </p:cNvPr>
          <p:cNvGraphicFramePr>
            <a:graphicFrameLocks noGrp="1"/>
          </p:cNvGraphicFramePr>
          <p:nvPr>
            <p:ph idx="1"/>
            <p:extLst>
              <p:ext uri="{D42A27DB-BD31-4B8C-83A1-F6EECF244321}">
                <p14:modId xmlns:p14="http://schemas.microsoft.com/office/powerpoint/2010/main" val="2276722581"/>
              </p:ext>
            </p:extLst>
          </p:nvPr>
        </p:nvGraphicFramePr>
        <p:xfrm>
          <a:off x="457200" y="1752601"/>
          <a:ext cx="1127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F0E7C8EA-6BF1-4CC3-BC08-5DED8F7876BA}"/>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15</a:t>
            </a:fld>
            <a:endParaRPr lang="en-US"/>
          </a:p>
        </p:txBody>
      </p:sp>
      <p:sp>
        <p:nvSpPr>
          <p:cNvPr id="4" name="Date Placeholder 3">
            <a:extLst>
              <a:ext uri="{FF2B5EF4-FFF2-40B4-BE49-F238E27FC236}">
                <a16:creationId xmlns:a16="http://schemas.microsoft.com/office/drawing/2014/main" id="{09727204-4FC0-4D27-BBF1-FEA89859D89E}"/>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12/1/2021</a:t>
            </a:fld>
            <a:endParaRPr lang="en-US"/>
          </a:p>
        </p:txBody>
      </p:sp>
    </p:spTree>
    <p:extLst>
      <p:ext uri="{BB962C8B-B14F-4D97-AF65-F5344CB8AC3E}">
        <p14:creationId xmlns:p14="http://schemas.microsoft.com/office/powerpoint/2010/main" val="1900755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7CDB17-6806-4FFA-9B83-E346DC3D4E16}"/>
              </a:ext>
            </a:extLst>
          </p:cNvPr>
          <p:cNvSpPr>
            <a:spLocks noGrp="1"/>
          </p:cNvSpPr>
          <p:nvPr>
            <p:ph type="title"/>
          </p:nvPr>
        </p:nvSpPr>
        <p:spPr>
          <a:xfrm>
            <a:off x="457200" y="19638"/>
            <a:ext cx="11277600" cy="1371600"/>
          </a:xfrm>
        </p:spPr>
        <p:txBody>
          <a:bodyPr anchor="ctr">
            <a:normAutofit/>
          </a:bodyPr>
          <a:lstStyle/>
          <a:p>
            <a:r>
              <a:rPr lang="en-US" dirty="0"/>
              <a:t>Considerations when testing measures</a:t>
            </a:r>
          </a:p>
        </p:txBody>
      </p:sp>
      <p:graphicFrame>
        <p:nvGraphicFramePr>
          <p:cNvPr id="7" name="Content Placeholder 1">
            <a:extLst>
              <a:ext uri="{FF2B5EF4-FFF2-40B4-BE49-F238E27FC236}">
                <a16:creationId xmlns:a16="http://schemas.microsoft.com/office/drawing/2014/main" id="{94CA4662-B5C4-4A10-B0C0-6F8F2FEB3724}"/>
              </a:ext>
            </a:extLst>
          </p:cNvPr>
          <p:cNvGraphicFramePr>
            <a:graphicFrameLocks noGrp="1"/>
          </p:cNvGraphicFramePr>
          <p:nvPr>
            <p:ph idx="1"/>
            <p:extLst>
              <p:ext uri="{D42A27DB-BD31-4B8C-83A1-F6EECF244321}">
                <p14:modId xmlns:p14="http://schemas.microsoft.com/office/powerpoint/2010/main" val="1988215999"/>
              </p:ext>
            </p:extLst>
          </p:nvPr>
        </p:nvGraphicFramePr>
        <p:xfrm>
          <a:off x="457200" y="1714893"/>
          <a:ext cx="11277600" cy="4695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9B5C86BB-4E55-425B-BECA-DD4BB5B1D786}"/>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16</a:t>
            </a:fld>
            <a:endParaRPr lang="en-US"/>
          </a:p>
        </p:txBody>
      </p:sp>
      <p:sp>
        <p:nvSpPr>
          <p:cNvPr id="4" name="Date Placeholder 3">
            <a:extLst>
              <a:ext uri="{FF2B5EF4-FFF2-40B4-BE49-F238E27FC236}">
                <a16:creationId xmlns:a16="http://schemas.microsoft.com/office/drawing/2014/main" id="{4DDFEF13-7FB2-4BFE-80E1-54004C75EC15}"/>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12/1/2021</a:t>
            </a:fld>
            <a:endParaRPr lang="en-US"/>
          </a:p>
        </p:txBody>
      </p:sp>
    </p:spTree>
    <p:extLst>
      <p:ext uri="{BB962C8B-B14F-4D97-AF65-F5344CB8AC3E}">
        <p14:creationId xmlns:p14="http://schemas.microsoft.com/office/powerpoint/2010/main" val="2404585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6C84B7-C079-4BA7-8D2E-FE9747AB4B7A}"/>
              </a:ext>
            </a:extLst>
          </p:cNvPr>
          <p:cNvSpPr>
            <a:spLocks noGrp="1"/>
          </p:cNvSpPr>
          <p:nvPr>
            <p:ph type="title"/>
          </p:nvPr>
        </p:nvSpPr>
        <p:spPr>
          <a:xfrm>
            <a:off x="457200" y="38492"/>
            <a:ext cx="11277600" cy="1371600"/>
          </a:xfrm>
        </p:spPr>
        <p:txBody>
          <a:bodyPr/>
          <a:lstStyle/>
          <a:p>
            <a:r>
              <a:rPr lang="en-US" dirty="0"/>
              <a:t>Measure Implementation/Maintenance</a:t>
            </a:r>
          </a:p>
        </p:txBody>
      </p:sp>
      <p:sp>
        <p:nvSpPr>
          <p:cNvPr id="2" name="Content Placeholder 1">
            <a:extLst>
              <a:ext uri="{FF2B5EF4-FFF2-40B4-BE49-F238E27FC236}">
                <a16:creationId xmlns:a16="http://schemas.microsoft.com/office/drawing/2014/main" id="{BA2BB019-6BFB-4E7E-AFF3-E6D5765D7386}"/>
              </a:ext>
            </a:extLst>
          </p:cNvPr>
          <p:cNvSpPr>
            <a:spLocks noGrp="1"/>
          </p:cNvSpPr>
          <p:nvPr>
            <p:ph idx="1"/>
          </p:nvPr>
        </p:nvSpPr>
        <p:spPr>
          <a:xfrm>
            <a:off x="457200" y="1828015"/>
            <a:ext cx="11277600" cy="4572000"/>
          </a:xfrm>
        </p:spPr>
        <p:txBody>
          <a:bodyPr>
            <a:normAutofit/>
          </a:bodyPr>
          <a:lstStyle/>
          <a:p>
            <a:pPr>
              <a:spcBef>
                <a:spcPts val="1200"/>
              </a:spcBef>
            </a:pPr>
            <a:r>
              <a:rPr lang="en-US" sz="2400" b="0" i="0" u="none" strike="noStrike" baseline="0" dirty="0">
                <a:solidFill>
                  <a:srgbClr val="000000"/>
                </a:solidFill>
              </a:rPr>
              <a:t>Due to population health measures not being setting specific, their adoption would primarily be into CMS programs such as the Medicare Shared Savings Program (MSSP), Marketplace Quality Rating System, and Medicare Advantage program and potentially MIPS.</a:t>
            </a:r>
          </a:p>
          <a:p>
            <a:pPr>
              <a:spcBef>
                <a:spcPts val="1200"/>
              </a:spcBef>
            </a:pPr>
            <a:r>
              <a:rPr lang="en-US" sz="2400" b="0" i="0" u="none" strike="noStrike" baseline="0" dirty="0">
                <a:solidFill>
                  <a:srgbClr val="000000"/>
                </a:solidFill>
              </a:rPr>
              <a:t>The ideal plan is to use population health measures broadly, report them at the community level, and share results among participating clinicians, public health, community, and other organizations. </a:t>
            </a:r>
          </a:p>
          <a:p>
            <a:pPr>
              <a:spcBef>
                <a:spcPts val="1200"/>
              </a:spcBef>
            </a:pPr>
            <a:r>
              <a:rPr lang="en-US" sz="2400" b="0" i="0" u="none" strike="noStrike" baseline="0" dirty="0">
                <a:solidFill>
                  <a:srgbClr val="000000"/>
                </a:solidFill>
              </a:rPr>
              <a:t>Population health measures are subject to the same three types of measure maintenance reviews as other types of measures – annual, triennial comprehensive, and early maintenance – using the measure evaluation criteria outlined in the CMS MMS </a:t>
            </a:r>
            <a:r>
              <a:rPr lang="en-US" sz="2400" b="0" i="1" u="none" strike="noStrike" baseline="0" dirty="0">
                <a:solidFill>
                  <a:srgbClr val="000000"/>
                </a:solidFill>
              </a:rPr>
              <a:t>Blueprint </a:t>
            </a:r>
            <a:endParaRPr lang="en-US" sz="2400" dirty="0"/>
          </a:p>
        </p:txBody>
      </p:sp>
      <p:sp>
        <p:nvSpPr>
          <p:cNvPr id="5" name="Slide Number Placeholder 4">
            <a:extLst>
              <a:ext uri="{FF2B5EF4-FFF2-40B4-BE49-F238E27FC236}">
                <a16:creationId xmlns:a16="http://schemas.microsoft.com/office/drawing/2014/main" id="{92E54108-F26A-4094-9935-40761DAD97B6}"/>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
        <p:nvSpPr>
          <p:cNvPr id="4" name="Date Placeholder 3">
            <a:extLst>
              <a:ext uri="{FF2B5EF4-FFF2-40B4-BE49-F238E27FC236}">
                <a16:creationId xmlns:a16="http://schemas.microsoft.com/office/drawing/2014/main" id="{64EC34DE-BE49-4141-A52C-859BB6C23EDE}"/>
              </a:ext>
            </a:extLst>
          </p:cNvPr>
          <p:cNvSpPr>
            <a:spLocks noGrp="1"/>
          </p:cNvSpPr>
          <p:nvPr>
            <p:ph type="dt" sz="half" idx="10"/>
          </p:nvPr>
        </p:nvSpPr>
        <p:spPr/>
        <p:txBody>
          <a:bodyPr/>
          <a:lstStyle/>
          <a:p>
            <a:fld id="{097C0194-4FDA-43AF-9F3B-BE4B0F1060EB}" type="datetime1">
              <a:rPr lang="en-US" smtClean="0"/>
              <a:t>12/1/2021</a:t>
            </a:fld>
            <a:endParaRPr lang="en-US"/>
          </a:p>
        </p:txBody>
      </p:sp>
    </p:spTree>
    <p:extLst>
      <p:ext uri="{BB962C8B-B14F-4D97-AF65-F5344CB8AC3E}">
        <p14:creationId xmlns:p14="http://schemas.microsoft.com/office/powerpoint/2010/main" val="15827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650A-C255-E942-A51A-6D33D1B1A229}"/>
              </a:ext>
            </a:extLst>
          </p:cNvPr>
          <p:cNvSpPr>
            <a:spLocks noGrp="1"/>
          </p:cNvSpPr>
          <p:nvPr>
            <p:ph type="title"/>
          </p:nvPr>
        </p:nvSpPr>
        <p:spPr/>
        <p:txBody>
          <a:bodyPr/>
          <a:lstStyle/>
          <a:p>
            <a:r>
              <a:rPr lang="en-US" dirty="0"/>
              <a:t>Questions</a:t>
            </a:r>
          </a:p>
        </p:txBody>
      </p:sp>
      <p:pic>
        <p:nvPicPr>
          <p:cNvPr id="5" name="Picture 4" descr="Graphic showing circle with a question mark">
            <a:extLst>
              <a:ext uri="{FF2B5EF4-FFF2-40B4-BE49-F238E27FC236}">
                <a16:creationId xmlns:a16="http://schemas.microsoft.com/office/drawing/2014/main" id="{B433141E-9E1C-4230-8F4E-17EB7B6F946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Lst>
          </a:blip>
          <a:stretch>
            <a:fillRect/>
          </a:stretch>
        </p:blipFill>
        <p:spPr>
          <a:xfrm>
            <a:off x="4201252" y="2184723"/>
            <a:ext cx="3237257" cy="4322439"/>
          </a:xfrm>
          <a:prstGeom prst="rect">
            <a:avLst/>
          </a:prstGeom>
        </p:spPr>
      </p:pic>
      <p:sp>
        <p:nvSpPr>
          <p:cNvPr id="3" name="Slide Number Placeholder 2">
            <a:extLst>
              <a:ext uri="{FF2B5EF4-FFF2-40B4-BE49-F238E27FC236}">
                <a16:creationId xmlns:a16="http://schemas.microsoft.com/office/drawing/2014/main" id="{A9B1E9B4-60ED-604A-BA06-64D40E40B254}"/>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
        <p:nvSpPr>
          <p:cNvPr id="4" name="Date Placeholder 3">
            <a:extLst>
              <a:ext uri="{FF2B5EF4-FFF2-40B4-BE49-F238E27FC236}">
                <a16:creationId xmlns:a16="http://schemas.microsoft.com/office/drawing/2014/main" id="{E98058F1-F26C-A143-B47D-8F7B1B9EC7F1}"/>
              </a:ext>
            </a:extLst>
          </p:cNvPr>
          <p:cNvSpPr>
            <a:spLocks noGrp="1"/>
          </p:cNvSpPr>
          <p:nvPr>
            <p:ph type="dt" sz="half" idx="10"/>
          </p:nvPr>
        </p:nvSpPr>
        <p:spPr/>
        <p:txBody>
          <a:bodyPr/>
          <a:lstStyle/>
          <a:p>
            <a:fld id="{5A95327E-674F-3B40-B49F-EDB1D4E45C24}" type="datetime1">
              <a:rPr lang="en-US" smtClean="0"/>
              <a:t>12/1/2021</a:t>
            </a:fld>
            <a:endParaRPr lang="en-US" dirty="0"/>
          </a:p>
        </p:txBody>
      </p:sp>
    </p:spTree>
    <p:extLst>
      <p:ext uri="{BB962C8B-B14F-4D97-AF65-F5344CB8AC3E}">
        <p14:creationId xmlns:p14="http://schemas.microsoft.com/office/powerpoint/2010/main" val="97217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5AB57-95F8-4B3F-9180-BDC69A28A685}"/>
              </a:ext>
            </a:extLst>
          </p:cNvPr>
          <p:cNvSpPr>
            <a:spLocks noGrp="1"/>
          </p:cNvSpPr>
          <p:nvPr>
            <p:ph type="title"/>
          </p:nvPr>
        </p:nvSpPr>
        <p:spPr>
          <a:xfrm>
            <a:off x="457200" y="19638"/>
            <a:ext cx="11277600" cy="1371600"/>
          </a:xfrm>
        </p:spPr>
        <p:txBody>
          <a:bodyPr/>
          <a:lstStyle/>
          <a:p>
            <a:r>
              <a:rPr lang="en-US" dirty="0"/>
              <a:t>Announcements</a:t>
            </a:r>
          </a:p>
        </p:txBody>
      </p:sp>
      <p:sp>
        <p:nvSpPr>
          <p:cNvPr id="6" name="Content Placeholder 5">
            <a:extLst>
              <a:ext uri="{FF2B5EF4-FFF2-40B4-BE49-F238E27FC236}">
                <a16:creationId xmlns:a16="http://schemas.microsoft.com/office/drawing/2014/main" id="{48384136-7B0D-4B77-B192-756CBA37FE0D}"/>
              </a:ext>
            </a:extLst>
          </p:cNvPr>
          <p:cNvSpPr>
            <a:spLocks noGrp="1"/>
          </p:cNvSpPr>
          <p:nvPr>
            <p:ph idx="1"/>
          </p:nvPr>
        </p:nvSpPr>
        <p:spPr>
          <a:xfrm>
            <a:off x="457200" y="2026763"/>
            <a:ext cx="11277600" cy="4297838"/>
          </a:xfrm>
        </p:spPr>
        <p:txBody>
          <a:bodyPr/>
          <a:lstStyle/>
          <a:p>
            <a:r>
              <a:rPr lang="en-US" dirty="0"/>
              <a:t>In case you missed it:</a:t>
            </a:r>
          </a:p>
          <a:p>
            <a:pPr lvl="1">
              <a:spcBef>
                <a:spcPts val="1800"/>
              </a:spcBef>
            </a:pPr>
            <a:r>
              <a:rPr lang="en-US" dirty="0"/>
              <a:t>September Info Session “Overcoming Common Challenges in Measure Development Lifecycle</a:t>
            </a:r>
            <a:r>
              <a:rPr lang="en-US" sz="2800" dirty="0"/>
              <a:t>” </a:t>
            </a:r>
            <a:r>
              <a:rPr lang="en-US" dirty="0"/>
              <a:t>now available on YouTube </a:t>
            </a:r>
            <a:r>
              <a:rPr lang="en-US" dirty="0">
                <a:solidFill>
                  <a:srgbClr val="376CAE"/>
                </a:solidFill>
                <a:hlinkClick r:id="rId2">
                  <a:extLst>
                    <a:ext uri="{A12FA001-AC4F-418D-AE19-62706E023703}">
                      <ahyp:hlinkClr xmlns:ahyp="http://schemas.microsoft.com/office/drawing/2018/hyperlinkcolor" val="tx"/>
                    </a:ext>
                  </a:extLst>
                </a:hlinkClick>
              </a:rPr>
              <a:t>https://www.youtube.com/watch?v=E0xdBNrgRiI&amp;list=PLaV7m2-zFKphUtJHX-mLzNWCMj630UdeF&amp;index=17 </a:t>
            </a:r>
            <a:endParaRPr lang="en-US" dirty="0">
              <a:solidFill>
                <a:srgbClr val="376CAE"/>
              </a:solidFill>
            </a:endParaRPr>
          </a:p>
          <a:p>
            <a:pPr lvl="1">
              <a:spcBef>
                <a:spcPts val="1800"/>
              </a:spcBef>
            </a:pPr>
            <a:r>
              <a:rPr lang="en-US" dirty="0"/>
              <a:t>Upcoming Info Session November 17</a:t>
            </a:r>
            <a:r>
              <a:rPr lang="en-US" baseline="30000" dirty="0"/>
              <a:t>th</a:t>
            </a:r>
            <a:r>
              <a:rPr lang="en-US" dirty="0"/>
              <a:t> from 2:00 – 3:00pm ET “Review </a:t>
            </a:r>
            <a:r>
              <a:rPr lang="en-US"/>
              <a:t>what’s New</a:t>
            </a:r>
            <a:r>
              <a:rPr lang="en-US" dirty="0"/>
              <a:t>” in v17 of the MMS Blueprint</a:t>
            </a:r>
          </a:p>
          <a:p>
            <a:pPr marL="457200" lvl="1" indent="0">
              <a:buNone/>
            </a:pPr>
            <a:endParaRPr lang="en-US" dirty="0"/>
          </a:p>
          <a:p>
            <a:pPr marL="457200" lvl="1" indent="0">
              <a:buNone/>
            </a:pPr>
            <a:endParaRPr lang="en-US" dirty="0"/>
          </a:p>
          <a:p>
            <a:pPr marL="457200" lvl="1" indent="0">
              <a:buNone/>
            </a:pPr>
            <a:endParaRPr lang="en-US" dirty="0"/>
          </a:p>
        </p:txBody>
      </p:sp>
      <p:sp>
        <p:nvSpPr>
          <p:cNvPr id="3" name="Slide Number Placeholder 2">
            <a:extLst>
              <a:ext uri="{FF2B5EF4-FFF2-40B4-BE49-F238E27FC236}">
                <a16:creationId xmlns:a16="http://schemas.microsoft.com/office/drawing/2014/main" id="{15E3443E-2BF1-40DD-8558-5430F68657FC}"/>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
        <p:nvSpPr>
          <p:cNvPr id="4" name="Date Placeholder 3">
            <a:extLst>
              <a:ext uri="{FF2B5EF4-FFF2-40B4-BE49-F238E27FC236}">
                <a16:creationId xmlns:a16="http://schemas.microsoft.com/office/drawing/2014/main" id="{2745F899-034F-4A03-9F9F-1D642438EAAF}"/>
              </a:ext>
            </a:extLst>
          </p:cNvPr>
          <p:cNvSpPr>
            <a:spLocks noGrp="1"/>
          </p:cNvSpPr>
          <p:nvPr>
            <p:ph type="dt" sz="half" idx="10"/>
          </p:nvPr>
        </p:nvSpPr>
        <p:spPr/>
        <p:txBody>
          <a:bodyPr/>
          <a:lstStyle/>
          <a:p>
            <a:fld id="{FFB323EE-0DF1-44F8-AD90-F9DE7ED13117}" type="datetime1">
              <a:rPr lang="en-US" smtClean="0"/>
              <a:t>12/1/2021</a:t>
            </a:fld>
            <a:endParaRPr lang="en-US"/>
          </a:p>
        </p:txBody>
      </p:sp>
    </p:spTree>
    <p:extLst>
      <p:ext uri="{BB962C8B-B14F-4D97-AF65-F5344CB8AC3E}">
        <p14:creationId xmlns:p14="http://schemas.microsoft.com/office/powerpoint/2010/main" val="367545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55679-1E41-45F1-A9DF-2C144B699EC8}"/>
              </a:ext>
            </a:extLst>
          </p:cNvPr>
          <p:cNvSpPr>
            <a:spLocks noGrp="1"/>
          </p:cNvSpPr>
          <p:nvPr>
            <p:ph type="title"/>
          </p:nvPr>
        </p:nvSpPr>
        <p:spPr/>
        <p:txBody>
          <a:bodyPr/>
          <a:lstStyle/>
          <a:p>
            <a:r>
              <a:rPr lang="en-US" sz="4400" spc="-15" dirty="0"/>
              <a:t>MMS Info Session Goals</a:t>
            </a:r>
            <a:endParaRPr lang="en-US" sz="4400" dirty="0"/>
          </a:p>
        </p:txBody>
      </p:sp>
      <p:sp>
        <p:nvSpPr>
          <p:cNvPr id="2" name="Content Placeholder 1">
            <a:extLst>
              <a:ext uri="{FF2B5EF4-FFF2-40B4-BE49-F238E27FC236}">
                <a16:creationId xmlns:a16="http://schemas.microsoft.com/office/drawing/2014/main" id="{20E16A7A-1E5C-4DE0-9C83-7F57BFAB178A}"/>
              </a:ext>
            </a:extLst>
          </p:cNvPr>
          <p:cNvSpPr>
            <a:spLocks noGrp="1"/>
          </p:cNvSpPr>
          <p:nvPr>
            <p:ph idx="1"/>
          </p:nvPr>
        </p:nvSpPr>
        <p:spPr>
          <a:xfrm>
            <a:off x="457200" y="1935162"/>
            <a:ext cx="11277600" cy="4572000"/>
          </a:xfrm>
        </p:spPr>
        <p:txBody>
          <a:bodyPr>
            <a:normAutofit fontScale="85000" lnSpcReduction="20000"/>
          </a:bodyPr>
          <a:lstStyle/>
          <a:p>
            <a:pPr>
              <a:lnSpc>
                <a:spcPct val="110000"/>
              </a:lnSpc>
              <a:spcBef>
                <a:spcPts val="800"/>
              </a:spcBef>
            </a:pPr>
            <a:r>
              <a:rPr lang="en-US" dirty="0"/>
              <a:t>Part of a larger effort to engage stakeholders and the public in quality measure development.</a:t>
            </a:r>
          </a:p>
          <a:p>
            <a:pPr>
              <a:lnSpc>
                <a:spcPct val="110000"/>
              </a:lnSpc>
              <a:spcBef>
                <a:spcPts val="800"/>
              </a:spcBef>
            </a:pPr>
            <a:r>
              <a:rPr lang="en-US" dirty="0"/>
              <a:t>Additional activities the MMS team leads:</a:t>
            </a:r>
          </a:p>
          <a:p>
            <a:pPr lvl="1">
              <a:lnSpc>
                <a:spcPct val="110000"/>
              </a:lnSpc>
              <a:spcBef>
                <a:spcPts val="800"/>
              </a:spcBef>
            </a:pPr>
            <a:r>
              <a:rPr lang="en-US" dirty="0"/>
              <a:t>Annual public webinars on high-priority CMS topics</a:t>
            </a:r>
          </a:p>
          <a:p>
            <a:pPr lvl="1">
              <a:lnSpc>
                <a:spcPct val="110000"/>
              </a:lnSpc>
              <a:spcBef>
                <a:spcPts val="800"/>
              </a:spcBef>
            </a:pPr>
            <a:r>
              <a:rPr lang="en-US" dirty="0"/>
              <a:t>Outreach via our stakeholder listserv and </a:t>
            </a:r>
          </a:p>
          <a:p>
            <a:pPr marL="457200" lvl="1" indent="0">
              <a:lnSpc>
                <a:spcPct val="110000"/>
              </a:lnSpc>
              <a:spcBef>
                <a:spcPts val="800"/>
              </a:spcBef>
              <a:buNone/>
            </a:pPr>
            <a:r>
              <a:rPr lang="en-US" dirty="0"/>
              <a:t>   the CMS MMS listserv</a:t>
            </a:r>
          </a:p>
          <a:p>
            <a:pPr lvl="1">
              <a:lnSpc>
                <a:spcPct val="110000"/>
              </a:lnSpc>
              <a:spcBef>
                <a:spcPts val="800"/>
              </a:spcBef>
            </a:pPr>
            <a:r>
              <a:rPr lang="en-US" dirty="0"/>
              <a:t>MMS website updates and maintenance</a:t>
            </a:r>
          </a:p>
          <a:p>
            <a:pPr lvl="1">
              <a:lnSpc>
                <a:spcPct val="110000"/>
              </a:lnSpc>
              <a:spcBef>
                <a:spcPts val="800"/>
              </a:spcBef>
            </a:pPr>
            <a:r>
              <a:rPr lang="en-US" dirty="0"/>
              <a:t>Development and promotion of emerging</a:t>
            </a:r>
          </a:p>
          <a:p>
            <a:pPr marL="457200" lvl="1" indent="0">
              <a:lnSpc>
                <a:spcPct val="110000"/>
              </a:lnSpc>
              <a:spcBef>
                <a:spcPts val="800"/>
              </a:spcBef>
              <a:buNone/>
            </a:pPr>
            <a:r>
              <a:rPr lang="en-US" dirty="0"/>
              <a:t>   tools and resources</a:t>
            </a:r>
          </a:p>
          <a:p>
            <a:pPr lvl="1">
              <a:lnSpc>
                <a:spcPct val="110000"/>
              </a:lnSpc>
              <a:spcBef>
                <a:spcPts val="800"/>
              </a:spcBef>
            </a:pPr>
            <a:r>
              <a:rPr lang="en-US" dirty="0"/>
              <a:t>MACRA-specific education and outreach</a:t>
            </a:r>
          </a:p>
          <a:p>
            <a:pPr>
              <a:lnSpc>
                <a:spcPct val="110000"/>
              </a:lnSpc>
              <a:spcBef>
                <a:spcPts val="800"/>
              </a:spcBef>
            </a:pPr>
            <a:endParaRPr lang="en-US" dirty="0"/>
          </a:p>
        </p:txBody>
      </p:sp>
      <p:sp>
        <p:nvSpPr>
          <p:cNvPr id="6" name="object 6" descr="Graphic of a group of people together brainstorming.">
            <a:extLst>
              <a:ext uri="{FF2B5EF4-FFF2-40B4-BE49-F238E27FC236}">
                <a16:creationId xmlns:a16="http://schemas.microsoft.com/office/drawing/2014/main" id="{3DDEF000-2EC1-4300-8C18-4E49003D1E70}"/>
              </a:ext>
            </a:extLst>
          </p:cNvPr>
          <p:cNvSpPr/>
          <p:nvPr/>
        </p:nvSpPr>
        <p:spPr>
          <a:xfrm>
            <a:off x="7978191" y="3884564"/>
            <a:ext cx="3554134" cy="235519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4769FD37-C7B8-43A1-BA48-9EE75535D73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4" name="Date Placeholder 3">
            <a:extLst>
              <a:ext uri="{FF2B5EF4-FFF2-40B4-BE49-F238E27FC236}">
                <a16:creationId xmlns:a16="http://schemas.microsoft.com/office/drawing/2014/main" id="{BC1C83EC-0DC6-4CD3-B574-1FE91C16E1F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C0194-4FDA-43AF-9F3B-BE4B0F1060EB}"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12/1/2021</a:t>
            </a:fld>
            <a:endParaRPr kumimoji="0" 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559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descr="CMS logo page" hidden="1">
            <a:extLst>
              <a:ext uri="{FF2B5EF4-FFF2-40B4-BE49-F238E27FC236}">
                <a16:creationId xmlns:a16="http://schemas.microsoft.com/office/drawing/2014/main" id="{C07B69EA-36B6-47E8-AA34-67C6C69BE348}"/>
              </a:ext>
            </a:extLst>
          </p:cNvPr>
          <p:cNvSpPr>
            <a:spLocks noGrp="1"/>
          </p:cNvSpPr>
          <p:nvPr>
            <p:ph type="title"/>
          </p:nvPr>
        </p:nvSpPr>
        <p:spPr/>
        <p:txBody>
          <a:bodyPr/>
          <a:lstStyle/>
          <a:p>
            <a:r>
              <a:rPr lang="en-US" dirty="0"/>
              <a:t>Final Slide with Battelle</a:t>
            </a:r>
            <a:r>
              <a:rPr lang="en-US" baseline="0" dirty="0"/>
              <a:t> &amp; CMS Contact Information</a:t>
            </a:r>
            <a:endParaRPr lang="en-US" dirty="0"/>
          </a:p>
        </p:txBody>
      </p:sp>
      <p:sp>
        <p:nvSpPr>
          <p:cNvPr id="7" name="Contact 1">
            <a:extLst>
              <a:ext uri="{FF2B5EF4-FFF2-40B4-BE49-F238E27FC236}">
                <a16:creationId xmlns:a16="http://schemas.microsoft.com/office/drawing/2014/main" id="{CD1512C2-971D-4851-856B-FBB3F7E9808A}"/>
              </a:ext>
            </a:extLst>
          </p:cNvPr>
          <p:cNvSpPr txBox="1"/>
          <p:nvPr/>
        </p:nvSpPr>
        <p:spPr>
          <a:xfrm>
            <a:off x="457200" y="4240942"/>
            <a:ext cx="5638800" cy="123110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Brenna Rabel (Stakeholder Engagement Task Lead) </a:t>
            </a:r>
          </a:p>
          <a:p>
            <a:pPr algn="ctr"/>
            <a:r>
              <a:rPr lang="en-US" dirty="0">
                <a:solidFill>
                  <a:schemeClr val="bg1"/>
                </a:solidFill>
                <a:latin typeface="Arial" panose="020B0604020202020204" pitchFamily="34" charset="0"/>
                <a:cs typeface="Arial" panose="020B0604020202020204" pitchFamily="34" charset="0"/>
              </a:rPr>
              <a:t>Contact: </a:t>
            </a:r>
            <a:r>
              <a:rPr lang="en-US"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rabel@battelle.org</a:t>
            </a: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Feedback: MMSSupport@battelle.org</a:t>
            </a:r>
          </a:p>
        </p:txBody>
      </p:sp>
      <p:sp>
        <p:nvSpPr>
          <p:cNvPr id="6" name="Contact 2">
            <a:extLst>
              <a:ext uri="{FF2B5EF4-FFF2-40B4-BE49-F238E27FC236}">
                <a16:creationId xmlns:a16="http://schemas.microsoft.com/office/drawing/2014/main" id="{9572061B-1862-46B0-B93D-FE2727F9FBE0}"/>
              </a:ext>
            </a:extLst>
          </p:cNvPr>
          <p:cNvSpPr txBox="1"/>
          <p:nvPr/>
        </p:nvSpPr>
        <p:spPr>
          <a:xfrm>
            <a:off x="6096000" y="4240936"/>
            <a:ext cx="5410200"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CMS</a:t>
            </a:r>
          </a:p>
          <a:p>
            <a:pPr algn="ctr"/>
            <a:r>
              <a:rPr lang="en-US" dirty="0">
                <a:solidFill>
                  <a:schemeClr val="bg1"/>
                </a:solidFill>
                <a:latin typeface="Arial" panose="020B0604020202020204" pitchFamily="34" charset="0"/>
                <a:cs typeface="Arial" panose="020B0604020202020204" pitchFamily="34" charset="0"/>
              </a:rPr>
              <a:t>Laura de Nobel (CMS Project Lead)</a:t>
            </a:r>
          </a:p>
          <a:p>
            <a:pPr algn="ctr"/>
            <a:r>
              <a:rPr lang="en-US" dirty="0">
                <a:solidFill>
                  <a:schemeClr val="bg1"/>
                </a:solidFill>
                <a:latin typeface="Arial" panose="020B0604020202020204" pitchFamily="34" charset="0"/>
                <a:cs typeface="Arial" panose="020B0604020202020204" pitchFamily="34" charset="0"/>
              </a:rPr>
              <a:t>Contact: laura.denobel@cms.hhs.gov</a:t>
            </a:r>
          </a:p>
        </p:txBody>
      </p:sp>
      <p:sp>
        <p:nvSpPr>
          <p:cNvPr id="3" name="Slide Number Placeholder 2">
            <a:extLst>
              <a:ext uri="{FF2B5EF4-FFF2-40B4-BE49-F238E27FC236}">
                <a16:creationId xmlns:a16="http://schemas.microsoft.com/office/drawing/2014/main" id="{775DB788-0C87-4056-87B0-274C887341FF}"/>
              </a:ext>
              <a:ext uri="{C183D7F6-B498-43B3-948B-1728B52AA6E4}">
                <adec:decorative xmlns:adec="http://schemas.microsoft.com/office/drawing/2017/decorative" val="1"/>
              </a:ext>
            </a:extLst>
          </p:cNvPr>
          <p:cNvSpPr>
            <a:spLocks noGrp="1"/>
          </p:cNvSpPr>
          <p:nvPr>
            <p:ph type="sldNum" sz="quarter" idx="11"/>
          </p:nvPr>
        </p:nvSpPr>
        <p:spPr/>
        <p:txBody>
          <a:bodyPr/>
          <a:lstStyle/>
          <a:p>
            <a:fld id="{F6B8A4A2-F29A-4651-AFA7-54DA4950AAC7}" type="slidenum">
              <a:rPr lang="en-US" smtClean="0">
                <a:solidFill>
                  <a:schemeClr val="bg2">
                    <a:lumMod val="20000"/>
                    <a:lumOff val="80000"/>
                  </a:schemeClr>
                </a:solidFill>
              </a:rPr>
              <a:pPr/>
              <a:t>20</a:t>
            </a:fld>
            <a:endParaRPr lang="en-US" dirty="0">
              <a:solidFill>
                <a:schemeClr val="bg2">
                  <a:lumMod val="20000"/>
                  <a:lumOff val="80000"/>
                </a:schemeClr>
              </a:solidFill>
            </a:endParaRPr>
          </a:p>
        </p:txBody>
      </p:sp>
      <p:sp>
        <p:nvSpPr>
          <p:cNvPr id="2" name="Date Placeholder 1">
            <a:extLst>
              <a:ext uri="{FF2B5EF4-FFF2-40B4-BE49-F238E27FC236}">
                <a16:creationId xmlns:a16="http://schemas.microsoft.com/office/drawing/2014/main" id="{A71134B1-F260-4CF9-BE78-0A91A600FD5B}"/>
              </a:ext>
              <a:ext uri="{C183D7F6-B498-43B3-948B-1728B52AA6E4}">
                <adec:decorative xmlns:adec="http://schemas.microsoft.com/office/drawing/2017/decorative" val="1"/>
              </a:ext>
            </a:extLst>
          </p:cNvPr>
          <p:cNvSpPr>
            <a:spLocks noGrp="1"/>
          </p:cNvSpPr>
          <p:nvPr>
            <p:ph type="dt" sz="half" idx="10"/>
          </p:nvPr>
        </p:nvSpPr>
        <p:spPr/>
        <p:txBody>
          <a:bodyPr/>
          <a:lstStyle/>
          <a:p>
            <a:fld id="{481D4D7D-F528-4F38-8683-5942F1015AC9}" type="datetime1">
              <a:rPr lang="en-US" smtClean="0">
                <a:solidFill>
                  <a:schemeClr val="bg2">
                    <a:lumMod val="20000"/>
                    <a:lumOff val="80000"/>
                  </a:schemeClr>
                </a:solidFill>
              </a:rPr>
              <a:t>12/1/2021</a:t>
            </a:fld>
            <a:endParaRPr lang="en-US">
              <a:solidFill>
                <a:schemeClr val="bg2">
                  <a:lumMod val="20000"/>
                  <a:lumOff val="80000"/>
                </a:schemeClr>
              </a:solidFill>
            </a:endParaRPr>
          </a:p>
        </p:txBody>
      </p:sp>
    </p:spTree>
    <p:extLst>
      <p:ext uri="{BB962C8B-B14F-4D97-AF65-F5344CB8AC3E}">
        <p14:creationId xmlns:p14="http://schemas.microsoft.com/office/powerpoint/2010/main" val="127572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Presentation Objectives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a:xfrm>
            <a:off x="457200" y="2016552"/>
            <a:ext cx="11277600" cy="4572000"/>
          </a:xfrm>
        </p:spPr>
        <p:txBody>
          <a:bodyPr/>
          <a:lstStyle/>
          <a:p>
            <a:pPr marL="0" indent="0">
              <a:spcBef>
                <a:spcPts val="1800"/>
              </a:spcBef>
              <a:buNone/>
            </a:pPr>
            <a:r>
              <a:rPr lang="en-US" dirty="0"/>
              <a:t>By the end of this presentation, you will know:</a:t>
            </a:r>
          </a:p>
          <a:p>
            <a:pPr lvl="1">
              <a:spcBef>
                <a:spcPts val="1800"/>
              </a:spcBef>
              <a:buFont typeface="Arial" panose="020B0604020202020204" pitchFamily="34" charset="0"/>
              <a:buChar char="•"/>
            </a:pPr>
            <a:r>
              <a:rPr lang="en-US" dirty="0"/>
              <a:t>What population health measures are and why they are important</a:t>
            </a:r>
          </a:p>
          <a:p>
            <a:pPr lvl="1">
              <a:spcBef>
                <a:spcPts val="1800"/>
              </a:spcBef>
              <a:buFont typeface="Arial" panose="020B0604020202020204" pitchFamily="34" charset="0"/>
              <a:buChar char="•"/>
            </a:pPr>
            <a:r>
              <a:rPr lang="en-US" dirty="0"/>
              <a:t>2020 population health measure gaps and available tools to assist in identifying population health measure needs </a:t>
            </a:r>
          </a:p>
          <a:p>
            <a:pPr lvl="1">
              <a:spcBef>
                <a:spcPts val="1800"/>
              </a:spcBef>
              <a:buFont typeface="Arial" panose="020B0604020202020204" pitchFamily="34" charset="0"/>
              <a:buChar char="•"/>
            </a:pPr>
            <a:r>
              <a:rPr lang="en-US" dirty="0"/>
              <a:t>Important population health specific factors to include in measure creation/implementation</a:t>
            </a:r>
          </a:p>
          <a:p>
            <a:pPr lvl="1">
              <a:spcBef>
                <a:spcPts val="1800"/>
              </a:spcBef>
            </a:pPr>
            <a:endParaRPr lang="en-US" dirty="0"/>
          </a:p>
          <a:p>
            <a:pPr lvl="1">
              <a:spcBef>
                <a:spcPts val="1800"/>
              </a:spcBef>
            </a:pPr>
            <a:endParaRPr lang="en-US" dirty="0"/>
          </a:p>
          <a:p>
            <a:pPr lvl="1">
              <a:spcBef>
                <a:spcPts val="1800"/>
              </a:spcBef>
            </a:pPr>
            <a:endParaRPr lang="en-US" dirty="0"/>
          </a:p>
          <a:p>
            <a:pPr lvl="1">
              <a:spcBef>
                <a:spcPts val="1800"/>
              </a:spcBef>
            </a:pPr>
            <a:endParaRPr lang="en-US" dirty="0"/>
          </a:p>
          <a:p>
            <a:pPr lvl="1">
              <a:spcBef>
                <a:spcPts val="1800"/>
              </a:spcBef>
            </a:pPr>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81173-1217-468D-AD1D-5B5E3F0F81D1}"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12/1/2021</a:t>
            </a:fld>
            <a:endParaRPr kumimoji="0" 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961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76200"/>
            <a:ext cx="11277600" cy="1371600"/>
          </a:xfrm>
        </p:spPr>
        <p:txBody>
          <a:bodyPr anchor="ctr">
            <a:normAutofit/>
          </a:bodyPr>
          <a:lstStyle/>
          <a:p>
            <a:r>
              <a:rPr lang="en-US" dirty="0"/>
              <a:t>What is Population Health?</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sz="half" idx="1"/>
          </p:nvPr>
        </p:nvSpPr>
        <p:spPr>
          <a:xfrm>
            <a:off x="457200" y="1825752"/>
            <a:ext cx="5562600" cy="4572000"/>
          </a:xfrm>
        </p:spPr>
        <p:txBody>
          <a:bodyPr>
            <a:normAutofit/>
          </a:bodyPr>
          <a:lstStyle/>
          <a:p>
            <a:pPr>
              <a:spcBef>
                <a:spcPts val="1200"/>
              </a:spcBef>
            </a:pPr>
            <a:r>
              <a:rPr lang="en-US" sz="2500" b="0" i="0" u="none" strike="noStrike" baseline="0" dirty="0"/>
              <a:t>Population health refers to health behaviors and outcomes of a broad group of individuals</a:t>
            </a:r>
          </a:p>
          <a:p>
            <a:pPr>
              <a:spcBef>
                <a:spcPts val="1200"/>
              </a:spcBef>
            </a:pPr>
            <a:r>
              <a:rPr lang="en-US" sz="2500" b="0" i="0" u="none" strike="noStrike" baseline="0" dirty="0"/>
              <a:t>Population-level outcomes should be measured with characteristics of the population in mind</a:t>
            </a:r>
          </a:p>
          <a:p>
            <a:pPr>
              <a:spcBef>
                <a:spcPts val="1200"/>
              </a:spcBef>
            </a:pPr>
            <a:r>
              <a:rPr lang="en-US" sz="2500" b="0" i="0" u="none" strike="noStrike" baseline="0" dirty="0"/>
              <a:t>Note: Per CMS, "population" does not mean "everyone". A population still needs to be clearly specified using the measure denominator.</a:t>
            </a:r>
          </a:p>
        </p:txBody>
      </p:sp>
      <p:pic>
        <p:nvPicPr>
          <p:cNvPr id="7" name="Picture 2" descr="Population health: big data, big solutions - University of Mississippi  Medical Center">
            <a:extLst>
              <a:ext uri="{FF2B5EF4-FFF2-40B4-BE49-F238E27FC236}">
                <a16:creationId xmlns:a16="http://schemas.microsoft.com/office/drawing/2014/main" id="{7A24B944-A570-47E0-A09E-D858C959E5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1825752"/>
            <a:ext cx="5562600" cy="4171950"/>
          </a:xfrm>
          <a:prstGeom prst="rect">
            <a:avLst/>
          </a:prstGeom>
          <a:solidFill>
            <a:srgbClr val="FFFFFF"/>
          </a:solidFill>
        </p:spPr>
      </p:pic>
      <p:sp>
        <p:nvSpPr>
          <p:cNvPr id="2" name="TextBox 1">
            <a:extLst>
              <a:ext uri="{FF2B5EF4-FFF2-40B4-BE49-F238E27FC236}">
                <a16:creationId xmlns:a16="http://schemas.microsoft.com/office/drawing/2014/main" id="{F7302ADB-3602-4CB3-A3B2-EA631D525402}"/>
              </a:ext>
            </a:extLst>
          </p:cNvPr>
          <p:cNvSpPr txBox="1"/>
          <p:nvPr/>
        </p:nvSpPr>
        <p:spPr>
          <a:xfrm>
            <a:off x="6172200" y="5997702"/>
            <a:ext cx="5562600" cy="261610"/>
          </a:xfrm>
          <a:prstGeom prst="rect">
            <a:avLst/>
          </a:prstGeom>
          <a:noFill/>
        </p:spPr>
        <p:txBody>
          <a:bodyPr wrap="square" rtlCol="0">
            <a:spAutoFit/>
          </a:bodyPr>
          <a:lstStyle/>
          <a:p>
            <a:pPr algn="r"/>
            <a:r>
              <a:rPr lang="en-US" sz="1100" dirty="0">
                <a:solidFill>
                  <a:schemeClr val="accent3"/>
                </a:solidFill>
              </a:rPr>
              <a:t>Image Source: </a:t>
            </a:r>
            <a:r>
              <a:rPr lang="en-US" sz="1100" dirty="0">
                <a:solidFill>
                  <a:schemeClr val="accent3"/>
                </a:solidFill>
                <a:hlinkClick r:id="rId4">
                  <a:extLst>
                    <a:ext uri="{A12FA001-AC4F-418D-AE19-62706E023703}">
                      <ahyp:hlinkClr xmlns:ahyp="http://schemas.microsoft.com/office/drawing/2018/hyperlinkcolor" val="tx"/>
                    </a:ext>
                  </a:extLst>
                </a:hlinkClick>
              </a:rPr>
              <a:t>www.umc.edu</a:t>
            </a:r>
            <a:endParaRPr lang="en-US" sz="1100" dirty="0">
              <a:solidFill>
                <a:schemeClr val="accent3"/>
              </a:solidFill>
            </a:endParaRPr>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a:xfrm>
            <a:off x="457200" y="6324600"/>
            <a:ext cx="13716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F6B8A4A2-F29A-4651-AFA7-54DA4950AAC7}"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4</a:t>
            </a:fld>
            <a:endParaRPr kumimoji="0" lang="en-US" b="0" i="0" u="none" strike="noStrike" kern="1200" cap="none" spc="0" normalizeH="0" baseline="0" noProof="0">
              <a:ln>
                <a:noFill/>
              </a:ln>
              <a:effectLst/>
              <a:uLnTx/>
              <a:uFillTx/>
            </a:endParaRP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a:xfrm>
            <a:off x="10210800" y="6324600"/>
            <a:ext cx="15240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E6381173-1217-468D-AD1D-5B5E3F0F81D1}" type="datetime1">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12/1/2021</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68114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76200"/>
            <a:ext cx="11277600" cy="1371600"/>
          </a:xfrm>
        </p:spPr>
        <p:txBody>
          <a:bodyPr anchor="ctr">
            <a:normAutofit/>
          </a:bodyPr>
          <a:lstStyle/>
          <a:p>
            <a:r>
              <a:rPr lang="en-US" dirty="0"/>
              <a:t>What is a Population Health Measure?</a:t>
            </a:r>
          </a:p>
        </p:txBody>
      </p:sp>
      <p:pic>
        <p:nvPicPr>
          <p:cNvPr id="3074" name="Picture 2" descr="Graphic of a large group of people">
            <a:extLst>
              <a:ext uri="{FF2B5EF4-FFF2-40B4-BE49-F238E27FC236}">
                <a16:creationId xmlns:a16="http://schemas.microsoft.com/office/drawing/2014/main" id="{D964E796-CE66-47E2-AA35-E7BAD48B4C6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57200" y="2446306"/>
            <a:ext cx="5562600" cy="3184588"/>
          </a:xfrm>
          <a:prstGeom prst="rect">
            <a:avLst/>
          </a:prstGeom>
          <a:solidFill>
            <a:srgbClr val="FFFFFF"/>
          </a:solidFill>
        </p:spPr>
      </p:pic>
      <p:sp>
        <p:nvSpPr>
          <p:cNvPr id="2" name="TextBox 1">
            <a:extLst>
              <a:ext uri="{FF2B5EF4-FFF2-40B4-BE49-F238E27FC236}">
                <a16:creationId xmlns:a16="http://schemas.microsoft.com/office/drawing/2014/main" id="{ECA440BB-E284-400C-AA99-B383C935AB41}"/>
              </a:ext>
            </a:extLst>
          </p:cNvPr>
          <p:cNvSpPr txBox="1"/>
          <p:nvPr/>
        </p:nvSpPr>
        <p:spPr>
          <a:xfrm>
            <a:off x="457200" y="5630894"/>
            <a:ext cx="2185214" cy="261610"/>
          </a:xfrm>
          <a:prstGeom prst="rect">
            <a:avLst/>
          </a:prstGeom>
          <a:noFill/>
        </p:spPr>
        <p:txBody>
          <a:bodyPr wrap="none" rtlCol="0">
            <a:spAutoFit/>
          </a:bodyPr>
          <a:lstStyle/>
          <a:p>
            <a:r>
              <a:rPr lang="en-US" sz="1100" dirty="0">
                <a:solidFill>
                  <a:schemeClr val="accent3"/>
                </a:solidFill>
              </a:rPr>
              <a:t>Image Source: </a:t>
            </a:r>
            <a:r>
              <a:rPr lang="en-US" sz="1100" dirty="0">
                <a:solidFill>
                  <a:schemeClr val="accent3"/>
                </a:solidFill>
                <a:hlinkClick r:id="rId4">
                  <a:extLst>
                    <a:ext uri="{A12FA001-AC4F-418D-AE19-62706E023703}">
                      <ahyp:hlinkClr xmlns:ahyp="http://schemas.microsoft.com/office/drawing/2018/hyperlinkcolor" val="tx"/>
                    </a:ext>
                  </a:extLst>
                </a:hlinkClick>
              </a:rPr>
              <a:t>Healthanalytics.com</a:t>
            </a:r>
            <a:endParaRPr lang="en-US" sz="1100" dirty="0">
              <a:solidFill>
                <a:schemeClr val="accent3"/>
              </a:solidFill>
            </a:endParaRP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sz="half" idx="2"/>
          </p:nvPr>
        </p:nvSpPr>
        <p:spPr>
          <a:xfrm>
            <a:off x="6172200" y="1752600"/>
            <a:ext cx="5562600" cy="4572000"/>
          </a:xfrm>
        </p:spPr>
        <p:txBody>
          <a:bodyPr>
            <a:normAutofit fontScale="92500" lnSpcReduction="10000"/>
          </a:bodyPr>
          <a:lstStyle/>
          <a:p>
            <a:pPr marL="0" indent="0">
              <a:lnSpc>
                <a:spcPct val="110000"/>
              </a:lnSpc>
              <a:buNone/>
            </a:pPr>
            <a:r>
              <a:rPr lang="en-US" sz="2700" b="0" i="0" u="none" dirty="0"/>
              <a:t>Population </a:t>
            </a:r>
            <a:r>
              <a:rPr lang="en-US" sz="2700" b="0" i="0" u="none" strike="noStrike" baseline="0" dirty="0"/>
              <a:t>health measures are a broadly applicable indicator that reflect the quality of a group’s overall health and well-being. </a:t>
            </a:r>
          </a:p>
          <a:p>
            <a:pPr lvl="1">
              <a:lnSpc>
                <a:spcPct val="110000"/>
              </a:lnSpc>
              <a:buFont typeface="Arial" panose="020B0604020202020204" pitchFamily="34" charset="0"/>
              <a:buChar char="•"/>
            </a:pPr>
            <a:r>
              <a:rPr lang="en-US" sz="2700" b="0" i="0" u="none" strike="noStrike" baseline="0" dirty="0"/>
              <a:t>Examples of measure topics include access to care, clinical outcomes, coordination of care and community services, health behaviors, preventive care and screening, and utilization of health services </a:t>
            </a:r>
            <a:endParaRPr lang="en-US" sz="2700"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a:xfrm>
            <a:off x="457200" y="6324600"/>
            <a:ext cx="13716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F6B8A4A2-F29A-4651-AFA7-54DA4950AAC7}"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a:ln>
                <a:noFill/>
              </a:ln>
              <a:effectLst/>
              <a:uLnTx/>
              <a:uFillTx/>
            </a:endParaRP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a:xfrm>
            <a:off x="10210800" y="6324600"/>
            <a:ext cx="15240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E6381173-1217-468D-AD1D-5B5E3F0F81D1}" type="datetime1">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12/1/2021</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89029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28B1C-AFD5-40EA-A44F-884E93F5A3B5}"/>
              </a:ext>
            </a:extLst>
          </p:cNvPr>
          <p:cNvSpPr>
            <a:spLocks noGrp="1"/>
          </p:cNvSpPr>
          <p:nvPr>
            <p:ph type="title"/>
          </p:nvPr>
        </p:nvSpPr>
        <p:spPr>
          <a:xfrm>
            <a:off x="457200" y="-29845"/>
            <a:ext cx="11277600" cy="1371600"/>
          </a:xfrm>
        </p:spPr>
        <p:txBody>
          <a:bodyPr anchor="ctr">
            <a:normAutofit/>
          </a:bodyPr>
          <a:lstStyle/>
          <a:p>
            <a:pPr>
              <a:lnSpc>
                <a:spcPct val="90000"/>
              </a:lnSpc>
            </a:pPr>
            <a:r>
              <a:rPr lang="en-US" sz="4000" dirty="0"/>
              <a:t>Approach to Population Health </a:t>
            </a:r>
            <a:br>
              <a:rPr lang="en-US" sz="4000" dirty="0"/>
            </a:br>
            <a:r>
              <a:rPr lang="en-US" sz="4000" dirty="0"/>
              <a:t>Measurement and Improvement </a:t>
            </a:r>
          </a:p>
        </p:txBody>
      </p:sp>
      <p:sp>
        <p:nvSpPr>
          <p:cNvPr id="2" name="Content Placeholder 1">
            <a:extLst>
              <a:ext uri="{FF2B5EF4-FFF2-40B4-BE49-F238E27FC236}">
                <a16:creationId xmlns:a16="http://schemas.microsoft.com/office/drawing/2014/main" id="{DD02F5A3-85EE-4FB6-B43A-A8FDC7EB3579}"/>
              </a:ext>
            </a:extLst>
          </p:cNvPr>
          <p:cNvSpPr>
            <a:spLocks noGrp="1"/>
          </p:cNvSpPr>
          <p:nvPr>
            <p:ph sz="half" idx="1"/>
          </p:nvPr>
        </p:nvSpPr>
        <p:spPr>
          <a:xfrm>
            <a:off x="457200" y="2117725"/>
            <a:ext cx="5562600" cy="4572000"/>
          </a:xfrm>
        </p:spPr>
        <p:txBody>
          <a:bodyPr>
            <a:normAutofit/>
          </a:bodyPr>
          <a:lstStyle/>
          <a:p>
            <a:pPr>
              <a:lnSpc>
                <a:spcPct val="90000"/>
              </a:lnSpc>
              <a:spcBef>
                <a:spcPts val="1200"/>
              </a:spcBef>
            </a:pPr>
            <a:r>
              <a:rPr lang="en-US" sz="2700" b="0" i="0" u="none" strike="noStrike" baseline="0" dirty="0"/>
              <a:t>The population health of a group is dependent upon the interplay of several factors, of which clinical care is only a portion</a:t>
            </a:r>
          </a:p>
          <a:p>
            <a:pPr lvl="1">
              <a:lnSpc>
                <a:spcPct val="90000"/>
              </a:lnSpc>
              <a:spcBef>
                <a:spcPts val="1200"/>
              </a:spcBef>
            </a:pPr>
            <a:r>
              <a:rPr lang="en-US" sz="2300" b="0" i="0" u="none" strike="noStrike" baseline="0" dirty="0"/>
              <a:t>Other factors include: economic, social, environmental, cultural, behavioral</a:t>
            </a:r>
          </a:p>
          <a:p>
            <a:pPr>
              <a:lnSpc>
                <a:spcPct val="90000"/>
              </a:lnSpc>
              <a:spcBef>
                <a:spcPts val="1200"/>
              </a:spcBef>
            </a:pPr>
            <a:r>
              <a:rPr lang="en-US" sz="2700" dirty="0"/>
              <a:t>Population health improvement requires a multisector approach </a:t>
            </a:r>
          </a:p>
        </p:txBody>
      </p:sp>
      <p:pic>
        <p:nvPicPr>
          <p:cNvPr id="7" name="Content Placeholder 6" descr="Blueprint graphic showing relationship of Population Health to other impacts">
            <a:extLst>
              <a:ext uri="{FF2B5EF4-FFF2-40B4-BE49-F238E27FC236}">
                <a16:creationId xmlns:a16="http://schemas.microsoft.com/office/drawing/2014/main" id="{EDEE861C-3A09-428D-A0FD-A5BE68922B5C}"/>
              </a:ext>
            </a:extLst>
          </p:cNvPr>
          <p:cNvPicPr>
            <a:picLocks noGrp="1" noChangeAspect="1"/>
          </p:cNvPicPr>
          <p:nvPr>
            <p:ph sz="half" idx="2"/>
          </p:nvPr>
        </p:nvPicPr>
        <p:blipFill>
          <a:blip r:embed="rId3"/>
          <a:stretch>
            <a:fillRect/>
          </a:stretch>
        </p:blipFill>
        <p:spPr>
          <a:xfrm>
            <a:off x="6798225" y="1653348"/>
            <a:ext cx="4584191" cy="4572000"/>
          </a:xfrm>
          <a:prstGeom prst="rect">
            <a:avLst/>
          </a:prstGeom>
          <a:noFill/>
        </p:spPr>
      </p:pic>
      <p:sp>
        <p:nvSpPr>
          <p:cNvPr id="3" name="TextBox 2">
            <a:extLst>
              <a:ext uri="{FF2B5EF4-FFF2-40B4-BE49-F238E27FC236}">
                <a16:creationId xmlns:a16="http://schemas.microsoft.com/office/drawing/2014/main" id="{7DD8AE76-7ACF-4E90-A6B5-E6DB50038BFC}"/>
              </a:ext>
            </a:extLst>
          </p:cNvPr>
          <p:cNvSpPr txBox="1"/>
          <p:nvPr/>
        </p:nvSpPr>
        <p:spPr>
          <a:xfrm>
            <a:off x="9601620" y="6126096"/>
            <a:ext cx="3287949" cy="261610"/>
          </a:xfrm>
          <a:prstGeom prst="rect">
            <a:avLst/>
          </a:prstGeom>
          <a:noFill/>
        </p:spPr>
        <p:txBody>
          <a:bodyPr wrap="square" rtlCol="0">
            <a:spAutoFit/>
          </a:bodyPr>
          <a:lstStyle/>
          <a:p>
            <a:r>
              <a:rPr lang="en-US" sz="1100" dirty="0">
                <a:solidFill>
                  <a:schemeClr val="accent3"/>
                </a:solidFill>
              </a:rPr>
              <a:t>Image Source: Blueprint </a:t>
            </a:r>
          </a:p>
        </p:txBody>
      </p:sp>
      <p:sp>
        <p:nvSpPr>
          <p:cNvPr id="6" name="Slide Number Placeholder 5">
            <a:extLst>
              <a:ext uri="{FF2B5EF4-FFF2-40B4-BE49-F238E27FC236}">
                <a16:creationId xmlns:a16="http://schemas.microsoft.com/office/drawing/2014/main" id="{2B400ABA-7470-4B42-AE65-282D9BF6409D}"/>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6</a:t>
            </a:fld>
            <a:endParaRPr lang="en-US"/>
          </a:p>
        </p:txBody>
      </p:sp>
      <p:sp>
        <p:nvSpPr>
          <p:cNvPr id="5" name="Date Placeholder 4">
            <a:extLst>
              <a:ext uri="{FF2B5EF4-FFF2-40B4-BE49-F238E27FC236}">
                <a16:creationId xmlns:a16="http://schemas.microsoft.com/office/drawing/2014/main" id="{D788433C-23F8-4FF4-A4C8-B5303A4030B8}"/>
              </a:ext>
            </a:extLst>
          </p:cNvPr>
          <p:cNvSpPr>
            <a:spLocks noGrp="1"/>
          </p:cNvSpPr>
          <p:nvPr>
            <p:ph type="dt" sz="half" idx="10"/>
          </p:nvPr>
        </p:nvSpPr>
        <p:spPr>
          <a:xfrm>
            <a:off x="10210800" y="6324600"/>
            <a:ext cx="1524000" cy="365125"/>
          </a:xfrm>
        </p:spPr>
        <p:txBody>
          <a:bodyPr anchor="ctr">
            <a:normAutofit/>
          </a:bodyPr>
          <a:lstStyle/>
          <a:p>
            <a:pPr>
              <a:spcAft>
                <a:spcPts val="600"/>
              </a:spcAft>
            </a:pPr>
            <a:fld id="{E6A48628-C5AF-4DDE-B627-6DFEF3A1E92F}" type="datetime1">
              <a:rPr lang="en-US" smtClean="0"/>
              <a:pPr>
                <a:spcAft>
                  <a:spcPts val="600"/>
                </a:spcAft>
              </a:pPr>
              <a:t>12/1/2021</a:t>
            </a:fld>
            <a:endParaRPr lang="en-US"/>
          </a:p>
        </p:txBody>
      </p:sp>
    </p:spTree>
    <p:extLst>
      <p:ext uri="{BB962C8B-B14F-4D97-AF65-F5344CB8AC3E}">
        <p14:creationId xmlns:p14="http://schemas.microsoft.com/office/powerpoint/2010/main" val="23898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E83A3D-8549-4C05-9E2B-B9A2157C9783}"/>
              </a:ext>
            </a:extLst>
          </p:cNvPr>
          <p:cNvSpPr>
            <a:spLocks noGrp="1"/>
          </p:cNvSpPr>
          <p:nvPr>
            <p:ph type="title"/>
          </p:nvPr>
        </p:nvSpPr>
        <p:spPr/>
        <p:txBody>
          <a:bodyPr/>
          <a:lstStyle/>
          <a:p>
            <a:r>
              <a:rPr lang="en-US" dirty="0"/>
              <a:t>Population Health vs. Public Health</a:t>
            </a:r>
          </a:p>
        </p:txBody>
      </p:sp>
      <p:sp>
        <p:nvSpPr>
          <p:cNvPr id="6" name="Content Placeholder 5">
            <a:extLst>
              <a:ext uri="{FF2B5EF4-FFF2-40B4-BE49-F238E27FC236}">
                <a16:creationId xmlns:a16="http://schemas.microsoft.com/office/drawing/2014/main" id="{AD22855A-34B7-4192-8309-5E9242C33388}"/>
              </a:ext>
            </a:extLst>
          </p:cNvPr>
          <p:cNvSpPr>
            <a:spLocks noGrp="1"/>
          </p:cNvSpPr>
          <p:nvPr>
            <p:ph sz="half" idx="1"/>
          </p:nvPr>
        </p:nvSpPr>
        <p:spPr/>
        <p:txBody>
          <a:bodyPr>
            <a:normAutofit fontScale="55000" lnSpcReduction="20000"/>
          </a:bodyPr>
          <a:lstStyle/>
          <a:p>
            <a:pPr marL="0" indent="0">
              <a:spcBef>
                <a:spcPts val="400"/>
              </a:spcBef>
              <a:spcAft>
                <a:spcPts val="400"/>
              </a:spcAft>
              <a:buNone/>
            </a:pPr>
            <a:r>
              <a:rPr lang="en-US" sz="3600" b="1" dirty="0"/>
              <a:t>Population Health</a:t>
            </a:r>
          </a:p>
          <a:p>
            <a:pPr>
              <a:spcBef>
                <a:spcPts val="400"/>
              </a:spcBef>
              <a:spcAft>
                <a:spcPts val="400"/>
              </a:spcAft>
            </a:pPr>
            <a:r>
              <a:rPr lang="en-US" dirty="0"/>
              <a:t>Health outcomes of a </a:t>
            </a:r>
            <a:r>
              <a:rPr lang="en-US" u="sng" dirty="0"/>
              <a:t>group of individuals </a:t>
            </a:r>
          </a:p>
          <a:p>
            <a:pPr lvl="1">
              <a:spcBef>
                <a:spcPts val="400"/>
              </a:spcBef>
              <a:spcAft>
                <a:spcPts val="400"/>
              </a:spcAft>
            </a:pPr>
            <a:r>
              <a:rPr lang="en-US" dirty="0"/>
              <a:t>Can be broad, e.g., all Medicaid beneficiaries</a:t>
            </a:r>
          </a:p>
          <a:p>
            <a:pPr lvl="1">
              <a:spcBef>
                <a:spcPts val="400"/>
              </a:spcBef>
              <a:spcAft>
                <a:spcPts val="400"/>
              </a:spcAft>
            </a:pPr>
            <a:r>
              <a:rPr lang="en-US" dirty="0"/>
              <a:t>Or narrow, e.g., Medicare beneficiaries with osteoarthritis of the knee</a:t>
            </a:r>
          </a:p>
          <a:p>
            <a:pPr>
              <a:spcBef>
                <a:spcPts val="400"/>
              </a:spcBef>
              <a:spcAft>
                <a:spcPts val="400"/>
              </a:spcAft>
            </a:pPr>
            <a:r>
              <a:rPr lang="en-US" dirty="0"/>
              <a:t>Population health outcomes are the product of multiple determinants of health, including:</a:t>
            </a:r>
          </a:p>
          <a:p>
            <a:pPr lvl="1">
              <a:spcBef>
                <a:spcPts val="400"/>
              </a:spcBef>
              <a:spcAft>
                <a:spcPts val="400"/>
              </a:spcAft>
            </a:pPr>
            <a:r>
              <a:rPr lang="en-US" dirty="0"/>
              <a:t>Policies, </a:t>
            </a:r>
          </a:p>
          <a:p>
            <a:pPr lvl="1">
              <a:spcBef>
                <a:spcPts val="400"/>
              </a:spcBef>
              <a:spcAft>
                <a:spcPts val="400"/>
              </a:spcAft>
            </a:pPr>
            <a:r>
              <a:rPr lang="en-US" dirty="0"/>
              <a:t>Clinical care</a:t>
            </a:r>
          </a:p>
          <a:p>
            <a:pPr lvl="1">
              <a:spcBef>
                <a:spcPts val="400"/>
              </a:spcBef>
              <a:spcAft>
                <a:spcPts val="400"/>
              </a:spcAft>
            </a:pPr>
            <a:r>
              <a:rPr lang="en-US" dirty="0"/>
              <a:t>Public health, </a:t>
            </a:r>
          </a:p>
          <a:p>
            <a:pPr lvl="1">
              <a:spcBef>
                <a:spcPts val="400"/>
              </a:spcBef>
              <a:spcAft>
                <a:spcPts val="400"/>
              </a:spcAft>
            </a:pPr>
            <a:r>
              <a:rPr lang="en-US" dirty="0"/>
              <a:t>Genetics</a:t>
            </a:r>
          </a:p>
          <a:p>
            <a:pPr lvl="1">
              <a:spcBef>
                <a:spcPts val="400"/>
              </a:spcBef>
              <a:spcAft>
                <a:spcPts val="400"/>
              </a:spcAft>
            </a:pPr>
            <a:r>
              <a:rPr lang="en-US" dirty="0"/>
              <a:t>Behaviors (e.g., smoking, diet)</a:t>
            </a:r>
          </a:p>
          <a:p>
            <a:pPr lvl="1">
              <a:spcBef>
                <a:spcPts val="400"/>
              </a:spcBef>
              <a:spcAft>
                <a:spcPts val="400"/>
              </a:spcAft>
            </a:pPr>
            <a:r>
              <a:rPr lang="en-US" dirty="0"/>
              <a:t>Social factors (e.g., employment, poverty)</a:t>
            </a:r>
          </a:p>
          <a:p>
            <a:pPr lvl="1">
              <a:spcBef>
                <a:spcPts val="400"/>
              </a:spcBef>
              <a:spcAft>
                <a:spcPts val="400"/>
              </a:spcAft>
            </a:pPr>
            <a:r>
              <a:rPr lang="en-US" dirty="0"/>
              <a:t>Environmental factors (e.g., food, water safety) </a:t>
            </a:r>
          </a:p>
          <a:p>
            <a:pPr lvl="1">
              <a:spcBef>
                <a:spcPts val="400"/>
              </a:spcBef>
              <a:spcAft>
                <a:spcPts val="400"/>
              </a:spcAft>
            </a:pPr>
            <a:r>
              <a:rPr lang="en-US" dirty="0"/>
              <a:t>Distribution of disparities in the population</a:t>
            </a:r>
          </a:p>
          <a:p>
            <a:pPr marL="0" indent="0">
              <a:buNone/>
            </a:pPr>
            <a:endParaRPr lang="en-US" dirty="0"/>
          </a:p>
        </p:txBody>
      </p:sp>
      <p:sp>
        <p:nvSpPr>
          <p:cNvPr id="7" name="Content Placeholder 6">
            <a:extLst>
              <a:ext uri="{FF2B5EF4-FFF2-40B4-BE49-F238E27FC236}">
                <a16:creationId xmlns:a16="http://schemas.microsoft.com/office/drawing/2014/main" id="{DB2E8F0B-8089-4789-8FA3-98E677DF7579}"/>
              </a:ext>
            </a:extLst>
          </p:cNvPr>
          <p:cNvSpPr>
            <a:spLocks noGrp="1"/>
          </p:cNvSpPr>
          <p:nvPr>
            <p:ph sz="half" idx="2"/>
          </p:nvPr>
        </p:nvSpPr>
        <p:spPr/>
        <p:txBody>
          <a:bodyPr>
            <a:normAutofit fontScale="47500" lnSpcReduction="20000"/>
          </a:bodyPr>
          <a:lstStyle/>
          <a:p>
            <a:pPr marL="0" indent="0">
              <a:spcBef>
                <a:spcPts val="400"/>
              </a:spcBef>
              <a:spcAft>
                <a:spcPts val="400"/>
              </a:spcAft>
              <a:buNone/>
            </a:pPr>
            <a:r>
              <a:rPr lang="en-US" sz="4200" b="1" dirty="0"/>
              <a:t>Public Health</a:t>
            </a:r>
          </a:p>
          <a:p>
            <a:pPr>
              <a:spcBef>
                <a:spcPts val="400"/>
              </a:spcBef>
              <a:spcAft>
                <a:spcPts val="400"/>
              </a:spcAft>
            </a:pPr>
            <a:r>
              <a:rPr lang="en-US" sz="3600" dirty="0"/>
              <a:t>Focus on protecting the health of </a:t>
            </a:r>
            <a:r>
              <a:rPr lang="en-US" sz="3600" u="sng" dirty="0"/>
              <a:t>entire populations</a:t>
            </a:r>
            <a:r>
              <a:rPr lang="en-US" sz="3600" dirty="0"/>
              <a:t>.</a:t>
            </a:r>
          </a:p>
          <a:p>
            <a:pPr>
              <a:spcBef>
                <a:spcPts val="400"/>
              </a:spcBef>
              <a:spcAft>
                <a:spcPts val="400"/>
              </a:spcAft>
            </a:pPr>
            <a:r>
              <a:rPr lang="en-US" sz="3600" dirty="0"/>
              <a:t>Public health activities include population-based disease prevention and health promotion programs/policies that extend beyond medical treatment by targeting underlying risks.</a:t>
            </a:r>
          </a:p>
          <a:p>
            <a:pPr>
              <a:spcBef>
                <a:spcPts val="400"/>
              </a:spcBef>
              <a:spcAft>
                <a:spcPts val="400"/>
              </a:spcAft>
            </a:pPr>
            <a:r>
              <a:rPr lang="en-US" sz="3600" dirty="0"/>
              <a:t>Examples of public health activities include:</a:t>
            </a:r>
          </a:p>
          <a:p>
            <a:pPr lvl="1">
              <a:spcBef>
                <a:spcPts val="400"/>
              </a:spcBef>
              <a:spcAft>
                <a:spcPts val="400"/>
              </a:spcAft>
            </a:pPr>
            <a:r>
              <a:rPr lang="en-US" sz="2900" dirty="0"/>
              <a:t>Immunizing and controlling infectious diseases.</a:t>
            </a:r>
          </a:p>
          <a:p>
            <a:pPr lvl="1">
              <a:spcBef>
                <a:spcPts val="400"/>
              </a:spcBef>
              <a:spcAft>
                <a:spcPts val="400"/>
              </a:spcAft>
            </a:pPr>
            <a:r>
              <a:rPr lang="en-US" sz="2900" dirty="0"/>
              <a:t>Ensuring motor vehicle safety.</a:t>
            </a:r>
          </a:p>
          <a:p>
            <a:pPr lvl="1">
              <a:spcBef>
                <a:spcPts val="400"/>
              </a:spcBef>
              <a:spcAft>
                <a:spcPts val="400"/>
              </a:spcAft>
            </a:pPr>
            <a:r>
              <a:rPr lang="en-US" sz="2900" dirty="0"/>
              <a:t>Ensuring workplace safety.</a:t>
            </a:r>
          </a:p>
          <a:p>
            <a:pPr lvl="1">
              <a:spcBef>
                <a:spcPts val="400"/>
              </a:spcBef>
              <a:spcAft>
                <a:spcPts val="400"/>
              </a:spcAft>
            </a:pPr>
            <a:r>
              <a:rPr lang="en-US" sz="2900" dirty="0"/>
              <a:t>Ensuring food safety.</a:t>
            </a:r>
          </a:p>
          <a:p>
            <a:pPr lvl="1">
              <a:spcBef>
                <a:spcPts val="400"/>
              </a:spcBef>
              <a:spcAft>
                <a:spcPts val="400"/>
              </a:spcAft>
            </a:pPr>
            <a:r>
              <a:rPr lang="en-US" sz="2900" dirty="0"/>
              <a:t>Sanitizing water.</a:t>
            </a:r>
          </a:p>
          <a:p>
            <a:pPr lvl="1">
              <a:spcBef>
                <a:spcPts val="400"/>
              </a:spcBef>
              <a:spcAft>
                <a:spcPts val="400"/>
              </a:spcAft>
            </a:pPr>
            <a:r>
              <a:rPr lang="en-US" sz="2900" dirty="0"/>
              <a:t>Protecting maternal and child health and access to family planning.</a:t>
            </a:r>
          </a:p>
          <a:p>
            <a:pPr lvl="1">
              <a:spcBef>
                <a:spcPts val="400"/>
              </a:spcBef>
              <a:spcAft>
                <a:spcPts val="400"/>
              </a:spcAft>
            </a:pPr>
            <a:r>
              <a:rPr lang="en-US" sz="2900" dirty="0"/>
              <a:t>Preventing chronic disease.</a:t>
            </a:r>
          </a:p>
          <a:p>
            <a:endParaRPr lang="en-US" dirty="0"/>
          </a:p>
        </p:txBody>
      </p:sp>
      <p:sp>
        <p:nvSpPr>
          <p:cNvPr id="5" name="Slide Number Placeholder 4">
            <a:extLst>
              <a:ext uri="{FF2B5EF4-FFF2-40B4-BE49-F238E27FC236}">
                <a16:creationId xmlns:a16="http://schemas.microsoft.com/office/drawing/2014/main" id="{1AE9AEBA-F7E6-4F71-A5A0-0B5EEE8D8E11}"/>
              </a:ext>
            </a:extLst>
          </p:cNvPr>
          <p:cNvSpPr>
            <a:spLocks noGrp="1"/>
          </p:cNvSpPr>
          <p:nvPr>
            <p:ph type="sldNum" sz="quarter" idx="12"/>
          </p:nvPr>
        </p:nvSpPr>
        <p:spPr/>
        <p:txBody>
          <a:bodyPr/>
          <a:lstStyle/>
          <a:p>
            <a:fld id="{F6B8A4A2-F29A-4651-AFA7-54DA4950AAC7}" type="slidenum">
              <a:rPr lang="en-US" smtClean="0"/>
              <a:pPr/>
              <a:t>7</a:t>
            </a:fld>
            <a:endParaRPr lang="en-US" dirty="0"/>
          </a:p>
        </p:txBody>
      </p:sp>
      <p:sp>
        <p:nvSpPr>
          <p:cNvPr id="8" name="TextBox 7">
            <a:extLst>
              <a:ext uri="{FF2B5EF4-FFF2-40B4-BE49-F238E27FC236}">
                <a16:creationId xmlns:a16="http://schemas.microsoft.com/office/drawing/2014/main" id="{071E87C5-CB5A-405B-A2A9-AC726269489F}"/>
              </a:ext>
            </a:extLst>
          </p:cNvPr>
          <p:cNvSpPr txBox="1"/>
          <p:nvPr/>
        </p:nvSpPr>
        <p:spPr>
          <a:xfrm>
            <a:off x="1498427" y="6324600"/>
            <a:ext cx="9195146" cy="261610"/>
          </a:xfrm>
          <a:prstGeom prst="rect">
            <a:avLst/>
          </a:prstGeom>
          <a:noFill/>
        </p:spPr>
        <p:txBody>
          <a:bodyPr wrap="none" rtlCol="0">
            <a:spAutoFit/>
          </a:bodyPr>
          <a:lstStyle/>
          <a:p>
            <a:r>
              <a:rPr lang="en-US" sz="1100" dirty="0"/>
              <a:t>https://www.astho.org/Health-Systems-Transformation/Medicaid-and-Public-Health-Partnerships/Learning-Series/Public-Health-and-Population-Health-101/</a:t>
            </a:r>
          </a:p>
        </p:txBody>
      </p:sp>
      <p:sp>
        <p:nvSpPr>
          <p:cNvPr id="4" name="Date Placeholder 3">
            <a:extLst>
              <a:ext uri="{FF2B5EF4-FFF2-40B4-BE49-F238E27FC236}">
                <a16:creationId xmlns:a16="http://schemas.microsoft.com/office/drawing/2014/main" id="{1B4481F8-1070-44B5-BF78-1A622D67311E}"/>
              </a:ext>
            </a:extLst>
          </p:cNvPr>
          <p:cNvSpPr>
            <a:spLocks noGrp="1"/>
          </p:cNvSpPr>
          <p:nvPr>
            <p:ph type="dt" sz="half" idx="10"/>
          </p:nvPr>
        </p:nvSpPr>
        <p:spPr/>
        <p:txBody>
          <a:bodyPr/>
          <a:lstStyle/>
          <a:p>
            <a:fld id="{097C0194-4FDA-43AF-9F3B-BE4B0F1060EB}" type="datetime1">
              <a:rPr lang="en-US" smtClean="0"/>
              <a:t>12/1/2021</a:t>
            </a:fld>
            <a:endParaRPr lang="en-US"/>
          </a:p>
        </p:txBody>
      </p:sp>
    </p:spTree>
    <p:extLst>
      <p:ext uri="{BB962C8B-B14F-4D97-AF65-F5344CB8AC3E}">
        <p14:creationId xmlns:p14="http://schemas.microsoft.com/office/powerpoint/2010/main" val="375983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76200"/>
            <a:ext cx="11277600" cy="1196419"/>
          </a:xfrm>
        </p:spPr>
        <p:txBody>
          <a:bodyPr anchor="ctr">
            <a:normAutofit/>
          </a:bodyPr>
          <a:lstStyle/>
          <a:p>
            <a:r>
              <a:rPr lang="en-US" dirty="0"/>
              <a:t>Population Health Measure Gaps</a:t>
            </a:r>
          </a:p>
        </p:txBody>
      </p:sp>
      <p:graphicFrame>
        <p:nvGraphicFramePr>
          <p:cNvPr id="8" name="Content Placeholder 3">
            <a:extLst>
              <a:ext uri="{FF2B5EF4-FFF2-40B4-BE49-F238E27FC236}">
                <a16:creationId xmlns:a16="http://schemas.microsoft.com/office/drawing/2014/main" id="{5A469844-9E0B-41CD-BA4D-C11B502689E8}"/>
              </a:ext>
            </a:extLst>
          </p:cNvPr>
          <p:cNvGraphicFramePr>
            <a:graphicFrameLocks noGrp="1"/>
          </p:cNvGraphicFramePr>
          <p:nvPr>
            <p:ph idx="1"/>
            <p:extLst>
              <p:ext uri="{D42A27DB-BD31-4B8C-83A1-F6EECF244321}">
                <p14:modId xmlns:p14="http://schemas.microsoft.com/office/powerpoint/2010/main" val="1978133221"/>
              </p:ext>
            </p:extLst>
          </p:nvPr>
        </p:nvGraphicFramePr>
        <p:xfrm>
          <a:off x="361361" y="1753401"/>
          <a:ext cx="11373439" cy="457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a:xfrm>
            <a:off x="457200" y="6324600"/>
            <a:ext cx="13716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F6B8A4A2-F29A-4651-AFA7-54DA4950AAC7}"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8</a:t>
            </a:fld>
            <a:endParaRPr kumimoji="0" lang="en-US" b="0" i="0" u="none" strike="noStrike" kern="1200" cap="none" spc="0" normalizeH="0" baseline="0" noProof="0">
              <a:ln>
                <a:noFill/>
              </a:ln>
              <a:effectLst/>
              <a:uLnTx/>
              <a:uFillTx/>
            </a:endParaRPr>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a:xfrm>
            <a:off x="10210800" y="6324600"/>
            <a:ext cx="15240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E6381173-1217-468D-AD1D-5B5E3F0F81D1}" type="datetime1">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12/1/2021</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17250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0E0941-3818-46EE-A67A-C73C68101FF3}"/>
              </a:ext>
            </a:extLst>
          </p:cNvPr>
          <p:cNvSpPr>
            <a:spLocks noGrp="1"/>
          </p:cNvSpPr>
          <p:nvPr>
            <p:ph type="title"/>
          </p:nvPr>
        </p:nvSpPr>
        <p:spPr>
          <a:xfrm>
            <a:off x="457200" y="-18854"/>
            <a:ext cx="11277600" cy="1371600"/>
          </a:xfrm>
        </p:spPr>
        <p:txBody>
          <a:bodyPr anchor="ctr">
            <a:normAutofit/>
          </a:bodyPr>
          <a:lstStyle/>
          <a:p>
            <a:pPr>
              <a:lnSpc>
                <a:spcPct val="90000"/>
              </a:lnSpc>
            </a:pPr>
            <a:r>
              <a:rPr lang="en-US" dirty="0"/>
              <a:t>Approaches to Measuring </a:t>
            </a:r>
            <a:br>
              <a:rPr lang="en-US" dirty="0"/>
            </a:br>
            <a:r>
              <a:rPr lang="en-US" dirty="0"/>
              <a:t>Population Health</a:t>
            </a:r>
          </a:p>
        </p:txBody>
      </p:sp>
      <p:sp>
        <p:nvSpPr>
          <p:cNvPr id="9" name="Rectangle 8">
            <a:extLst>
              <a:ext uri="{FF2B5EF4-FFF2-40B4-BE49-F238E27FC236}">
                <a16:creationId xmlns:a16="http://schemas.microsoft.com/office/drawing/2014/main" id="{ECC67E7E-4410-4BFB-AF4C-549D958D3FE5}"/>
              </a:ext>
            </a:extLst>
          </p:cNvPr>
          <p:cNvSpPr/>
          <p:nvPr/>
        </p:nvSpPr>
        <p:spPr>
          <a:xfrm>
            <a:off x="457200" y="2393624"/>
            <a:ext cx="11277600" cy="3516982"/>
          </a:xfrm>
          <a:prstGeom prst="rect">
            <a:avLst/>
          </a:prstGeom>
        </p:spPr>
        <p:txBody>
          <a:bodyPr/>
          <a:lstStyle/>
          <a:p>
            <a:pPr lvl="0">
              <a:lnSpc>
                <a:spcPct val="90000"/>
              </a:lnSpc>
              <a:spcBef>
                <a:spcPts val="1200"/>
              </a:spcBef>
            </a:pPr>
            <a:r>
              <a:rPr lang="en-US" sz="2700" dirty="0">
                <a:latin typeface="Arial" panose="020B0604020202020204" pitchFamily="34" charset="0"/>
                <a:cs typeface="Arial" panose="020B0604020202020204" pitchFamily="34" charset="0"/>
              </a:rPr>
              <a:t>Three approaches to measuring population health: </a:t>
            </a:r>
          </a:p>
          <a:p>
            <a:pPr marL="914400" lvl="1" indent="-457200">
              <a:lnSpc>
                <a:spcPct val="90000"/>
              </a:lnSpc>
              <a:spcBef>
                <a:spcPts val="1200"/>
              </a:spcBef>
              <a:buFont typeface="Arial" pitchFamily="34" charset="0"/>
              <a:buChar char="•"/>
            </a:pPr>
            <a:r>
              <a:rPr lang="en-US" sz="2700" dirty="0">
                <a:latin typeface="Arial" panose="020B0604020202020204" pitchFamily="34" charset="0"/>
                <a:cs typeface="Arial" panose="020B0604020202020204" pitchFamily="34" charset="0"/>
              </a:rPr>
              <a:t>Aggregating health outcome measurements made on people into summary statistics, such as population averages or medians </a:t>
            </a:r>
          </a:p>
          <a:p>
            <a:pPr marL="914400" lvl="1" indent="-457200">
              <a:lnSpc>
                <a:spcPct val="90000"/>
              </a:lnSpc>
              <a:spcBef>
                <a:spcPts val="1200"/>
              </a:spcBef>
              <a:buFont typeface="Arial" pitchFamily="34" charset="0"/>
              <a:buChar char="•"/>
            </a:pPr>
            <a:r>
              <a:rPr lang="en-US" sz="2700" dirty="0">
                <a:latin typeface="Arial" panose="020B0604020202020204" pitchFamily="34" charset="0"/>
                <a:cs typeface="Arial" panose="020B0604020202020204" pitchFamily="34" charset="0"/>
              </a:rPr>
              <a:t>Assessing the distribution of individual health outcome measures in a population and among specific population subgroups </a:t>
            </a:r>
          </a:p>
          <a:p>
            <a:pPr marL="914400" lvl="1" indent="-457200">
              <a:lnSpc>
                <a:spcPct val="90000"/>
              </a:lnSpc>
              <a:spcBef>
                <a:spcPts val="1200"/>
              </a:spcBef>
              <a:buFont typeface="Arial" pitchFamily="34" charset="0"/>
              <a:buChar char="•"/>
            </a:pPr>
            <a:r>
              <a:rPr lang="en-US" sz="2700" dirty="0">
                <a:latin typeface="Arial" panose="020B0604020202020204" pitchFamily="34" charset="0"/>
                <a:cs typeface="Arial" panose="020B0604020202020204" pitchFamily="34" charset="0"/>
              </a:rPr>
              <a:t>Measuring the function and well-being of the population or society itself, as opposed to individuals </a:t>
            </a:r>
          </a:p>
        </p:txBody>
      </p:sp>
      <p:sp>
        <p:nvSpPr>
          <p:cNvPr id="5" name="Slide Number Placeholder 4">
            <a:extLst>
              <a:ext uri="{FF2B5EF4-FFF2-40B4-BE49-F238E27FC236}">
                <a16:creationId xmlns:a16="http://schemas.microsoft.com/office/drawing/2014/main" id="{58D13110-69E1-4FB2-8DBF-D81FDB03C5F7}"/>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9</a:t>
            </a:fld>
            <a:endParaRPr lang="en-US"/>
          </a:p>
        </p:txBody>
      </p:sp>
      <p:sp>
        <p:nvSpPr>
          <p:cNvPr id="4" name="Date Placeholder 3">
            <a:extLst>
              <a:ext uri="{FF2B5EF4-FFF2-40B4-BE49-F238E27FC236}">
                <a16:creationId xmlns:a16="http://schemas.microsoft.com/office/drawing/2014/main" id="{3C30F3B8-28C2-4799-B30B-55776193C1E2}"/>
              </a:ext>
            </a:extLst>
          </p:cNvPr>
          <p:cNvSpPr>
            <a:spLocks noGrp="1"/>
          </p:cNvSpPr>
          <p:nvPr>
            <p:ph type="dt" sz="half" idx="10"/>
          </p:nvPr>
        </p:nvSpPr>
        <p:spPr>
          <a:xfrm>
            <a:off x="10210800" y="6324600"/>
            <a:ext cx="1524000" cy="365125"/>
          </a:xfrm>
        </p:spPr>
        <p:txBody>
          <a:bodyPr anchor="ctr">
            <a:normAutofit/>
          </a:bodyPr>
          <a:lstStyle/>
          <a:p>
            <a:pPr>
              <a:spcAft>
                <a:spcPts val="600"/>
              </a:spcAft>
            </a:pPr>
            <a:fld id="{097C0194-4FDA-43AF-9F3B-BE4B0F1060EB}" type="datetime1">
              <a:rPr lang="en-US" smtClean="0"/>
              <a:pPr>
                <a:spcAft>
                  <a:spcPts val="600"/>
                </a:spcAft>
              </a:pPr>
              <a:t>12/1/2021</a:t>
            </a:fld>
            <a:endParaRPr lang="en-US"/>
          </a:p>
        </p:txBody>
      </p:sp>
    </p:spTree>
    <p:extLst>
      <p:ext uri="{BB962C8B-B14F-4D97-AF65-F5344CB8AC3E}">
        <p14:creationId xmlns:p14="http://schemas.microsoft.com/office/powerpoint/2010/main" val="3985427766"/>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1_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13019</TotalTime>
  <Words>3282</Words>
  <Application>Microsoft Office PowerPoint</Application>
  <PresentationFormat>Widescreen</PresentationFormat>
  <Paragraphs>256</Paragraphs>
  <Slides>20</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Wingdings</vt:lpstr>
      <vt:lpstr>CMS theme 2019</vt:lpstr>
      <vt:lpstr>1_CMS theme 2019</vt:lpstr>
      <vt:lpstr>Population Health Measures</vt:lpstr>
      <vt:lpstr>MMS Info Session Goals</vt:lpstr>
      <vt:lpstr>Presentation Objectives</vt:lpstr>
      <vt:lpstr>What is Population Health?</vt:lpstr>
      <vt:lpstr>What is a Population Health Measure?</vt:lpstr>
      <vt:lpstr>Approach to Population Health  Measurement and Improvement </vt:lpstr>
      <vt:lpstr>Population Health vs. Public Health</vt:lpstr>
      <vt:lpstr>Population Health Measure Gaps</vt:lpstr>
      <vt:lpstr>Approaches to Measuring  Population Health</vt:lpstr>
      <vt:lpstr>Approaches to Measuring  Population Health</vt:lpstr>
      <vt:lpstr>Unique Considerations for Conceptualization</vt:lpstr>
      <vt:lpstr>Measure Conceptualization Tools</vt:lpstr>
      <vt:lpstr>Measure Conceptualization Tools Cont.</vt:lpstr>
      <vt:lpstr>Measure Specification</vt:lpstr>
      <vt:lpstr>Measure Testing </vt:lpstr>
      <vt:lpstr>Considerations when testing measures</vt:lpstr>
      <vt:lpstr>Measure Implementation/Maintenance</vt:lpstr>
      <vt:lpstr>Questions</vt:lpstr>
      <vt:lpstr>Announcements</vt:lpstr>
      <vt:lpstr>Final Slide with Battelle &amp; CMS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Health Measures</dc:title>
  <dc:subject>Info Session Slides for October 2021</dc:subject>
  <dc:creator>CMS</dc:creator>
  <cp:keywords>Info Session, CMS, Population Health, Measures</cp:keywords>
  <cp:lastModifiedBy>Nadia Van Buren</cp:lastModifiedBy>
  <cp:revision>63</cp:revision>
  <dcterms:created xsi:type="dcterms:W3CDTF">2021-09-01T15:45:28Z</dcterms:created>
  <dcterms:modified xsi:type="dcterms:W3CDTF">2021-12-01T19:29:59Z</dcterms:modified>
</cp:coreProperties>
</file>