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67" r:id="rId4"/>
  </p:sldMasterIdLst>
  <p:notesMasterIdLst>
    <p:notesMasterId r:id="rId27"/>
  </p:notesMasterIdLst>
  <p:handoutMasterIdLst>
    <p:handoutMasterId r:id="rId28"/>
  </p:handoutMasterIdLst>
  <p:sldIdLst>
    <p:sldId id="502" r:id="rId5"/>
    <p:sldId id="512" r:id="rId6"/>
    <p:sldId id="513" r:id="rId7"/>
    <p:sldId id="514" r:id="rId8"/>
    <p:sldId id="516" r:id="rId9"/>
    <p:sldId id="522" r:id="rId10"/>
    <p:sldId id="517" r:id="rId11"/>
    <p:sldId id="518" r:id="rId12"/>
    <p:sldId id="525" r:id="rId13"/>
    <p:sldId id="520" r:id="rId14"/>
    <p:sldId id="526" r:id="rId15"/>
    <p:sldId id="510" r:id="rId16"/>
    <p:sldId id="511" r:id="rId17"/>
    <p:sldId id="521" r:id="rId18"/>
    <p:sldId id="509" r:id="rId19"/>
    <p:sldId id="505" r:id="rId20"/>
    <p:sldId id="508" r:id="rId21"/>
    <p:sldId id="504" r:id="rId22"/>
    <p:sldId id="503" r:id="rId23"/>
    <p:sldId id="519" r:id="rId24"/>
    <p:sldId id="523" r:id="rId25"/>
    <p:sldId id="524"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416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77"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F8D"/>
    <a:srgbClr val="004986"/>
    <a:srgbClr val="093E8D"/>
    <a:srgbClr val="006699"/>
    <a:srgbClr val="6692B5"/>
    <a:srgbClr val="00529C"/>
    <a:srgbClr val="4F81BD"/>
    <a:srgbClr val="084A9C"/>
    <a:srgbClr val="00529B"/>
    <a:srgbClr val="015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8" autoAdjust="0"/>
    <p:restoredTop sz="69459" autoAdjust="0"/>
  </p:normalViewPr>
  <p:slideViewPr>
    <p:cSldViewPr snapToGrid="0">
      <p:cViewPr varScale="1">
        <p:scale>
          <a:sx n="59" d="100"/>
          <a:sy n="59" d="100"/>
        </p:scale>
        <p:origin x="1594" y="67"/>
      </p:cViewPr>
      <p:guideLst>
        <p:guide orient="horz" pos="2064"/>
        <p:guide pos="416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notesViewPr>
    <p:cSldViewPr snapToGrid="0">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1B4DA8-DFA2-4558-8C17-A0D67A5A80E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DE2593D-555B-4F1A-BE37-EF3D704D2EB3}">
      <dgm:prSet/>
      <dgm:spPr/>
      <dgm:t>
        <a:bodyPr/>
        <a:lstStyle/>
        <a:p>
          <a:r>
            <a:rPr lang="en-US"/>
            <a:t>Identify healthcare quality issue and its priority area</a:t>
          </a:r>
        </a:p>
      </dgm:t>
    </dgm:pt>
    <dgm:pt modelId="{69F41B14-3E9C-4A93-87AB-925835014EA0}" type="parTrans" cxnId="{2FA09276-63DD-4330-BE34-B8412CAD08DC}">
      <dgm:prSet/>
      <dgm:spPr/>
      <dgm:t>
        <a:bodyPr/>
        <a:lstStyle/>
        <a:p>
          <a:endParaRPr lang="en-US"/>
        </a:p>
      </dgm:t>
    </dgm:pt>
    <dgm:pt modelId="{EFDB03B6-7728-4D57-8F4D-E0AC80617B63}" type="sibTrans" cxnId="{2FA09276-63DD-4330-BE34-B8412CAD08DC}">
      <dgm:prSet/>
      <dgm:spPr/>
      <dgm:t>
        <a:bodyPr/>
        <a:lstStyle/>
        <a:p>
          <a:endParaRPr lang="en-US"/>
        </a:p>
      </dgm:t>
    </dgm:pt>
    <dgm:pt modelId="{8117CC5B-AE23-4FD6-B2C9-0D7DCB81F643}">
      <dgm:prSet/>
      <dgm:spPr>
        <a:ln w="76200">
          <a:solidFill>
            <a:srgbClr val="C00000"/>
          </a:solidFill>
        </a:ln>
      </dgm:spPr>
      <dgm:t>
        <a:bodyPr/>
        <a:lstStyle/>
        <a:p>
          <a:r>
            <a:rPr lang="en-US"/>
            <a:t>Conduct an environmental scan</a:t>
          </a:r>
        </a:p>
      </dgm:t>
    </dgm:pt>
    <dgm:pt modelId="{65AE48BC-347F-4BDA-8CC2-59866425FB86}" type="parTrans" cxnId="{74519142-B8AB-44B7-BDF6-449B04D300D3}">
      <dgm:prSet/>
      <dgm:spPr/>
      <dgm:t>
        <a:bodyPr/>
        <a:lstStyle/>
        <a:p>
          <a:endParaRPr lang="en-US"/>
        </a:p>
      </dgm:t>
    </dgm:pt>
    <dgm:pt modelId="{96529C60-9457-400B-A7F3-3EEA2BF3F260}" type="sibTrans" cxnId="{74519142-B8AB-44B7-BDF6-449B04D300D3}">
      <dgm:prSet/>
      <dgm:spPr/>
      <dgm:t>
        <a:bodyPr/>
        <a:lstStyle/>
        <a:p>
          <a:endParaRPr lang="en-US"/>
        </a:p>
      </dgm:t>
    </dgm:pt>
    <dgm:pt modelId="{720A57DB-B514-454D-BD82-FCC52131E9F2}">
      <dgm:prSet/>
      <dgm:spPr/>
      <dgm:t>
        <a:bodyPr/>
        <a:lstStyle/>
        <a:p>
          <a:r>
            <a:rPr lang="en-US"/>
            <a:t>Analyze empirical data (when available)</a:t>
          </a:r>
        </a:p>
      </dgm:t>
      <dgm:extLst>
        <a:ext uri="{E40237B7-FDA0-4F09-8148-C483321AD2D9}">
          <dgm14:cNvPr xmlns:dgm14="http://schemas.microsoft.com/office/drawing/2010/diagram" id="0" name="" descr="Series of boxes listing the info gathering activities. Highlighted in red are two boxes: &#10;Conduct an environmental scan and conduct measure gap analysis. "/>
        </a:ext>
      </dgm:extLst>
    </dgm:pt>
    <dgm:pt modelId="{4B112597-9C6F-4844-86DC-513734A758F7}" type="parTrans" cxnId="{90198614-B84E-488C-81EC-E834D15C9DE3}">
      <dgm:prSet/>
      <dgm:spPr/>
      <dgm:t>
        <a:bodyPr/>
        <a:lstStyle/>
        <a:p>
          <a:endParaRPr lang="en-US"/>
        </a:p>
      </dgm:t>
    </dgm:pt>
    <dgm:pt modelId="{E932399F-E4C2-4D78-A455-60D221B1B950}" type="sibTrans" cxnId="{90198614-B84E-488C-81EC-E834D15C9DE3}">
      <dgm:prSet/>
      <dgm:spPr/>
      <dgm:t>
        <a:bodyPr/>
        <a:lstStyle/>
        <a:p>
          <a:endParaRPr lang="en-US"/>
        </a:p>
      </dgm:t>
    </dgm:pt>
    <dgm:pt modelId="{3308367A-A9E0-4399-83A0-62D508EE5348}">
      <dgm:prSet/>
      <dgm:spPr/>
      <dgm:t>
        <a:bodyPr/>
        <a:lstStyle/>
        <a:p>
          <a:r>
            <a:rPr lang="en-US"/>
            <a:t>Evaluate information collected during environmental scan and data analysis</a:t>
          </a:r>
        </a:p>
      </dgm:t>
    </dgm:pt>
    <dgm:pt modelId="{0DD5251D-26B8-4014-892A-28775155282E}" type="parTrans" cxnId="{1B0B1857-BDD1-47D9-BD00-7D4CE0429BE1}">
      <dgm:prSet/>
      <dgm:spPr/>
      <dgm:t>
        <a:bodyPr/>
        <a:lstStyle/>
        <a:p>
          <a:endParaRPr lang="en-US"/>
        </a:p>
      </dgm:t>
    </dgm:pt>
    <dgm:pt modelId="{DCA655BC-C46F-4075-AC9B-85A73BB0A1F5}" type="sibTrans" cxnId="{1B0B1857-BDD1-47D9-BD00-7D4CE0429BE1}">
      <dgm:prSet/>
      <dgm:spPr/>
      <dgm:t>
        <a:bodyPr/>
        <a:lstStyle/>
        <a:p>
          <a:endParaRPr lang="en-US"/>
        </a:p>
      </dgm:t>
    </dgm:pt>
    <dgm:pt modelId="{6E685D97-3080-470F-B6BB-B0FDF82F875F}">
      <dgm:prSet/>
      <dgm:spPr>
        <a:ln w="76200">
          <a:solidFill>
            <a:srgbClr val="C00000"/>
          </a:solidFill>
        </a:ln>
      </dgm:spPr>
      <dgm:t>
        <a:bodyPr/>
        <a:lstStyle/>
        <a:p>
          <a:r>
            <a:rPr lang="en-US"/>
            <a:t>Conduct measurement gap analysis</a:t>
          </a:r>
        </a:p>
      </dgm:t>
    </dgm:pt>
    <dgm:pt modelId="{3023A8BC-AD29-4511-A71F-25D08CFC506A}" type="parTrans" cxnId="{1A964DF5-DD21-4994-B11C-20E760530E66}">
      <dgm:prSet/>
      <dgm:spPr/>
      <dgm:t>
        <a:bodyPr/>
        <a:lstStyle/>
        <a:p>
          <a:endParaRPr lang="en-US"/>
        </a:p>
      </dgm:t>
    </dgm:pt>
    <dgm:pt modelId="{BF6ECDE8-3662-43DD-BC90-946CAA9AE001}" type="sibTrans" cxnId="{1A964DF5-DD21-4994-B11C-20E760530E66}">
      <dgm:prSet/>
      <dgm:spPr/>
      <dgm:t>
        <a:bodyPr/>
        <a:lstStyle/>
        <a:p>
          <a:endParaRPr lang="en-US"/>
        </a:p>
      </dgm:t>
    </dgm:pt>
    <dgm:pt modelId="{00B0082E-32AB-4425-BDA0-07DB8E774F93}">
      <dgm:prSet/>
      <dgm:spPr/>
      <dgm:t>
        <a:bodyPr/>
        <a:lstStyle/>
        <a:p>
          <a:r>
            <a:rPr lang="en-US"/>
            <a:t>Justify new measure creation</a:t>
          </a:r>
        </a:p>
      </dgm:t>
    </dgm:pt>
    <dgm:pt modelId="{5C988A36-B5F4-4468-98F0-5C4825121728}" type="parTrans" cxnId="{5729A9A8-A5EC-4EA4-A1EC-CFBB1E2BC326}">
      <dgm:prSet/>
      <dgm:spPr/>
      <dgm:t>
        <a:bodyPr/>
        <a:lstStyle/>
        <a:p>
          <a:endParaRPr lang="en-US"/>
        </a:p>
      </dgm:t>
    </dgm:pt>
    <dgm:pt modelId="{3E585961-2FB4-4A09-BFF3-F714C089B8FF}" type="sibTrans" cxnId="{5729A9A8-A5EC-4EA4-A1EC-CFBB1E2BC326}">
      <dgm:prSet/>
      <dgm:spPr/>
      <dgm:t>
        <a:bodyPr/>
        <a:lstStyle/>
        <a:p>
          <a:endParaRPr lang="en-US"/>
        </a:p>
      </dgm:t>
    </dgm:pt>
    <dgm:pt modelId="{48D1D625-EAE3-4010-B1EE-03DB014A4622}">
      <dgm:prSet/>
      <dgm:spPr/>
      <dgm:t>
        <a:bodyPr/>
        <a:lstStyle/>
        <a:p>
          <a:r>
            <a:rPr lang="en-US" dirty="0"/>
            <a:t>Apply measure evaluation criteria</a:t>
          </a:r>
        </a:p>
      </dgm:t>
    </dgm:pt>
    <dgm:pt modelId="{4C608191-5BD0-448C-8029-C573B403CB9F}" type="parTrans" cxnId="{261F761F-47AB-403C-9644-7D050CD372C7}">
      <dgm:prSet/>
      <dgm:spPr/>
      <dgm:t>
        <a:bodyPr/>
        <a:lstStyle/>
        <a:p>
          <a:endParaRPr lang="en-US"/>
        </a:p>
      </dgm:t>
    </dgm:pt>
    <dgm:pt modelId="{788FF03C-247D-4EC6-BBCB-BCDF7BC195C8}" type="sibTrans" cxnId="{261F761F-47AB-403C-9644-7D050CD372C7}">
      <dgm:prSet/>
      <dgm:spPr/>
      <dgm:t>
        <a:bodyPr/>
        <a:lstStyle/>
        <a:p>
          <a:endParaRPr lang="en-US"/>
        </a:p>
      </dgm:t>
    </dgm:pt>
    <dgm:pt modelId="{BDA06B89-9F43-43FB-A668-C0350F0DD4CF}">
      <dgm:prSet/>
      <dgm:spPr/>
      <dgm:t>
        <a:bodyPr/>
        <a:lstStyle/>
        <a:p>
          <a:r>
            <a:rPr lang="en-US"/>
            <a:t>List of measures or measure topics for development </a:t>
          </a:r>
        </a:p>
      </dgm:t>
    </dgm:pt>
    <dgm:pt modelId="{98991B88-5B81-4312-83D6-94FEE1A59887}" type="parTrans" cxnId="{D2665E62-DA0C-466D-8D67-DE748756A118}">
      <dgm:prSet/>
      <dgm:spPr/>
      <dgm:t>
        <a:bodyPr/>
        <a:lstStyle/>
        <a:p>
          <a:endParaRPr lang="en-US"/>
        </a:p>
      </dgm:t>
    </dgm:pt>
    <dgm:pt modelId="{4688BB04-EE82-40E8-81B1-7EE2750AC99C}" type="sibTrans" cxnId="{D2665E62-DA0C-466D-8D67-DE748756A118}">
      <dgm:prSet/>
      <dgm:spPr/>
      <dgm:t>
        <a:bodyPr/>
        <a:lstStyle/>
        <a:p>
          <a:endParaRPr lang="en-US"/>
        </a:p>
      </dgm:t>
    </dgm:pt>
    <dgm:pt modelId="{D60BA723-CA2C-485B-975A-A559B33BAD2B}" type="pres">
      <dgm:prSet presAssocID="{AE1B4DA8-DFA2-4558-8C17-A0D67A5A80ED}" presName="diagram" presStyleCnt="0">
        <dgm:presLayoutVars>
          <dgm:dir/>
          <dgm:resizeHandles val="exact"/>
        </dgm:presLayoutVars>
      </dgm:prSet>
      <dgm:spPr/>
    </dgm:pt>
    <dgm:pt modelId="{0DABDB88-4909-49D7-A5B3-2041265530B5}" type="pres">
      <dgm:prSet presAssocID="{9DE2593D-555B-4F1A-BE37-EF3D704D2EB3}" presName="node" presStyleLbl="node1" presStyleIdx="0" presStyleCnt="8">
        <dgm:presLayoutVars>
          <dgm:bulletEnabled val="1"/>
        </dgm:presLayoutVars>
      </dgm:prSet>
      <dgm:spPr/>
    </dgm:pt>
    <dgm:pt modelId="{DF26BB9E-7BE0-4E51-82A4-FCCE7F405383}" type="pres">
      <dgm:prSet presAssocID="{EFDB03B6-7728-4D57-8F4D-E0AC80617B63}" presName="sibTrans" presStyleCnt="0"/>
      <dgm:spPr/>
    </dgm:pt>
    <dgm:pt modelId="{0E239ED0-0287-4BBD-9760-3C08CD16B117}" type="pres">
      <dgm:prSet presAssocID="{8117CC5B-AE23-4FD6-B2C9-0D7DCB81F643}" presName="node" presStyleLbl="node1" presStyleIdx="1" presStyleCnt="8">
        <dgm:presLayoutVars>
          <dgm:bulletEnabled val="1"/>
        </dgm:presLayoutVars>
      </dgm:prSet>
      <dgm:spPr/>
    </dgm:pt>
    <dgm:pt modelId="{DFA7A180-E6A7-4FD6-BCD8-3F8F6A6A0364}" type="pres">
      <dgm:prSet presAssocID="{96529C60-9457-400B-A7F3-3EEA2BF3F260}" presName="sibTrans" presStyleCnt="0"/>
      <dgm:spPr/>
    </dgm:pt>
    <dgm:pt modelId="{00A0D404-F000-462A-B493-19A4A8B92407}" type="pres">
      <dgm:prSet presAssocID="{720A57DB-B514-454D-BD82-FCC52131E9F2}" presName="node" presStyleLbl="node1" presStyleIdx="2" presStyleCnt="8">
        <dgm:presLayoutVars>
          <dgm:bulletEnabled val="1"/>
        </dgm:presLayoutVars>
      </dgm:prSet>
      <dgm:spPr/>
    </dgm:pt>
    <dgm:pt modelId="{A8546F0D-6909-4722-9E6D-35EA0903B55A}" type="pres">
      <dgm:prSet presAssocID="{E932399F-E4C2-4D78-A455-60D221B1B950}" presName="sibTrans" presStyleCnt="0"/>
      <dgm:spPr/>
    </dgm:pt>
    <dgm:pt modelId="{EC6780E9-06E0-4EAB-B76D-BE32EEADBE0E}" type="pres">
      <dgm:prSet presAssocID="{3308367A-A9E0-4399-83A0-62D508EE5348}" presName="node" presStyleLbl="node1" presStyleIdx="3" presStyleCnt="8">
        <dgm:presLayoutVars>
          <dgm:bulletEnabled val="1"/>
        </dgm:presLayoutVars>
      </dgm:prSet>
      <dgm:spPr/>
    </dgm:pt>
    <dgm:pt modelId="{06B2717B-D804-4061-B0F4-25CAD5AB0B81}" type="pres">
      <dgm:prSet presAssocID="{DCA655BC-C46F-4075-AC9B-85A73BB0A1F5}" presName="sibTrans" presStyleCnt="0"/>
      <dgm:spPr/>
    </dgm:pt>
    <dgm:pt modelId="{F0FAFC08-A343-42F1-B99E-60D679A4201F}" type="pres">
      <dgm:prSet presAssocID="{6E685D97-3080-470F-B6BB-B0FDF82F875F}" presName="node" presStyleLbl="node1" presStyleIdx="4" presStyleCnt="8">
        <dgm:presLayoutVars>
          <dgm:bulletEnabled val="1"/>
        </dgm:presLayoutVars>
      </dgm:prSet>
      <dgm:spPr/>
    </dgm:pt>
    <dgm:pt modelId="{0EF50E19-397D-4664-A8F6-45E07FB29DEC}" type="pres">
      <dgm:prSet presAssocID="{BF6ECDE8-3662-43DD-BC90-946CAA9AE001}" presName="sibTrans" presStyleCnt="0"/>
      <dgm:spPr/>
    </dgm:pt>
    <dgm:pt modelId="{40D41BD5-444C-40F8-884F-926BE8198818}" type="pres">
      <dgm:prSet presAssocID="{00B0082E-32AB-4425-BDA0-07DB8E774F93}" presName="node" presStyleLbl="node1" presStyleIdx="5" presStyleCnt="8">
        <dgm:presLayoutVars>
          <dgm:bulletEnabled val="1"/>
        </dgm:presLayoutVars>
      </dgm:prSet>
      <dgm:spPr/>
    </dgm:pt>
    <dgm:pt modelId="{1AE2F603-5923-4367-9EC0-C34B2FA46481}" type="pres">
      <dgm:prSet presAssocID="{3E585961-2FB4-4A09-BFF3-F714C089B8FF}" presName="sibTrans" presStyleCnt="0"/>
      <dgm:spPr/>
    </dgm:pt>
    <dgm:pt modelId="{CC2444CF-BDD4-49F8-A3E9-9DF5A8997EE5}" type="pres">
      <dgm:prSet presAssocID="{48D1D625-EAE3-4010-B1EE-03DB014A4622}" presName="node" presStyleLbl="node1" presStyleIdx="6" presStyleCnt="8">
        <dgm:presLayoutVars>
          <dgm:bulletEnabled val="1"/>
        </dgm:presLayoutVars>
      </dgm:prSet>
      <dgm:spPr/>
    </dgm:pt>
    <dgm:pt modelId="{1572F4C1-B141-424F-8A14-AA8CA49953D1}" type="pres">
      <dgm:prSet presAssocID="{788FF03C-247D-4EC6-BBCB-BCDF7BC195C8}" presName="sibTrans" presStyleCnt="0"/>
      <dgm:spPr/>
    </dgm:pt>
    <dgm:pt modelId="{05B969A1-9385-4A00-9927-66EFDC6DEDD8}" type="pres">
      <dgm:prSet presAssocID="{BDA06B89-9F43-43FB-A668-C0350F0DD4CF}" presName="node" presStyleLbl="node1" presStyleIdx="7" presStyleCnt="8">
        <dgm:presLayoutVars>
          <dgm:bulletEnabled val="1"/>
        </dgm:presLayoutVars>
      </dgm:prSet>
      <dgm:spPr/>
    </dgm:pt>
  </dgm:ptLst>
  <dgm:cxnLst>
    <dgm:cxn modelId="{90198614-B84E-488C-81EC-E834D15C9DE3}" srcId="{AE1B4DA8-DFA2-4558-8C17-A0D67A5A80ED}" destId="{720A57DB-B514-454D-BD82-FCC52131E9F2}" srcOrd="2" destOrd="0" parTransId="{4B112597-9C6F-4844-86DC-513734A758F7}" sibTransId="{E932399F-E4C2-4D78-A455-60D221B1B950}"/>
    <dgm:cxn modelId="{261F761F-47AB-403C-9644-7D050CD372C7}" srcId="{AE1B4DA8-DFA2-4558-8C17-A0D67A5A80ED}" destId="{48D1D625-EAE3-4010-B1EE-03DB014A4622}" srcOrd="6" destOrd="0" parTransId="{4C608191-5BD0-448C-8029-C573B403CB9F}" sibTransId="{788FF03C-247D-4EC6-BBCB-BCDF7BC195C8}"/>
    <dgm:cxn modelId="{AE49483B-1A01-4562-8350-A4F4BE4B926D}" type="presOf" srcId="{00B0082E-32AB-4425-BDA0-07DB8E774F93}" destId="{40D41BD5-444C-40F8-884F-926BE8198818}" srcOrd="0" destOrd="0" presId="urn:microsoft.com/office/officeart/2005/8/layout/default"/>
    <dgm:cxn modelId="{D2665E62-DA0C-466D-8D67-DE748756A118}" srcId="{AE1B4DA8-DFA2-4558-8C17-A0D67A5A80ED}" destId="{BDA06B89-9F43-43FB-A668-C0350F0DD4CF}" srcOrd="7" destOrd="0" parTransId="{98991B88-5B81-4312-83D6-94FEE1A59887}" sibTransId="{4688BB04-EE82-40E8-81B1-7EE2750AC99C}"/>
    <dgm:cxn modelId="{74519142-B8AB-44B7-BDF6-449B04D300D3}" srcId="{AE1B4DA8-DFA2-4558-8C17-A0D67A5A80ED}" destId="{8117CC5B-AE23-4FD6-B2C9-0D7DCB81F643}" srcOrd="1" destOrd="0" parTransId="{65AE48BC-347F-4BDA-8CC2-59866425FB86}" sibTransId="{96529C60-9457-400B-A7F3-3EEA2BF3F260}"/>
    <dgm:cxn modelId="{1076954E-49F8-47FF-B342-A7BA99047FD1}" type="presOf" srcId="{AE1B4DA8-DFA2-4558-8C17-A0D67A5A80ED}" destId="{D60BA723-CA2C-485B-975A-A559B33BAD2B}" srcOrd="0" destOrd="0" presId="urn:microsoft.com/office/officeart/2005/8/layout/default"/>
    <dgm:cxn modelId="{2FA09276-63DD-4330-BE34-B8412CAD08DC}" srcId="{AE1B4DA8-DFA2-4558-8C17-A0D67A5A80ED}" destId="{9DE2593D-555B-4F1A-BE37-EF3D704D2EB3}" srcOrd="0" destOrd="0" parTransId="{69F41B14-3E9C-4A93-87AB-925835014EA0}" sibTransId="{EFDB03B6-7728-4D57-8F4D-E0AC80617B63}"/>
    <dgm:cxn modelId="{1B0B1857-BDD1-47D9-BD00-7D4CE0429BE1}" srcId="{AE1B4DA8-DFA2-4558-8C17-A0D67A5A80ED}" destId="{3308367A-A9E0-4399-83A0-62D508EE5348}" srcOrd="3" destOrd="0" parTransId="{0DD5251D-26B8-4014-892A-28775155282E}" sibTransId="{DCA655BC-C46F-4075-AC9B-85A73BB0A1F5}"/>
    <dgm:cxn modelId="{7893565A-8400-401E-8B75-7ED2EAF79253}" type="presOf" srcId="{720A57DB-B514-454D-BD82-FCC52131E9F2}" destId="{00A0D404-F000-462A-B493-19A4A8B92407}" srcOrd="0" destOrd="0" presId="urn:microsoft.com/office/officeart/2005/8/layout/default"/>
    <dgm:cxn modelId="{9999EC7B-1947-43F7-BB65-C76A589DD00E}" type="presOf" srcId="{3308367A-A9E0-4399-83A0-62D508EE5348}" destId="{EC6780E9-06E0-4EAB-B76D-BE32EEADBE0E}" srcOrd="0" destOrd="0" presId="urn:microsoft.com/office/officeart/2005/8/layout/default"/>
    <dgm:cxn modelId="{E25ACE7C-4F3D-4838-B53A-A2172D232625}" type="presOf" srcId="{48D1D625-EAE3-4010-B1EE-03DB014A4622}" destId="{CC2444CF-BDD4-49F8-A3E9-9DF5A8997EE5}" srcOrd="0" destOrd="0" presId="urn:microsoft.com/office/officeart/2005/8/layout/default"/>
    <dgm:cxn modelId="{5729A9A8-A5EC-4EA4-A1EC-CFBB1E2BC326}" srcId="{AE1B4DA8-DFA2-4558-8C17-A0D67A5A80ED}" destId="{00B0082E-32AB-4425-BDA0-07DB8E774F93}" srcOrd="5" destOrd="0" parTransId="{5C988A36-B5F4-4468-98F0-5C4825121728}" sibTransId="{3E585961-2FB4-4A09-BFF3-F714C089B8FF}"/>
    <dgm:cxn modelId="{8944F0BA-47F1-47BD-8F67-287D421C39BD}" type="presOf" srcId="{8117CC5B-AE23-4FD6-B2C9-0D7DCB81F643}" destId="{0E239ED0-0287-4BBD-9760-3C08CD16B117}" srcOrd="0" destOrd="0" presId="urn:microsoft.com/office/officeart/2005/8/layout/default"/>
    <dgm:cxn modelId="{0DBECFDB-A406-4055-AE40-4DC995986CC1}" type="presOf" srcId="{9DE2593D-555B-4F1A-BE37-EF3D704D2EB3}" destId="{0DABDB88-4909-49D7-A5B3-2041265530B5}" srcOrd="0" destOrd="0" presId="urn:microsoft.com/office/officeart/2005/8/layout/default"/>
    <dgm:cxn modelId="{A52F3BE1-3D24-4320-BF98-9AAD907F63AA}" type="presOf" srcId="{6E685D97-3080-470F-B6BB-B0FDF82F875F}" destId="{F0FAFC08-A343-42F1-B99E-60D679A4201F}" srcOrd="0" destOrd="0" presId="urn:microsoft.com/office/officeart/2005/8/layout/default"/>
    <dgm:cxn modelId="{1A964DF5-DD21-4994-B11C-20E760530E66}" srcId="{AE1B4DA8-DFA2-4558-8C17-A0D67A5A80ED}" destId="{6E685D97-3080-470F-B6BB-B0FDF82F875F}" srcOrd="4" destOrd="0" parTransId="{3023A8BC-AD29-4511-A71F-25D08CFC506A}" sibTransId="{BF6ECDE8-3662-43DD-BC90-946CAA9AE001}"/>
    <dgm:cxn modelId="{9138F6F9-038C-4DCD-8019-21778664A862}" type="presOf" srcId="{BDA06B89-9F43-43FB-A668-C0350F0DD4CF}" destId="{05B969A1-9385-4A00-9927-66EFDC6DEDD8}" srcOrd="0" destOrd="0" presId="urn:microsoft.com/office/officeart/2005/8/layout/default"/>
    <dgm:cxn modelId="{B85B9DAC-BA0D-4B92-8018-929A8392D7EA}" type="presParOf" srcId="{D60BA723-CA2C-485B-975A-A559B33BAD2B}" destId="{0DABDB88-4909-49D7-A5B3-2041265530B5}" srcOrd="0" destOrd="0" presId="urn:microsoft.com/office/officeart/2005/8/layout/default"/>
    <dgm:cxn modelId="{DA29E2BE-40B9-4619-B8DD-0E3C3E55A2C9}" type="presParOf" srcId="{D60BA723-CA2C-485B-975A-A559B33BAD2B}" destId="{DF26BB9E-7BE0-4E51-82A4-FCCE7F405383}" srcOrd="1" destOrd="0" presId="urn:microsoft.com/office/officeart/2005/8/layout/default"/>
    <dgm:cxn modelId="{D2E0E250-DD3B-46C9-81C7-D74CF7083E0E}" type="presParOf" srcId="{D60BA723-CA2C-485B-975A-A559B33BAD2B}" destId="{0E239ED0-0287-4BBD-9760-3C08CD16B117}" srcOrd="2" destOrd="0" presId="urn:microsoft.com/office/officeart/2005/8/layout/default"/>
    <dgm:cxn modelId="{790BCD67-F71E-49A6-B821-73CD456744A7}" type="presParOf" srcId="{D60BA723-CA2C-485B-975A-A559B33BAD2B}" destId="{DFA7A180-E6A7-4FD6-BCD8-3F8F6A6A0364}" srcOrd="3" destOrd="0" presId="urn:microsoft.com/office/officeart/2005/8/layout/default"/>
    <dgm:cxn modelId="{CB77D1F5-107E-49A4-A356-D02C1F2F3A77}" type="presParOf" srcId="{D60BA723-CA2C-485B-975A-A559B33BAD2B}" destId="{00A0D404-F000-462A-B493-19A4A8B92407}" srcOrd="4" destOrd="0" presId="urn:microsoft.com/office/officeart/2005/8/layout/default"/>
    <dgm:cxn modelId="{DA3B1805-F728-4F58-89A5-2B4ECAEE70D0}" type="presParOf" srcId="{D60BA723-CA2C-485B-975A-A559B33BAD2B}" destId="{A8546F0D-6909-4722-9E6D-35EA0903B55A}" srcOrd="5" destOrd="0" presId="urn:microsoft.com/office/officeart/2005/8/layout/default"/>
    <dgm:cxn modelId="{72FC7280-E2D5-4E54-9CE4-359970DBAA9B}" type="presParOf" srcId="{D60BA723-CA2C-485B-975A-A559B33BAD2B}" destId="{EC6780E9-06E0-4EAB-B76D-BE32EEADBE0E}" srcOrd="6" destOrd="0" presId="urn:microsoft.com/office/officeart/2005/8/layout/default"/>
    <dgm:cxn modelId="{127545EF-AC96-41FF-9219-CB037C081E03}" type="presParOf" srcId="{D60BA723-CA2C-485B-975A-A559B33BAD2B}" destId="{06B2717B-D804-4061-B0F4-25CAD5AB0B81}" srcOrd="7" destOrd="0" presId="urn:microsoft.com/office/officeart/2005/8/layout/default"/>
    <dgm:cxn modelId="{6688C1FF-CD19-41EB-B022-20F66977E71B}" type="presParOf" srcId="{D60BA723-CA2C-485B-975A-A559B33BAD2B}" destId="{F0FAFC08-A343-42F1-B99E-60D679A4201F}" srcOrd="8" destOrd="0" presId="urn:microsoft.com/office/officeart/2005/8/layout/default"/>
    <dgm:cxn modelId="{332A97AA-D8F8-443F-9D28-DC3637D072DE}" type="presParOf" srcId="{D60BA723-CA2C-485B-975A-A559B33BAD2B}" destId="{0EF50E19-397D-4664-A8F6-45E07FB29DEC}" srcOrd="9" destOrd="0" presId="urn:microsoft.com/office/officeart/2005/8/layout/default"/>
    <dgm:cxn modelId="{862B254B-66B4-40FB-B867-C7AC7321FB2D}" type="presParOf" srcId="{D60BA723-CA2C-485B-975A-A559B33BAD2B}" destId="{40D41BD5-444C-40F8-884F-926BE8198818}" srcOrd="10" destOrd="0" presId="urn:microsoft.com/office/officeart/2005/8/layout/default"/>
    <dgm:cxn modelId="{4AC9E454-AF66-47F7-B59F-52DACAD6CC48}" type="presParOf" srcId="{D60BA723-CA2C-485B-975A-A559B33BAD2B}" destId="{1AE2F603-5923-4367-9EC0-C34B2FA46481}" srcOrd="11" destOrd="0" presId="urn:microsoft.com/office/officeart/2005/8/layout/default"/>
    <dgm:cxn modelId="{EEE999DA-2FB9-4EEA-BCF7-2C03961DB469}" type="presParOf" srcId="{D60BA723-CA2C-485B-975A-A559B33BAD2B}" destId="{CC2444CF-BDD4-49F8-A3E9-9DF5A8997EE5}" srcOrd="12" destOrd="0" presId="urn:microsoft.com/office/officeart/2005/8/layout/default"/>
    <dgm:cxn modelId="{9609896B-930F-4518-A521-153E1668CB98}" type="presParOf" srcId="{D60BA723-CA2C-485B-975A-A559B33BAD2B}" destId="{1572F4C1-B141-424F-8A14-AA8CA49953D1}" srcOrd="13" destOrd="0" presId="urn:microsoft.com/office/officeart/2005/8/layout/default"/>
    <dgm:cxn modelId="{31B7CD5A-FDC1-4737-8B88-C5E74894249B}" type="presParOf" srcId="{D60BA723-CA2C-485B-975A-A559B33BAD2B}" destId="{05B969A1-9385-4A00-9927-66EFDC6DEDD8}"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BDB88-4909-49D7-A5B3-2041265530B5}">
      <dsp:nvSpPr>
        <dsp:cNvPr id="0" name=""/>
        <dsp:cNvSpPr/>
      </dsp:nvSpPr>
      <dsp:spPr>
        <a:xfrm>
          <a:off x="3303" y="582245"/>
          <a:ext cx="2621160" cy="15726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Identify healthcare quality issue and its priority area</a:t>
          </a:r>
        </a:p>
      </dsp:txBody>
      <dsp:txXfrm>
        <a:off x="3303" y="582245"/>
        <a:ext cx="2621160" cy="1572696"/>
      </dsp:txXfrm>
    </dsp:sp>
    <dsp:sp modelId="{0E239ED0-0287-4BBD-9760-3C08CD16B117}">
      <dsp:nvSpPr>
        <dsp:cNvPr id="0" name=""/>
        <dsp:cNvSpPr/>
      </dsp:nvSpPr>
      <dsp:spPr>
        <a:xfrm>
          <a:off x="2886581" y="582245"/>
          <a:ext cx="2621160" cy="1572696"/>
        </a:xfrm>
        <a:prstGeom prst="rect">
          <a:avLst/>
        </a:prstGeom>
        <a:solidFill>
          <a:schemeClr val="accent1">
            <a:hueOff val="0"/>
            <a:satOff val="0"/>
            <a:lumOff val="0"/>
            <a:alphaOff val="0"/>
          </a:schemeClr>
        </a:solidFill>
        <a:ln w="762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Conduct an environmental scan</a:t>
          </a:r>
        </a:p>
      </dsp:txBody>
      <dsp:txXfrm>
        <a:off x="2886581" y="582245"/>
        <a:ext cx="2621160" cy="1572696"/>
      </dsp:txXfrm>
    </dsp:sp>
    <dsp:sp modelId="{00A0D404-F000-462A-B493-19A4A8B92407}">
      <dsp:nvSpPr>
        <dsp:cNvPr id="0" name=""/>
        <dsp:cNvSpPr/>
      </dsp:nvSpPr>
      <dsp:spPr>
        <a:xfrm>
          <a:off x="5769858" y="582245"/>
          <a:ext cx="2621160" cy="15726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Analyze empirical data (when available)</a:t>
          </a:r>
        </a:p>
      </dsp:txBody>
      <dsp:txXfrm>
        <a:off x="5769858" y="582245"/>
        <a:ext cx="2621160" cy="1572696"/>
      </dsp:txXfrm>
    </dsp:sp>
    <dsp:sp modelId="{EC6780E9-06E0-4EAB-B76D-BE32EEADBE0E}">
      <dsp:nvSpPr>
        <dsp:cNvPr id="0" name=""/>
        <dsp:cNvSpPr/>
      </dsp:nvSpPr>
      <dsp:spPr>
        <a:xfrm>
          <a:off x="8653135" y="582245"/>
          <a:ext cx="2621160" cy="15726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Evaluate information collected during environmental scan and data analysis</a:t>
          </a:r>
        </a:p>
      </dsp:txBody>
      <dsp:txXfrm>
        <a:off x="8653135" y="582245"/>
        <a:ext cx="2621160" cy="1572696"/>
      </dsp:txXfrm>
    </dsp:sp>
    <dsp:sp modelId="{F0FAFC08-A343-42F1-B99E-60D679A4201F}">
      <dsp:nvSpPr>
        <dsp:cNvPr id="0" name=""/>
        <dsp:cNvSpPr/>
      </dsp:nvSpPr>
      <dsp:spPr>
        <a:xfrm>
          <a:off x="3303" y="2417058"/>
          <a:ext cx="2621160" cy="1572696"/>
        </a:xfrm>
        <a:prstGeom prst="rect">
          <a:avLst/>
        </a:prstGeom>
        <a:solidFill>
          <a:schemeClr val="accent1">
            <a:hueOff val="0"/>
            <a:satOff val="0"/>
            <a:lumOff val="0"/>
            <a:alphaOff val="0"/>
          </a:schemeClr>
        </a:solidFill>
        <a:ln w="762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Conduct measurement gap analysis</a:t>
          </a:r>
        </a:p>
      </dsp:txBody>
      <dsp:txXfrm>
        <a:off x="3303" y="2417058"/>
        <a:ext cx="2621160" cy="1572696"/>
      </dsp:txXfrm>
    </dsp:sp>
    <dsp:sp modelId="{40D41BD5-444C-40F8-884F-926BE8198818}">
      <dsp:nvSpPr>
        <dsp:cNvPr id="0" name=""/>
        <dsp:cNvSpPr/>
      </dsp:nvSpPr>
      <dsp:spPr>
        <a:xfrm>
          <a:off x="2886581" y="2417058"/>
          <a:ext cx="2621160" cy="15726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Justify new measure creation</a:t>
          </a:r>
        </a:p>
      </dsp:txBody>
      <dsp:txXfrm>
        <a:off x="2886581" y="2417058"/>
        <a:ext cx="2621160" cy="1572696"/>
      </dsp:txXfrm>
    </dsp:sp>
    <dsp:sp modelId="{CC2444CF-BDD4-49F8-A3E9-9DF5A8997EE5}">
      <dsp:nvSpPr>
        <dsp:cNvPr id="0" name=""/>
        <dsp:cNvSpPr/>
      </dsp:nvSpPr>
      <dsp:spPr>
        <a:xfrm>
          <a:off x="5769858" y="2417058"/>
          <a:ext cx="2621160" cy="15726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Apply measure evaluation criteria</a:t>
          </a:r>
        </a:p>
      </dsp:txBody>
      <dsp:txXfrm>
        <a:off x="5769858" y="2417058"/>
        <a:ext cx="2621160" cy="1572696"/>
      </dsp:txXfrm>
    </dsp:sp>
    <dsp:sp modelId="{05B969A1-9385-4A00-9927-66EFDC6DEDD8}">
      <dsp:nvSpPr>
        <dsp:cNvPr id="0" name=""/>
        <dsp:cNvSpPr/>
      </dsp:nvSpPr>
      <dsp:spPr>
        <a:xfrm>
          <a:off x="8653135" y="2417058"/>
          <a:ext cx="2621160" cy="15726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List of measures or measure topics for development </a:t>
          </a:r>
        </a:p>
      </dsp:txBody>
      <dsp:txXfrm>
        <a:off x="8653135" y="2417058"/>
        <a:ext cx="2621160" cy="15726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3/17/2022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3/17/2022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0</a:t>
            </a:fld>
            <a:endParaRPr lang="en-US" dirty="0"/>
          </a:p>
        </p:txBody>
      </p:sp>
    </p:spTree>
    <p:extLst>
      <p:ext uri="{BB962C8B-B14F-4D97-AF65-F5344CB8AC3E}">
        <p14:creationId xmlns:p14="http://schemas.microsoft.com/office/powerpoint/2010/main" val="3150312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ESST provides a prioritized list of the most relevant top 30 abstracts and articles specific to measures in the CMIT Inventory.   ESST offers a variety of features, including hyperlinks to source documents and export features to Excel, or as an RIS bibliographic citation file.</a:t>
            </a:r>
          </a:p>
        </p:txBody>
      </p:sp>
      <p:sp>
        <p:nvSpPr>
          <p:cNvPr id="4" name="Slide Number Placeholder 3"/>
          <p:cNvSpPr>
            <a:spLocks noGrp="1"/>
          </p:cNvSpPr>
          <p:nvPr>
            <p:ph type="sldNum" sz="quarter" idx="5"/>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3718132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Results in ESST for a CMIT measure are specific to that measure.  It is a static list updated monthly, whereas DNMS is a dynamic tool that generates scan results based on user input.</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2654754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Expanded Access CMIT, the user selects search terms from a list of CQM concepts that mirror the structure of a measure to create a new measure description with the search terms, and then it returns the most relevant literature related to that query.  Both the ESST and DNMS pull content and use similar artificial intelligence (AI) and machine learning algorithms to identify and prioritize the most relevant literature related to the measure concepts.</a:t>
            </a:r>
          </a:p>
        </p:txBody>
      </p:sp>
      <p:sp>
        <p:nvSpPr>
          <p:cNvPr id="4" name="Slide Number Placeholder 3"/>
          <p:cNvSpPr>
            <a:spLocks noGrp="1"/>
          </p:cNvSpPr>
          <p:nvPr>
            <p:ph type="sldNum" sz="quarter" idx="5"/>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2810546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CMS may use the DNMS as a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collaboration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tool to provide useful feedback to measure developers during the information-gathering process.</a:t>
            </a:r>
          </a:p>
        </p:txBody>
      </p:sp>
      <p:sp>
        <p:nvSpPr>
          <p:cNvPr id="4" name="Slide Number Placeholder 3"/>
          <p:cNvSpPr>
            <a:spLocks noGrp="1"/>
          </p:cNvSpPr>
          <p:nvPr>
            <p:ph type="sldNum" sz="quarter" idx="5"/>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3757849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Both ESST and DNMS may be used together to justify the respecification of an existing CMIT measure.  A developer can check the ESST for the measure to get the most recent scan data and then compare the ESST results with the preceding scan for that measure — the evidence cited in the measure information form (MIF) to identify any gap areas that need further support to justify the respecification of that measure.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ESST enables a user to narrow the focus of additional information gathering to themes in need of more evidence. In DNMS, the developer can run a scan using search terms specific to the gap areas of interest to identify additional support needed to justify respecification.</a:t>
            </a:r>
          </a:p>
        </p:txBody>
      </p:sp>
      <p:sp>
        <p:nvSpPr>
          <p:cNvPr id="4" name="Slide Number Placeholder 3"/>
          <p:cNvSpPr>
            <a:spLocks noGrp="1"/>
          </p:cNvSpPr>
          <p:nvPr>
            <p:ph type="sldNum" sz="quarter" idx="5"/>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1935533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DNMS and ESST employ a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relations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search in which the system uses concepts and relationships to find relevant documents with similar concepts and relations, whereas a keyword search is only searching concepts, which can result in false-positives in your results thereby providing a higher precision in recall than a keyword search, which makes the scan process much more efficient.</a:t>
            </a:r>
          </a:p>
        </p:txBody>
      </p:sp>
      <p:sp>
        <p:nvSpPr>
          <p:cNvPr id="4" name="Slide Number Placeholder 3"/>
          <p:cNvSpPr>
            <a:spLocks noGrp="1"/>
          </p:cNvSpPr>
          <p:nvPr>
            <p:ph type="sldNum" sz="quarter" idx="5"/>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2366756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De Novo Measure Scan (DNMS) is available on the Expanded Access version of CMIT which requires a login.  The Expanded Access CMIT also includes the enhanced version of ESST; although, a more limited version of ESST is available on the public CMIT site as well, the results for the ESST on both sites are the same.</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3514963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3460642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50000"/>
              </a:lnSpc>
              <a:spcBef>
                <a:spcPts val="0"/>
              </a:spcBef>
              <a:spcAft>
                <a:spcPts val="0"/>
              </a:spcAft>
            </a:pPr>
            <a:r>
              <a:rPr lang="en-US" sz="1800" b="1" dirty="0">
                <a:solidFill>
                  <a:srgbClr val="0A3F8D"/>
                </a:solidFill>
                <a:effectLst/>
                <a:latin typeface="Calibri" panose="020F0502020204030204" pitchFamily="34" charset="0"/>
                <a:ea typeface="Calibri" panose="020F0502020204030204" pitchFamily="34" charset="0"/>
                <a:cs typeface="Times New Roman" panose="02020603050405020304" pitchFamily="18" charset="0"/>
              </a:rPr>
              <a:t>De Novo Measure Scan (DNMS) demo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CMIT homepage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Displays tabs for measures inventory, measure summary, environmental scan. etc. This tool is freely available to all CMIT accountholders and anyone can apply for a CMIT account.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Measure inventory tab</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nSpc>
                <a:spcPct val="150000"/>
              </a:lnSpc>
              <a:spcBef>
                <a:spcPts val="0"/>
              </a:spcBef>
              <a:spcAft>
                <a:spcPts val="0"/>
              </a:spcAft>
              <a:buFont typeface="Wingdings" panose="05000000000000000000" pitchFamily="2"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Contains all measures in the CMIT Inventory.  Clicking on “measure title” contains details and information associated with that measure, including the environmental scan.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Environmental scan page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demo example is the “30-day unplanned readmissions for cancer patients” measure.  Contains the top 30 abstracts and articles updated monthly from PubMed, PubMed Central and CINAHL.  Contains citations from the MIF noted by the source called “EndNote.”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QuickStart Guide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DNMS homepage QuickStart Guide contains accordion drop-downs with brief descriptions of its functionality.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New search</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i="1" dirty="0">
                <a:effectLst/>
                <a:latin typeface="Calibri" panose="020F0502020204030204" pitchFamily="34" charset="0"/>
                <a:ea typeface="Calibri" panose="020F0502020204030204" pitchFamily="34" charset="0"/>
                <a:cs typeface="Times New Roman" panose="02020603050405020304" pitchFamily="18" charset="0"/>
              </a:rPr>
              <a:t>Example</a:t>
            </a:r>
            <a:r>
              <a:rPr lang="en-US" sz="1800" dirty="0">
                <a:effectLst/>
                <a:latin typeface="Calibri" panose="020F0502020204030204" pitchFamily="34" charset="0"/>
                <a:ea typeface="Calibri" panose="020F0502020204030204" pitchFamily="34" charset="0"/>
                <a:cs typeface="Times New Roman" panose="02020603050405020304" pitchFamily="18" charset="0"/>
              </a:rPr>
              <a:t>:  “Opioid medications management.”  Click save and continue, which opens a new page where we select search settings, properties and characteristics.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Under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search </a:t>
            </a:r>
            <a:r>
              <a:rPr lang="en-US" sz="1800" dirty="0">
                <a:effectLst/>
                <a:latin typeface="Calibri" panose="020F0502020204030204" pitchFamily="34" charset="0"/>
                <a:ea typeface="Calibri" panose="020F0502020204030204" pitchFamily="34" charset="0"/>
                <a:cs typeface="Times New Roman" panose="02020603050405020304" pitchFamily="18" charset="0"/>
              </a:rPr>
              <a:t>mode choose to search only citations, only full-text articles or both.  Search name is auto-populated from the previous page.   Add an optional description for the new measure. Select the desired maximum number of search results displayed.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New measure properties and characteristics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Represent the components of a MIF and include the denominator, numerator and change concepts.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denominator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the preexisting state prior to the change concept.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numerator</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the health state or healthcare service that is more or less likely to occur due to the experience of the change concept.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change concept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the healthcare behavior intending to change the likelihood of the numerator.  </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demo select hypothetical measure “medication management for adults using opioids for pain.”  The health status denominator is something associated with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pain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DNMS search terms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DNMS tool uses structured search terms and existing vocabulary as preidentified concepts from the CQM ontology with expansion using NLM resources.  Using predefined terms allows DNMS to preprocess and index the literature, and identify existing relationship between them.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numerator </a:t>
            </a:r>
            <a:r>
              <a:rPr lang="en-US" sz="1800" dirty="0">
                <a:effectLst/>
                <a:latin typeface="Calibri" panose="020F0502020204030204" pitchFamily="34" charset="0"/>
                <a:ea typeface="Calibri" panose="020F0502020204030204" pitchFamily="34" charset="0"/>
                <a:cs typeface="Times New Roman" panose="02020603050405020304" pitchFamily="18" charset="0"/>
              </a:rPr>
              <a:t>health status search “opioid abuse or addiction.”  Next select the change concept as terms related to “medication management.”  This is healthcare behavior that intends to reduce the likelihood of the numerator.</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Select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characteristics</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population experiencing the change concept, “adults.”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Output</a:t>
            </a:r>
            <a:r>
              <a:rPr lang="en-US" sz="1800" dirty="0">
                <a:effectLst/>
                <a:latin typeface="Calibri" panose="020F0502020204030204" pitchFamily="34" charset="0"/>
                <a:ea typeface="Calibri" panose="020F0502020204030204" pitchFamily="34" charset="0"/>
                <a:cs typeface="Times New Roman" panose="02020603050405020304" pitchFamily="18" charset="0"/>
              </a:rPr>
              <a:t> describes the impact of the change concept on the numerator and describes the impact of medication management on the potential for opioid abuse or addiction.  In this case, the output would be a term like “prevent or decrease.”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Care setting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the setting during which the change concept occurs; for example, a doctor's office.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Scan run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 scan run may take several minutes to several hours or even up to a day or two for a scan to complete — depending on your place in the scan queue and scan complexity.  A scan will continue to run in the background if you log out of your CMIT session.</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DNMS homepage you have options to share, edit, delete, view results and rerun a scan. A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rerun</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a scan is useful if more than a month has passed since the previous scan, and you wish to view more recent literature.</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Scan results page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Filter on relevance, source, publication date, document ID, content type and related documents.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Relevance</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measured using an algorithm optimized based on the human review of results.  Source documents may come from PubMed, PubMed Central, CINAHL, or EndNote.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Filter on publication date, document title, and content type.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Content type </a:t>
            </a:r>
            <a:r>
              <a:rPr lang="en-US" sz="1800" dirty="0">
                <a:effectLst/>
                <a:latin typeface="Calibri" panose="020F0502020204030204" pitchFamily="34" charset="0"/>
                <a:ea typeface="Calibri" panose="020F0502020204030204" pitchFamily="34" charset="0"/>
                <a:cs typeface="Times New Roman" panose="02020603050405020304" pitchFamily="18" charset="0"/>
              </a:rPr>
              <a:t>indicates whether the document is a full text article or a citation.  Go directly to the article or abstract by clicking “view source text.”  Related documents are documents if, for example, an article appears in PubMed and PubMed Central.</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Export search results to an Excel file.  </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1750518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launch of the new CMS MERIT tool replaces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JIRA.</a:t>
            </a:r>
            <a:r>
              <a:rPr lang="en-US" sz="1800" dirty="0">
                <a:effectLst/>
                <a:latin typeface="Calibri" panose="020F0502020204030204" pitchFamily="34" charset="0"/>
                <a:ea typeface="Calibri" panose="020F0502020204030204" pitchFamily="34" charset="0"/>
                <a:cs typeface="Times New Roman" panose="02020603050405020304" pitchFamily="18" charset="0"/>
              </a:rPr>
              <a:t>  Reach out to MMSSupport@battelle.org with additional questions. </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368161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webinar will discuss information gathering as to what it is and why we do it, and then the steps entailed in the measure lifecycle.  Also discussed will be typical approaches to environmental scans and their drawbacks.  Lastly, a review and demonstration of two tools that Battelle has developed for CMS to support efficient information gathering — the Environmental Scan Support Tool (ESST) and the De Novo Measure Scan (DNMS) tool.</a:t>
            </a:r>
          </a:p>
        </p:txBody>
      </p:sp>
      <p:sp>
        <p:nvSpPr>
          <p:cNvPr id="4" name="Slide Number Placeholder 3"/>
          <p:cNvSpPr>
            <a:spLocks noGrp="1"/>
          </p:cNvSpPr>
          <p:nvPr>
            <p:ph type="sldNum" sz="quarter" idx="5"/>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2205542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3258432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Information gathering falls under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conceptualization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stage which encompasses researching a variety of sources, conducting a gap analysis, developing a business case and engaging multiple stakeholders.  The end goal of measure </a:t>
            </a:r>
            <a:r>
              <a:rPr lang="en-US" sz="1800" i="0" dirty="0">
                <a:effectLst/>
                <a:latin typeface="Calibri" panose="020F0502020204030204" pitchFamily="34" charset="0"/>
                <a:ea typeface="Calibri" panose="020F0502020204030204" pitchFamily="34" charset="0"/>
                <a:cs typeface="Times New Roman" panose="02020603050405020304" pitchFamily="18" charset="0"/>
              </a:rPr>
              <a:t>conceptualization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 meaningful and well-researched measure concept with well-defined initial components.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Lastly, while information gathering is shown here under conceptualization, it can be conducted at other stages in the measure lifecycle, such as during measure respecification and reevaluation.  </a:t>
            </a:r>
          </a:p>
        </p:txBody>
      </p:sp>
      <p:sp>
        <p:nvSpPr>
          <p:cNvPr id="4" name="Slide Number Placeholder 3"/>
          <p:cNvSpPr>
            <a:spLocks noGrp="1"/>
          </p:cNvSpPr>
          <p:nvPr>
            <p:ph type="sldNum" sz="quarter" idx="5"/>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2247127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Information gathering refers to all of the information a measure developer can glean about a measure prior to the testing phases, a time to assess whether there are any similar measures already in existence.  It also helps to determine what impacts such a measure might have on the quality of care being delivered for a condition.</a:t>
            </a:r>
          </a:p>
        </p:txBody>
      </p:sp>
      <p:sp>
        <p:nvSpPr>
          <p:cNvPr id="4" name="Slide Number Placeholder 3"/>
          <p:cNvSpPr>
            <a:spLocks noGrp="1"/>
          </p:cNvSpPr>
          <p:nvPr>
            <p:ph type="sldNum" sz="quarter" idx="5"/>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3528011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Information gathering supports the submission requirements of NQF, the consensus-based entity, and provides the knowledge base for business case development and strongly influences the subsequent steps in development by identifying the quality gaps that the measure is intended to fill.  By executing these steps of information gathering early on, developers learn whether the concept is truly worth investing additionally efforts.  </a:t>
            </a:r>
          </a:p>
        </p:txBody>
      </p:sp>
      <p:sp>
        <p:nvSpPr>
          <p:cNvPr id="4" name="Slide Number Placeholder 3"/>
          <p:cNvSpPr>
            <a:spLocks noGrp="1"/>
          </p:cNvSpPr>
          <p:nvPr>
            <p:ph type="sldNum" sz="quarter" idx="5"/>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1029383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Eight</a:t>
            </a:r>
            <a:r>
              <a:rPr lang="en-US" sz="1800" dirty="0">
                <a:effectLst/>
                <a:latin typeface="Calibri" panose="020F0502020204030204" pitchFamily="34" charset="0"/>
                <a:ea typeface="Calibri" panose="020F0502020204030204" pitchFamily="34" charset="0"/>
                <a:cs typeface="Times New Roman" panose="02020603050405020304" pitchFamily="18" charset="0"/>
              </a:rPr>
              <a:t> steps comprise information gathering, which may not occur sequentially.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Identify healthcare quality issues and its priority areas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Defines the scope and focus of the measure and its relation to healthcare needs and quality improvement.  In addition, it’s important to consider top volume and top cost conditions as areas of measure focus.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Conduct an environmental scan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Includes a review and evaluation of the peer-reviewed and grey literature, the clinical practice guidelines, the relevant legislation and regulations and the existing related and competing measures, empirical data and expert and stakeholder input.</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Critical to the identification of related or competing measures and may identify opportunities for consolidation or alignment between measures.  </a:t>
            </a:r>
          </a:p>
          <a:p>
            <a:pPr marL="742950" marR="0" lvl="1"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 clinical guidelines relevant to the topic</a:t>
            </a:r>
          </a:p>
          <a:p>
            <a:pPr marL="742950" marR="0" lvl="1"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 studies having used similar measures in similar settings or populations. </a:t>
            </a:r>
          </a:p>
          <a:p>
            <a:pPr marL="457200" marR="0" lvl="1" indent="0">
              <a:lnSpc>
                <a:spcPct val="150000"/>
              </a:lnSpc>
              <a:spcBef>
                <a:spcPts val="0"/>
              </a:spcBef>
              <a:spcAft>
                <a:spcPts val="0"/>
              </a:spcAft>
              <a:buFont typeface="Wingdings" panose="05000000000000000000" pitchFamily="2" charset="2"/>
              <a:buNone/>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Font typeface="Wingdings" panose="05000000000000000000" pitchFamily="2" charset="2"/>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*Box in red:  Discussed further during ESST portion of presentation.</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Analyze empirical data</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Analyze statistical data on incidence or prevalence to identify notable gaps or variations in care.  Data provides evidence to support inclusion/exclusion for various populations.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Analyze ROI data to support the development of the business case.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Analysis of empirical data can identify the feasibility and data availability concerns early on in the measure development.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Evaluate information collected during environmental scan and data analysis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i="1" dirty="0">
                <a:effectLst/>
                <a:latin typeface="Calibri" panose="020F0502020204030204" pitchFamily="34" charset="0"/>
                <a:ea typeface="Calibri" panose="020F0502020204030204" pitchFamily="34" charset="0"/>
                <a:cs typeface="Times New Roman" panose="02020603050405020304" pitchFamily="18" charset="0"/>
              </a:rPr>
              <a:t>Example</a:t>
            </a:r>
            <a:r>
              <a:rPr lang="en-US" sz="1800" dirty="0">
                <a:effectLst/>
                <a:latin typeface="Calibri" panose="020F0502020204030204" pitchFamily="34" charset="0"/>
                <a:ea typeface="Calibri" panose="020F0502020204030204" pitchFamily="34" charset="0"/>
                <a:cs typeface="Times New Roman" panose="02020603050405020304" pitchFamily="18" charset="0"/>
              </a:rPr>
              <a:t>:  If a related measure is identified through an environmental scan, consider how the initial measure concept is differentiated from the related measure.  Measure may be respecified for a different population, setting or data source.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Conduct measurement gap analysis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 what’s missing from the measure focus or topic; critical for the identification of the related or competing measures.  </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0"/>
              </a:spcAft>
              <a:buFont typeface="Wingdings" panose="05000000000000000000" pitchFamily="2" charset="2"/>
              <a:buNone/>
            </a:pP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0"/>
              </a:spcAft>
              <a:buFont typeface="Wingdings" panose="05000000000000000000" pitchFamily="2" charset="2"/>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       *Box in red:  Discussed further during DNMS demo.</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Justify new measure creation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Considerations for the justification of a new measure will vary by measure type, but include the development of a solid rationale or the identification of evidence that the measure is linked to a desired health outcome.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Apply measure evaluation criteria</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importance</a:t>
            </a:r>
            <a:r>
              <a:rPr lang="en-US" sz="1800" dirty="0">
                <a:effectLst/>
                <a:latin typeface="Calibri" panose="020F0502020204030204" pitchFamily="34" charset="0"/>
                <a:ea typeface="Calibri" panose="020F0502020204030204" pitchFamily="34" charset="0"/>
                <a:cs typeface="Times New Roman" panose="02020603050405020304" pitchFamily="18" charset="0"/>
              </a:rPr>
              <a:t> consider the measure’s potential impact on costs and gaps in care and whether the measure can help translate clinical guidelines into meaningful measures.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feasibility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consider the potential data sources.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Other measure evaluation criteria such as scientific acceptability and usability are more pertinent at later stages of the measure development.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List of measures/measure topics for development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Informed by the results of all of the previous steps and potentially includes respecified new measures or measure concepts.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resulting list will include measures and measure topics appropriately aligned or differentiated from existing measures.  </a:t>
            </a:r>
          </a:p>
          <a:p>
            <a:pPr marL="0" marR="0" indent="0">
              <a:lnSpc>
                <a:spcPct val="150000"/>
              </a:lnSpc>
              <a:spcBef>
                <a:spcPts val="0"/>
              </a:spcBef>
              <a:spcAft>
                <a:spcPts val="0"/>
              </a:spcAft>
              <a:buFont typeface="Wingdings" panose="05000000000000000000" pitchFamily="2"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380745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2890216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998111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Environmental Scan Support Tool (ESST) is available on both the public CMIT site and the Expanded Access CMIT site that requires a login.  The only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difference</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the additional functionality on the expanded site, but the ESST case and results for CMIT measures are the same on both sites.</a:t>
            </a:r>
          </a:p>
        </p:txBody>
      </p:sp>
      <p:sp>
        <p:nvSpPr>
          <p:cNvPr id="4" name="Slide Number Placeholder 3"/>
          <p:cNvSpPr>
            <a:spLocks noGrp="1"/>
          </p:cNvSpPr>
          <p:nvPr>
            <p:ph type="sldNum" sz="quarter" idx="5"/>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1848048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D89B5B-8361-4FD6-9DDE-60BC4E7330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96854"/>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16057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3C697967-760E-4A41-AE47-EEBA93AE27F2}" type="datetime1">
              <a:rPr lang="en-US" smtClean="0"/>
              <a:t>3/17/2022</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95334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8A8CAE76-7352-44B2-835F-10CAB351E84A}" type="datetime1">
              <a:rPr lang="en-US" smtClean="0"/>
              <a:t>3/17/2022</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3068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73302A6E-DF7E-4824-B72F-ED14D5120DB6}" type="datetime1">
              <a:rPr lang="en-US" smtClean="0"/>
              <a:t>3/17/2022</a:t>
            </a:fld>
            <a:endParaRPr lang="en-US"/>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457200" y="4038600"/>
            <a:ext cx="11277600" cy="1096963"/>
          </a:xfrm>
          <a:prstGeom prst="rect">
            <a:avLst/>
          </a:prstGeom>
        </p:spPr>
        <p:txBody>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6944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2A354D-299D-4270-BBF7-73A86B2E25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C36C093-A1E8-4028-B64F-221C883522F7}" type="datetime1">
              <a:rPr lang="en-US" smtClean="0"/>
              <a:t>3/17/2022</a:t>
            </a:fld>
            <a:endParaRPr lang="en-US"/>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97356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5C18C1-69B6-4042-8E20-FF173837E6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018DB655-B20D-4007-A522-DADBB73ACB17}" type="datetime1">
              <a:rPr lang="en-US" smtClean="0"/>
              <a:t>3/17/2022</a:t>
            </a:fld>
            <a:endParaRPr lang="en-US"/>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55407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FEC55E-08C0-4605-98A3-3582E2A3E9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6093446-643E-47CC-887A-ACFBE49A1145}" type="datetime1">
              <a:rPr lang="en-US" smtClean="0"/>
              <a:t>3/17/2022</a:t>
            </a:fld>
            <a:endParaRPr lang="en-US"/>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5074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D048D2-6BA3-49B9-92B9-BFC9A51B3C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F218C7A-31DB-4033-985C-F967F3B8F938}" type="datetime1">
              <a:rPr lang="en-US" smtClean="0"/>
              <a:t>3/17/2022</a:t>
            </a:fld>
            <a:endParaRPr lang="en-US"/>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217367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097C0194-4FDA-43AF-9F3B-BE4B0F1060EB}" type="datetime1">
              <a:rPr lang="en-US" smtClean="0"/>
              <a:t>3/17/2022</a:t>
            </a:fld>
            <a:endParaRPr lang="en-US"/>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283960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E6A48628-C5AF-4DDE-B627-6DFEF3A1E92F}" type="datetime1">
              <a:rPr lang="en-US" smtClean="0"/>
              <a:t>3/17/2022</a:t>
            </a:fld>
            <a:endParaRPr lang="en-US"/>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5925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694A1A85-03B5-4875-B329-136817FE68CF}" type="datetime1">
              <a:rPr lang="en-US" smtClean="0"/>
              <a:t>3/17/2022</a:t>
            </a:fld>
            <a:endParaRPr lang="en-US"/>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26636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830EF4-ADF3-4B14-B252-50F51A28D2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208006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9D16256B-82DA-4EE1-81C3-24F2947DEBAD}" type="datetime1">
              <a:rPr lang="en-US" smtClean="0"/>
              <a:t>3/17/2022</a:t>
            </a:fld>
            <a:endParaRPr lang="en-US"/>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869318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4E3E91C9-DAD1-4AEF-896B-B0B960C7E7E7}" type="datetime1">
              <a:rPr lang="en-US" smtClean="0"/>
              <a:t>3/17/2022</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129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C96938FE-59CA-4C89-BE8B-F03601C34342}" type="datetime1">
              <a:rPr lang="en-US" smtClean="0"/>
              <a:t>3/17/2022</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3020417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A518A642-F11E-4D6C-94C7-10329E6CCB63}" type="datetime1">
              <a:rPr lang="en-US" smtClean="0"/>
              <a:t>3/17/2022</a:t>
            </a:fld>
            <a:endParaRPr lang="en-US"/>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90142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FB323EE-0DF1-44F8-AD90-F9DE7ED13117}" type="datetime1">
              <a:rPr lang="en-US" smtClean="0"/>
              <a:t>3/17/2022</a:t>
            </a:fld>
            <a:endParaRPr lang="en-US"/>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Tree>
    <p:extLst>
      <p:ext uri="{BB962C8B-B14F-4D97-AF65-F5344CB8AC3E}">
        <p14:creationId xmlns:p14="http://schemas.microsoft.com/office/powerpoint/2010/main" val="1294164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fld id="{1AE6CA0C-21F2-4F2C-965B-164BFB5D44D7}" type="datetime1">
              <a:rPr lang="en-US" smtClean="0"/>
              <a:t>3/17/2022</a:t>
            </a:fld>
            <a:endParaRPr lang="en-US"/>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9207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641C36-E00E-4011-BF82-01D1FE7319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00416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B7BAC6-5DE5-4F50-8E6B-B7979E59E6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11907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7D82CF-AD3E-4CF9-A92A-94EF40DE0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2294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B2B952-0A13-47CD-92BF-1E6AC00059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09" r="327"/>
          <a:stretch/>
        </p:blipFill>
        <p:spPr>
          <a:xfrm>
            <a:off x="0" y="0"/>
            <a:ext cx="12191999"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77520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247D7E-F5B6-4350-BE36-BC2AB868C2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65378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68517D46-A363-4E26-9E5D-4C0BCED54145}" type="datetime1">
              <a:rPr lang="en-US" smtClean="0"/>
              <a:t>3/17/2022</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66082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AF08ACA9-CAF1-4852-846C-726581A017BC}" type="datetime1">
              <a:rPr lang="en-US" smtClean="0"/>
              <a:t>3/17/2022</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37593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fld id="{83457F0E-57DE-4392-9F01-4590E481B2D5}" type="datetime1">
              <a:rPr lang="en-US" smtClean="0"/>
              <a:t>3/17/2022</a:t>
            </a:fld>
            <a:endParaRPr lang="en-US"/>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85815464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3" r:id="rId25"/>
  </p:sldLayoutIdLst>
  <p:hf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 userDrawn="1">
          <p15:clr>
            <a:srgbClr val="F26B43"/>
          </p15:clr>
        </p15:guide>
        <p15:guide id="9" pos="7392" userDrawn="1">
          <p15:clr>
            <a:srgbClr val="F26B43"/>
          </p15:clr>
        </p15:guide>
        <p15:guide id="10" orient="horz" pos="3984" userDrawn="1">
          <p15:clr>
            <a:srgbClr val="F26B43"/>
          </p15:clr>
        </p15:guide>
        <p15:guide id="11" pos="3840" userDrawn="1">
          <p15:clr>
            <a:srgbClr val="F26B43"/>
          </p15:clr>
        </p15:guide>
        <p15:guide id="12" orient="horz" pos="11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s://cmitmms.cms.gov/"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hyperlink" Target="https://cmit.cms.g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mitmms.cms.gov/CMIT/ViewAccountRequest"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microsoft.com/office/2007/relationships/hdphoto" Target="../media/hdphoto1.wdp"/><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https://cmitmms.cms.gov/"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hyperlink" Target="mailto:Michael.Brea@cms.hhs.gov" TargetMode="External"/><Relationship Id="rId2" Type="http://schemas.openxmlformats.org/officeDocument/2006/relationships/hyperlink" Target="mailto:leibranda@battelle.org"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s://cmsmerit.cms.gov/"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hyperlink" Target="https://battelle.webex.com/mw3300/mywebex/default.do?nomenu=true&amp;siteurl=battelle&amp;service=6&amp;rnd=0.9958451496611602&amp;main_url=https%3A%2F%2Fbattelle.webex.com%2Fec3300%2Feventcenter%2Fevent%2FeventAction.do%3FtheAction%3Ddetail%26%26%26EMK%3D4832534b000000044b64ca9a8c2bcd114e2bfe975155110999785a03bcf94caa4e0cf6375dab634c%26siteurl%3Dbattelle%26confViewID%3D182725209722195568%26encryptTicket%3DSDJTSwAAAAQgbXDrNHM4qRweLdZjaBsXvYGGBJDrU128Ti8jOTnB0w2%26"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2ADA7B6-6DE8-4ADA-9E42-EA0C9460153F}"/>
              </a:ext>
            </a:extLst>
          </p:cNvPr>
          <p:cNvSpPr>
            <a:spLocks noGrp="1"/>
          </p:cNvSpPr>
          <p:nvPr>
            <p:ph type="ctrTitle"/>
          </p:nvPr>
        </p:nvSpPr>
        <p:spPr>
          <a:xfrm>
            <a:off x="457200" y="4127500"/>
            <a:ext cx="11277600" cy="2197100"/>
          </a:xfrm>
        </p:spPr>
        <p:txBody>
          <a:bodyPr/>
          <a:lstStyle/>
          <a:p>
            <a:pPr>
              <a:tabLst>
                <a:tab pos="5486400" algn="l"/>
              </a:tabLst>
            </a:pPr>
            <a:r>
              <a:rPr lang="en-US" sz="3200" dirty="0"/>
              <a:t>Maximizing Efficiency of Information Gathering with the De Novo Measure Scan (DNMS)</a:t>
            </a:r>
            <a:br>
              <a:rPr lang="en-US" sz="2400" dirty="0"/>
            </a:br>
            <a:br>
              <a:rPr lang="en-US" sz="2400" dirty="0"/>
            </a:br>
            <a:r>
              <a:rPr lang="en-US" sz="1500" dirty="0"/>
              <a:t>Meridith Eastman | </a:t>
            </a:r>
            <a:r>
              <a:rPr lang="en-US" sz="1500" b="0" dirty="0"/>
              <a:t>Battelle</a:t>
            </a:r>
            <a:br>
              <a:rPr lang="en-US" sz="2400" dirty="0"/>
            </a:br>
            <a:r>
              <a:rPr lang="en-US" sz="1500" dirty="0"/>
              <a:t>Amy Leibrand </a:t>
            </a:r>
            <a:r>
              <a:rPr lang="en-US" sz="1500" b="0" dirty="0"/>
              <a:t>| Battelle 	</a:t>
            </a:r>
            <a:br>
              <a:rPr lang="en-US" sz="1500" b="0" dirty="0"/>
            </a:br>
            <a:endParaRPr lang="en-US" sz="1500" b="0" dirty="0">
              <a:solidFill>
                <a:schemeClr val="tx1"/>
              </a:solidFill>
              <a:highlight>
                <a:srgbClr val="FFFF00"/>
              </a:highlight>
            </a:endParaRPr>
          </a:p>
        </p:txBody>
      </p:sp>
      <p:sp>
        <p:nvSpPr>
          <p:cNvPr id="3" name="Date Placeholder 2">
            <a:extLst>
              <a:ext uri="{FF2B5EF4-FFF2-40B4-BE49-F238E27FC236}">
                <a16:creationId xmlns:a16="http://schemas.microsoft.com/office/drawing/2014/main" id="{AE5A8670-EC3A-4BA3-AE79-658BC309996E}"/>
              </a:ext>
              <a:ext uri="{C183D7F6-B498-43B3-948B-1728B52AA6E4}">
                <adec:decorative xmlns:adec="http://schemas.microsoft.com/office/drawing/2017/decorative" val="0"/>
              </a:ext>
            </a:extLst>
          </p:cNvPr>
          <p:cNvSpPr>
            <a:spLocks noGrp="1"/>
          </p:cNvSpPr>
          <p:nvPr>
            <p:ph type="dt" sz="half" idx="10"/>
          </p:nvPr>
        </p:nvSpPr>
        <p:spPr/>
        <p:txBody>
          <a:bodyPr/>
          <a:lstStyle/>
          <a:p>
            <a:fld id="{F0174DFE-57DB-4CF7-B698-67494493CD0F}" type="datetime1">
              <a:rPr lang="en-US" smtClean="0"/>
              <a:t>3/17/2022</a:t>
            </a:fld>
            <a:endParaRPr lang="en-US"/>
          </a:p>
        </p:txBody>
      </p:sp>
      <p:sp>
        <p:nvSpPr>
          <p:cNvPr id="4" name="Slide Number Placeholder 3">
            <a:extLst>
              <a:ext uri="{FF2B5EF4-FFF2-40B4-BE49-F238E27FC236}">
                <a16:creationId xmlns:a16="http://schemas.microsoft.com/office/drawing/2014/main" id="{575B7689-CE8A-4D12-855A-DE5D7544EBF2}"/>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0</a:t>
            </a:fld>
            <a:endParaRPr lang="en-US" dirty="0"/>
          </a:p>
        </p:txBody>
      </p:sp>
      <p:sp>
        <p:nvSpPr>
          <p:cNvPr id="7" name="Date Placeholder 3">
            <a:extLst>
              <a:ext uri="{FF2B5EF4-FFF2-40B4-BE49-F238E27FC236}">
                <a16:creationId xmlns:a16="http://schemas.microsoft.com/office/drawing/2014/main" id="{EE3707A4-14D1-465C-AA6A-BCCFE0D96775}"/>
              </a:ext>
              <a:ext uri="{C183D7F6-B498-43B3-948B-1728B52AA6E4}">
                <adec:decorative xmlns:adec="http://schemas.microsoft.com/office/drawing/2017/decorative" val="1"/>
              </a:ext>
            </a:extLst>
          </p:cNvPr>
          <p:cNvSpPr txBox="1">
            <a:spLocks/>
          </p:cNvSpPr>
          <p:nvPr/>
        </p:nvSpPr>
        <p:spPr>
          <a:xfrm>
            <a:off x="10210800" y="6324600"/>
            <a:ext cx="1524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C8EE6A-A1DC-4AE5-9B08-94EA9FF560C4}" type="datetime1">
              <a:rPr lang="en-US" smtClean="0"/>
              <a:pPr/>
              <a:t>3/17/2022</a:t>
            </a:fld>
            <a:endParaRPr lang="en-US" dirty="0"/>
          </a:p>
        </p:txBody>
      </p:sp>
    </p:spTree>
    <p:extLst>
      <p:ext uri="{BB962C8B-B14F-4D97-AF65-F5344CB8AC3E}">
        <p14:creationId xmlns:p14="http://schemas.microsoft.com/office/powerpoint/2010/main" val="3582628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63F195-D8DD-4C8D-A79D-EB29D571F5BB}"/>
              </a:ext>
            </a:extLst>
          </p:cNvPr>
          <p:cNvSpPr>
            <a:spLocks noGrp="1"/>
          </p:cNvSpPr>
          <p:nvPr>
            <p:ph type="title"/>
          </p:nvPr>
        </p:nvSpPr>
        <p:spPr/>
        <p:txBody>
          <a:bodyPr/>
          <a:lstStyle/>
          <a:p>
            <a:r>
              <a:rPr lang="en-US" dirty="0"/>
              <a:t>Environmental Scan Support Tool (ESST)</a:t>
            </a:r>
          </a:p>
        </p:txBody>
      </p:sp>
      <p:sp>
        <p:nvSpPr>
          <p:cNvPr id="2" name="Content Placeholder 1">
            <a:extLst>
              <a:ext uri="{FF2B5EF4-FFF2-40B4-BE49-F238E27FC236}">
                <a16:creationId xmlns:a16="http://schemas.microsoft.com/office/drawing/2014/main" id="{B96C77BF-CE8E-4F9D-9D1D-1934D5F94942}"/>
              </a:ext>
            </a:extLst>
          </p:cNvPr>
          <p:cNvSpPr>
            <a:spLocks noGrp="1"/>
          </p:cNvSpPr>
          <p:nvPr>
            <p:ph idx="1"/>
          </p:nvPr>
        </p:nvSpPr>
        <p:spPr/>
        <p:txBody>
          <a:bodyPr/>
          <a:lstStyle/>
          <a:p>
            <a:r>
              <a:rPr lang="en-US" dirty="0"/>
              <a:t>Current, accessible index of the top 30 most relevant abstracts and articles in PubMed, PubMed Central, and CINAHL for quality measures found in CMIT</a:t>
            </a:r>
          </a:p>
          <a:p>
            <a:pPr lvl="1"/>
            <a:r>
              <a:rPr lang="en-US" dirty="0"/>
              <a:t>2007 to present </a:t>
            </a:r>
          </a:p>
          <a:p>
            <a:pPr lvl="1"/>
            <a:r>
              <a:rPr lang="en-US" dirty="0"/>
              <a:t>Output updated monthly</a:t>
            </a:r>
          </a:p>
          <a:p>
            <a:pPr lvl="1"/>
            <a:r>
              <a:rPr lang="en-US" dirty="0"/>
              <a:t>Exportable output</a:t>
            </a:r>
          </a:p>
          <a:p>
            <a:pPr lvl="1"/>
            <a:r>
              <a:rPr lang="en-US" dirty="0"/>
              <a:t>Links to source documents </a:t>
            </a:r>
          </a:p>
        </p:txBody>
      </p:sp>
      <p:sp>
        <p:nvSpPr>
          <p:cNvPr id="5" name="Slide Number Placeholder 4">
            <a:extLst>
              <a:ext uri="{FF2B5EF4-FFF2-40B4-BE49-F238E27FC236}">
                <a16:creationId xmlns:a16="http://schemas.microsoft.com/office/drawing/2014/main" id="{196036C1-1945-42FD-ACB7-495D661E40A7}"/>
              </a:ext>
            </a:extLst>
          </p:cNvPr>
          <p:cNvSpPr>
            <a:spLocks noGrp="1"/>
          </p:cNvSpPr>
          <p:nvPr>
            <p:ph type="sldNum" sz="quarter" idx="12"/>
          </p:nvPr>
        </p:nvSpPr>
        <p:spPr/>
        <p:txBody>
          <a:bodyPr/>
          <a:lstStyle/>
          <a:p>
            <a:fld id="{F6B8A4A2-F29A-4651-AFA7-54DA4950AAC7}" type="slidenum">
              <a:rPr lang="en-US" smtClean="0"/>
              <a:pPr/>
              <a:t>9</a:t>
            </a:fld>
            <a:endParaRPr lang="en-US" dirty="0"/>
          </a:p>
        </p:txBody>
      </p:sp>
      <p:sp>
        <p:nvSpPr>
          <p:cNvPr id="4" name="Date Placeholder 3">
            <a:extLst>
              <a:ext uri="{FF2B5EF4-FFF2-40B4-BE49-F238E27FC236}">
                <a16:creationId xmlns:a16="http://schemas.microsoft.com/office/drawing/2014/main" id="{80C6EEC8-A7EF-4348-8BCD-E718BF813245}"/>
              </a:ext>
            </a:extLst>
          </p:cNvPr>
          <p:cNvSpPr>
            <a:spLocks noGrp="1"/>
          </p:cNvSpPr>
          <p:nvPr>
            <p:ph type="dt" sz="half" idx="10"/>
          </p:nvPr>
        </p:nvSpPr>
        <p:spPr/>
        <p:txBody>
          <a:bodyPr/>
          <a:lstStyle/>
          <a:p>
            <a:fld id="{097C0194-4FDA-43AF-9F3B-BE4B0F1060EB}" type="datetime1">
              <a:rPr lang="en-US" smtClean="0"/>
              <a:t>3/17/2022</a:t>
            </a:fld>
            <a:endParaRPr lang="en-US"/>
          </a:p>
        </p:txBody>
      </p:sp>
    </p:spTree>
    <p:extLst>
      <p:ext uri="{BB962C8B-B14F-4D97-AF65-F5344CB8AC3E}">
        <p14:creationId xmlns:p14="http://schemas.microsoft.com/office/powerpoint/2010/main" val="3590301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645CC8-C9F4-42FD-B4B4-C12D1E55E2E8}"/>
              </a:ext>
            </a:extLst>
          </p:cNvPr>
          <p:cNvSpPr>
            <a:spLocks noGrp="1"/>
          </p:cNvSpPr>
          <p:nvPr>
            <p:ph type="title"/>
          </p:nvPr>
        </p:nvSpPr>
        <p:spPr/>
        <p:txBody>
          <a:bodyPr/>
          <a:lstStyle/>
          <a:p>
            <a:r>
              <a:rPr lang="en-US" dirty="0"/>
              <a:t>De Novo Measure Scan (DNMS)</a:t>
            </a:r>
          </a:p>
        </p:txBody>
      </p:sp>
      <p:pic>
        <p:nvPicPr>
          <p:cNvPr id="7" name="Content Placeholder 6" descr="Screenshot of the CMIT De Novo Measure Scan webpage. ">
            <a:extLst>
              <a:ext uri="{FF2B5EF4-FFF2-40B4-BE49-F238E27FC236}">
                <a16:creationId xmlns:a16="http://schemas.microsoft.com/office/drawing/2014/main" id="{CB69D7FC-187C-467B-B77A-A2432546BD86}"/>
              </a:ext>
            </a:extLst>
          </p:cNvPr>
          <p:cNvPicPr>
            <a:picLocks noGrp="1" noChangeAspect="1"/>
          </p:cNvPicPr>
          <p:nvPr>
            <p:ph idx="1"/>
          </p:nvPr>
        </p:nvPicPr>
        <p:blipFill>
          <a:blip r:embed="rId3"/>
          <a:stretch>
            <a:fillRect/>
          </a:stretch>
        </p:blipFill>
        <p:spPr>
          <a:xfrm>
            <a:off x="2533365" y="1600200"/>
            <a:ext cx="7125269" cy="4572000"/>
          </a:xfrm>
        </p:spPr>
      </p:pic>
      <p:sp>
        <p:nvSpPr>
          <p:cNvPr id="5" name="Slide Number Placeholder 4">
            <a:extLst>
              <a:ext uri="{FF2B5EF4-FFF2-40B4-BE49-F238E27FC236}">
                <a16:creationId xmlns:a16="http://schemas.microsoft.com/office/drawing/2014/main" id="{B923EB0F-4971-43AD-90BB-D40CC1416120}"/>
              </a:ext>
            </a:extLst>
          </p:cNvPr>
          <p:cNvSpPr>
            <a:spLocks noGrp="1"/>
          </p:cNvSpPr>
          <p:nvPr>
            <p:ph type="sldNum" sz="quarter" idx="12"/>
          </p:nvPr>
        </p:nvSpPr>
        <p:spPr/>
        <p:txBody>
          <a:bodyPr/>
          <a:lstStyle/>
          <a:p>
            <a:fld id="{F6B8A4A2-F29A-4651-AFA7-54DA4950AAC7}" type="slidenum">
              <a:rPr lang="en-US" smtClean="0"/>
              <a:pPr/>
              <a:t>10</a:t>
            </a:fld>
            <a:endParaRPr lang="en-US" dirty="0"/>
          </a:p>
        </p:txBody>
      </p:sp>
      <p:sp>
        <p:nvSpPr>
          <p:cNvPr id="4" name="Date Placeholder 3">
            <a:extLst>
              <a:ext uri="{FF2B5EF4-FFF2-40B4-BE49-F238E27FC236}">
                <a16:creationId xmlns:a16="http://schemas.microsoft.com/office/drawing/2014/main" id="{9D5306E1-A692-4C48-A39E-2193C98B3CF3}"/>
              </a:ext>
            </a:extLst>
          </p:cNvPr>
          <p:cNvSpPr>
            <a:spLocks noGrp="1"/>
          </p:cNvSpPr>
          <p:nvPr>
            <p:ph type="dt" sz="half" idx="10"/>
          </p:nvPr>
        </p:nvSpPr>
        <p:spPr/>
        <p:txBody>
          <a:bodyPr/>
          <a:lstStyle/>
          <a:p>
            <a:fld id="{097C0194-4FDA-43AF-9F3B-BE4B0F1060EB}" type="datetime1">
              <a:rPr lang="en-US" smtClean="0"/>
              <a:t>3/17/2022</a:t>
            </a:fld>
            <a:endParaRPr lang="en-US"/>
          </a:p>
        </p:txBody>
      </p:sp>
    </p:spTree>
    <p:extLst>
      <p:ext uri="{BB962C8B-B14F-4D97-AF65-F5344CB8AC3E}">
        <p14:creationId xmlns:p14="http://schemas.microsoft.com/office/powerpoint/2010/main" val="121733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De Novo Measure Scan (DNMS)</a:t>
            </a:r>
          </a:p>
        </p:txBody>
      </p:sp>
      <p:sp>
        <p:nvSpPr>
          <p:cNvPr id="10" name="Content Placeholder 3">
            <a:extLst>
              <a:ext uri="{FF2B5EF4-FFF2-40B4-BE49-F238E27FC236}">
                <a16:creationId xmlns:a16="http://schemas.microsoft.com/office/drawing/2014/main" id="{E92BC029-84FC-4DAA-BDC4-4CC5343087F6}"/>
              </a:ext>
            </a:extLst>
          </p:cNvPr>
          <p:cNvSpPr>
            <a:spLocks noGrp="1"/>
          </p:cNvSpPr>
          <p:nvPr>
            <p:ph idx="1"/>
          </p:nvPr>
        </p:nvSpPr>
        <p:spPr>
          <a:xfrm>
            <a:off x="457200" y="1873769"/>
            <a:ext cx="11277600" cy="4226241"/>
          </a:xfrm>
        </p:spPr>
        <p:txBody>
          <a:bodyPr>
            <a:normAutofit/>
          </a:bodyPr>
          <a:lstStyle/>
          <a:p>
            <a:r>
              <a:rPr lang="en-US" dirty="0"/>
              <a:t>De Novo Measure Scan is a feature of the Environmental Scan Support Tool (ESST) on </a:t>
            </a:r>
            <a:r>
              <a:rPr lang="en-US" b="1" dirty="0"/>
              <a:t>Expanded Access CMIT</a:t>
            </a:r>
          </a:p>
          <a:p>
            <a:pPr lvl="1"/>
            <a:r>
              <a:rPr lang="en-US" dirty="0"/>
              <a:t>Uses structured search terms pre-identified from Clinical Quality Measure (CQM) concepts, that mirror the structure of a measure, and reduce time needed to run a scan</a:t>
            </a:r>
          </a:p>
          <a:p>
            <a:pPr lvl="1"/>
            <a:r>
              <a:rPr lang="en-US" dirty="0"/>
              <a:t>Identifies and prioritizes most relevant PubMed, PubMed Central, and CINAHL content, simultaneously searching multiple engines</a:t>
            </a:r>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11</a:t>
            </a:fld>
            <a:endParaRPr lang="en-US" dirty="0"/>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3/17/2022</a:t>
            </a:fld>
            <a:endParaRPr lang="en-US"/>
          </a:p>
        </p:txBody>
      </p:sp>
    </p:spTree>
    <p:extLst>
      <p:ext uri="{BB962C8B-B14F-4D97-AF65-F5344CB8AC3E}">
        <p14:creationId xmlns:p14="http://schemas.microsoft.com/office/powerpoint/2010/main" val="2789187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De Novo Measure Scan Uses</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a:xfrm>
            <a:off x="457200" y="1695451"/>
            <a:ext cx="11277600" cy="4428624"/>
          </a:xfrm>
        </p:spPr>
        <p:txBody>
          <a:bodyPr>
            <a:normAutofit fontScale="92500" lnSpcReduction="10000"/>
          </a:bodyPr>
          <a:lstStyle/>
          <a:p>
            <a:r>
              <a:rPr lang="en-US" dirty="0"/>
              <a:t>De Novo Measure Scan is useful for:</a:t>
            </a:r>
          </a:p>
          <a:p>
            <a:pPr lvl="1"/>
            <a:r>
              <a:rPr lang="en-US" dirty="0"/>
              <a:t>Measure developers</a:t>
            </a:r>
          </a:p>
          <a:p>
            <a:pPr lvl="2"/>
            <a:r>
              <a:rPr lang="en-US" dirty="0"/>
              <a:t>Gathering biomedical literature at the start of the measure development process that is directly pertinent to the measure concept</a:t>
            </a:r>
          </a:p>
          <a:p>
            <a:pPr lvl="2"/>
            <a:r>
              <a:rPr lang="en-US" dirty="0"/>
              <a:t>Gather up-to-date support needed to justify the </a:t>
            </a:r>
            <a:r>
              <a:rPr lang="en-US" dirty="0" err="1"/>
              <a:t>respecification</a:t>
            </a:r>
            <a:r>
              <a:rPr lang="en-US" dirty="0"/>
              <a:t> of an existing measure</a:t>
            </a:r>
          </a:p>
          <a:p>
            <a:pPr lvl="1"/>
            <a:r>
              <a:rPr lang="en-US" dirty="0"/>
              <a:t>CMS</a:t>
            </a:r>
          </a:p>
          <a:p>
            <a:pPr lvl="2"/>
            <a:r>
              <a:rPr lang="en-US" dirty="0"/>
              <a:t>Assess the robustness of information gathering for candidate measures during the vetting process</a:t>
            </a:r>
          </a:p>
          <a:p>
            <a:r>
              <a:rPr lang="en-US" dirty="0"/>
              <a:t>Improves efficiency and effectiveness of reviews and information gathering</a:t>
            </a:r>
          </a:p>
          <a:p>
            <a:pPr lvl="2"/>
            <a:endParaRPr lang="en-US" dirty="0"/>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12</a:t>
            </a:fld>
            <a:endParaRPr lang="en-US" dirty="0"/>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3/17/2022</a:t>
            </a:fld>
            <a:endParaRPr lang="en-US"/>
          </a:p>
        </p:txBody>
      </p:sp>
    </p:spTree>
    <p:extLst>
      <p:ext uri="{BB962C8B-B14F-4D97-AF65-F5344CB8AC3E}">
        <p14:creationId xmlns:p14="http://schemas.microsoft.com/office/powerpoint/2010/main" val="3450072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9BEE54-9DE8-4188-9417-BEB12304B0F1}"/>
              </a:ext>
            </a:extLst>
          </p:cNvPr>
          <p:cNvSpPr>
            <a:spLocks noGrp="1"/>
          </p:cNvSpPr>
          <p:nvPr>
            <p:ph type="title"/>
          </p:nvPr>
        </p:nvSpPr>
        <p:spPr/>
        <p:txBody>
          <a:bodyPr/>
          <a:lstStyle/>
          <a:p>
            <a:r>
              <a:rPr lang="en-US" dirty="0"/>
              <a:t>ESST and DNMS Uses</a:t>
            </a:r>
          </a:p>
        </p:txBody>
      </p:sp>
      <p:pic>
        <p:nvPicPr>
          <p:cNvPr id="7" name="Content Placeholder 6" descr="Graphic showing the ESST and DNMS uses. Three boxes with text showing:&#10;ESST: &quot;Current scan for existing measure&quot; overlapping with a box saying &quot;Measure information form: Dated Scan&quot;. Both boxes have an arrow with the text &quot;Identify gaps&quot; leading to the third box saying &quot;DNMS: Focused information gathering.&quot;  ">
            <a:extLst>
              <a:ext uri="{FF2B5EF4-FFF2-40B4-BE49-F238E27FC236}">
                <a16:creationId xmlns:a16="http://schemas.microsoft.com/office/drawing/2014/main" id="{9DB73300-7350-4079-BB75-8A9FFA8032A6}"/>
              </a:ext>
            </a:extLst>
          </p:cNvPr>
          <p:cNvPicPr>
            <a:picLocks noGrp="1" noChangeAspect="1"/>
          </p:cNvPicPr>
          <p:nvPr>
            <p:ph idx="1"/>
          </p:nvPr>
        </p:nvPicPr>
        <p:blipFill>
          <a:blip r:embed="rId3"/>
          <a:stretch>
            <a:fillRect/>
          </a:stretch>
        </p:blipFill>
        <p:spPr>
          <a:xfrm>
            <a:off x="1401688" y="2099388"/>
            <a:ext cx="9388624" cy="3352549"/>
          </a:xfrm>
        </p:spPr>
      </p:pic>
      <p:sp>
        <p:nvSpPr>
          <p:cNvPr id="5" name="Slide Number Placeholder 4">
            <a:extLst>
              <a:ext uri="{FF2B5EF4-FFF2-40B4-BE49-F238E27FC236}">
                <a16:creationId xmlns:a16="http://schemas.microsoft.com/office/drawing/2014/main" id="{D77BFDA1-FB48-4DAA-92C7-407AC6240831}"/>
              </a:ext>
            </a:extLst>
          </p:cNvPr>
          <p:cNvSpPr>
            <a:spLocks noGrp="1"/>
          </p:cNvSpPr>
          <p:nvPr>
            <p:ph type="sldNum" sz="quarter" idx="12"/>
          </p:nvPr>
        </p:nvSpPr>
        <p:spPr/>
        <p:txBody>
          <a:bodyPr/>
          <a:lstStyle/>
          <a:p>
            <a:fld id="{F6B8A4A2-F29A-4651-AFA7-54DA4950AAC7}" type="slidenum">
              <a:rPr lang="en-US" smtClean="0"/>
              <a:pPr/>
              <a:t>13</a:t>
            </a:fld>
            <a:endParaRPr lang="en-US" dirty="0"/>
          </a:p>
        </p:txBody>
      </p:sp>
      <p:sp>
        <p:nvSpPr>
          <p:cNvPr id="4" name="Date Placeholder 3">
            <a:extLst>
              <a:ext uri="{FF2B5EF4-FFF2-40B4-BE49-F238E27FC236}">
                <a16:creationId xmlns:a16="http://schemas.microsoft.com/office/drawing/2014/main" id="{3BF266F4-3E7B-4409-9D17-DB09710C0443}"/>
              </a:ext>
            </a:extLst>
          </p:cNvPr>
          <p:cNvSpPr>
            <a:spLocks noGrp="1"/>
          </p:cNvSpPr>
          <p:nvPr>
            <p:ph type="dt" sz="half" idx="10"/>
          </p:nvPr>
        </p:nvSpPr>
        <p:spPr/>
        <p:txBody>
          <a:bodyPr/>
          <a:lstStyle/>
          <a:p>
            <a:fld id="{097C0194-4FDA-43AF-9F3B-BE4B0F1060EB}" type="datetime1">
              <a:rPr lang="en-US" smtClean="0"/>
              <a:t>3/17/2022</a:t>
            </a:fld>
            <a:endParaRPr lang="en-US"/>
          </a:p>
        </p:txBody>
      </p:sp>
    </p:spTree>
    <p:extLst>
      <p:ext uri="{BB962C8B-B14F-4D97-AF65-F5344CB8AC3E}">
        <p14:creationId xmlns:p14="http://schemas.microsoft.com/office/powerpoint/2010/main" val="1880326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How De Novo Measure Scan Works</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a:xfrm>
            <a:off x="457200" y="1695450"/>
            <a:ext cx="11277600" cy="4886325"/>
          </a:xfrm>
        </p:spPr>
        <p:txBody>
          <a:bodyPr>
            <a:normAutofit fontScale="92500" lnSpcReduction="20000"/>
          </a:bodyPr>
          <a:lstStyle/>
          <a:p>
            <a:r>
              <a:rPr lang="en-US" dirty="0"/>
              <a:t>Quality measure concepts are represented by a Clinical Quality Measure (CQM) ontology that “describes” a measure</a:t>
            </a:r>
          </a:p>
          <a:p>
            <a:pPr lvl="1"/>
            <a:r>
              <a:rPr lang="en-US" dirty="0"/>
              <a:t>Target population</a:t>
            </a:r>
          </a:p>
          <a:p>
            <a:pPr lvl="1"/>
            <a:r>
              <a:rPr lang="en-US" dirty="0"/>
              <a:t>Health status or utilization </a:t>
            </a:r>
          </a:p>
          <a:p>
            <a:pPr lvl="1"/>
            <a:r>
              <a:rPr lang="en-US" dirty="0"/>
              <a:t>Change concept</a:t>
            </a:r>
          </a:p>
          <a:p>
            <a:pPr lvl="1"/>
            <a:r>
              <a:rPr lang="en-US" dirty="0"/>
              <a:t>Expected output</a:t>
            </a:r>
          </a:p>
          <a:p>
            <a:pPr lvl="1"/>
            <a:r>
              <a:rPr lang="en-US" dirty="0"/>
              <a:t>Care setting</a:t>
            </a:r>
          </a:p>
          <a:p>
            <a:r>
              <a:rPr lang="en-US" dirty="0"/>
              <a:t>Structured search terms represent CQM concepts to “build” a new measure</a:t>
            </a:r>
          </a:p>
          <a:p>
            <a:r>
              <a:rPr lang="en-US" dirty="0"/>
              <a:t>Artificial intelligence (AI) identifies and prioritizes the most relevant PubMed, PubMed Central and CINAHL content related to queried CQM concepts</a:t>
            </a:r>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14</a:t>
            </a:fld>
            <a:endParaRPr lang="en-US" dirty="0"/>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3/17/2022</a:t>
            </a:fld>
            <a:endParaRPr lang="en-US"/>
          </a:p>
        </p:txBody>
      </p:sp>
    </p:spTree>
    <p:extLst>
      <p:ext uri="{BB962C8B-B14F-4D97-AF65-F5344CB8AC3E}">
        <p14:creationId xmlns:p14="http://schemas.microsoft.com/office/powerpoint/2010/main" val="627820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CMS Measures Inventory Tool (CMIT)</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a:xfrm>
            <a:off x="457200" y="1704975"/>
            <a:ext cx="11277600" cy="2571753"/>
          </a:xfrm>
        </p:spPr>
        <p:txBody>
          <a:bodyPr>
            <a:normAutofit fontScale="92500" lnSpcReduction="10000"/>
          </a:bodyPr>
          <a:lstStyle/>
          <a:p>
            <a:r>
              <a:rPr lang="en-US" dirty="0"/>
              <a:t>A </a:t>
            </a:r>
            <a:r>
              <a:rPr lang="en-US" sz="3500" dirty="0"/>
              <a:t>searchable repository of measure information</a:t>
            </a:r>
          </a:p>
          <a:p>
            <a:r>
              <a:rPr lang="en-US" sz="3500" dirty="0"/>
              <a:t>Provides functionality for measure comparison, review and environmental scans</a:t>
            </a:r>
          </a:p>
          <a:p>
            <a:r>
              <a:rPr lang="en-US" sz="3500" dirty="0"/>
              <a:t>2 versions of CMIT</a:t>
            </a:r>
            <a:r>
              <a:rPr lang="en-US" dirty="0"/>
              <a:t>: (1) Expanded Access, (2) Public</a:t>
            </a:r>
          </a:p>
          <a:p>
            <a:pPr lvl="1"/>
            <a:r>
              <a:rPr lang="en-US" sz="3000" dirty="0"/>
              <a:t>An expanded access account can be requested from CMIT</a:t>
            </a:r>
          </a:p>
          <a:p>
            <a:pPr lvl="1"/>
            <a:endParaRPr lang="en-US" dirty="0"/>
          </a:p>
          <a:p>
            <a:endParaRPr lang="en-US" dirty="0"/>
          </a:p>
          <a:p>
            <a:endParaRPr lang="en-US" dirty="0"/>
          </a:p>
        </p:txBody>
      </p:sp>
      <p:graphicFrame>
        <p:nvGraphicFramePr>
          <p:cNvPr id="7" name="Table 7" descr="Controlled Access column and Public Column expalin how to get into CMIT. " title="CMIT">
            <a:extLst>
              <a:ext uri="{FF2B5EF4-FFF2-40B4-BE49-F238E27FC236}">
                <a16:creationId xmlns:a16="http://schemas.microsoft.com/office/drawing/2014/main" id="{5373F34D-A13F-472E-A675-891D511A911E}"/>
              </a:ext>
            </a:extLst>
          </p:cNvPr>
          <p:cNvGraphicFramePr>
            <a:graphicFrameLocks noGrp="1"/>
          </p:cNvGraphicFramePr>
          <p:nvPr>
            <p:extLst>
              <p:ext uri="{D42A27DB-BD31-4B8C-83A1-F6EECF244321}">
                <p14:modId xmlns:p14="http://schemas.microsoft.com/office/powerpoint/2010/main" val="1334966039"/>
              </p:ext>
            </p:extLst>
          </p:nvPr>
        </p:nvGraphicFramePr>
        <p:xfrm>
          <a:off x="457200" y="4275124"/>
          <a:ext cx="11277600" cy="2103120"/>
        </p:xfrm>
        <a:graphic>
          <a:graphicData uri="http://schemas.openxmlformats.org/drawingml/2006/table">
            <a:tbl>
              <a:tblPr firstRow="1" bandRow="1">
                <a:tableStyleId>{5C22544A-7EE6-4342-B048-85BDC9FD1C3A}</a:tableStyleId>
              </a:tblPr>
              <a:tblGrid>
                <a:gridCol w="5993559">
                  <a:extLst>
                    <a:ext uri="{9D8B030D-6E8A-4147-A177-3AD203B41FA5}">
                      <a16:colId xmlns:a16="http://schemas.microsoft.com/office/drawing/2014/main" val="627442135"/>
                    </a:ext>
                  </a:extLst>
                </a:gridCol>
                <a:gridCol w="5284041">
                  <a:extLst>
                    <a:ext uri="{9D8B030D-6E8A-4147-A177-3AD203B41FA5}">
                      <a16:colId xmlns:a16="http://schemas.microsoft.com/office/drawing/2014/main" val="161457805"/>
                    </a:ext>
                  </a:extLst>
                </a:gridCol>
              </a:tblGrid>
              <a:tr h="308216">
                <a:tc>
                  <a:txBody>
                    <a:bodyPr/>
                    <a:lstStyle/>
                    <a:p>
                      <a:pPr algn="ctr"/>
                      <a:r>
                        <a:rPr lang="en-US" dirty="0"/>
                        <a:t>Expanded Access</a:t>
                      </a:r>
                    </a:p>
                  </a:txBody>
                  <a:tcPr/>
                </a:tc>
                <a:tc>
                  <a:txBody>
                    <a:bodyPr/>
                    <a:lstStyle/>
                    <a:p>
                      <a:pPr algn="ctr"/>
                      <a:r>
                        <a:rPr lang="en-US" dirty="0"/>
                        <a:t>Public</a:t>
                      </a:r>
                    </a:p>
                  </a:txBody>
                  <a:tcPr/>
                </a:tc>
                <a:extLst>
                  <a:ext uri="{0D108BD9-81ED-4DB2-BD59-A6C34878D82A}">
                    <a16:rowId xmlns:a16="http://schemas.microsoft.com/office/drawing/2014/main" val="1515512782"/>
                  </a:ext>
                </a:extLst>
              </a:tr>
              <a:tr h="361096">
                <a:tc>
                  <a:txBody>
                    <a:bodyPr/>
                    <a:lstStyle/>
                    <a:p>
                      <a:r>
                        <a:rPr lang="en-US" sz="1800" dirty="0">
                          <a:latin typeface="Arial" panose="020B0604020202020204" pitchFamily="34" charset="0"/>
                          <a:cs typeface="Arial" panose="020B0604020202020204" pitchFamily="34" charset="0"/>
                          <a:hlinkClick r:id="rId3"/>
                        </a:rPr>
                        <a:t>https://cmitmms.cms.gov</a:t>
                      </a:r>
                      <a:endParaRPr lang="en-US" sz="1800" dirty="0">
                        <a:latin typeface="Arial" panose="020B0604020202020204" pitchFamily="34" charset="0"/>
                        <a:cs typeface="Arial" panose="020B0604020202020204" pitchFamily="34" charset="0"/>
                      </a:endParaRPr>
                    </a:p>
                  </a:txBody>
                  <a:tcPr/>
                </a:tc>
                <a:tc>
                  <a:txBody>
                    <a:bodyPr/>
                    <a:lstStyle/>
                    <a:p>
                      <a:r>
                        <a:rPr lang="en-US" sz="1800" dirty="0">
                          <a:latin typeface="Arial" panose="020B0604020202020204" pitchFamily="34" charset="0"/>
                          <a:cs typeface="Arial" panose="020B0604020202020204" pitchFamily="34" charset="0"/>
                          <a:hlinkClick r:id="rId4"/>
                        </a:rPr>
                        <a:t>https://cmit.cms.gov</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5856505"/>
                  </a:ext>
                </a:extLst>
              </a:tr>
              <a:tr h="361096">
                <a:tc>
                  <a:txBody>
                    <a:bodyPr/>
                    <a:lstStyle/>
                    <a:p>
                      <a:r>
                        <a:rPr lang="en-US" sz="1800" dirty="0">
                          <a:latin typeface="Arial" panose="020B0604020202020204" pitchFamily="34" charset="0"/>
                          <a:cs typeface="Arial" panose="020B0604020202020204" pitchFamily="34" charset="0"/>
                        </a:rPr>
                        <a:t>Login credentials and 2 factor authentication required</a:t>
                      </a:r>
                    </a:p>
                  </a:txBody>
                  <a:tcPr/>
                </a:tc>
                <a:tc>
                  <a:txBody>
                    <a:bodyPr/>
                    <a:lstStyle/>
                    <a:p>
                      <a:r>
                        <a:rPr lang="en-US" sz="1800" dirty="0">
                          <a:latin typeface="Arial" panose="020B0604020202020204" pitchFamily="34" charset="0"/>
                          <a:cs typeface="Arial" panose="020B0604020202020204" pitchFamily="34" charset="0"/>
                        </a:rPr>
                        <a:t>No login or authentication required</a:t>
                      </a:r>
                    </a:p>
                  </a:txBody>
                  <a:tcPr/>
                </a:tc>
                <a:extLst>
                  <a:ext uri="{0D108BD9-81ED-4DB2-BD59-A6C34878D82A}">
                    <a16:rowId xmlns:a16="http://schemas.microsoft.com/office/drawing/2014/main" val="2343405095"/>
                  </a:ext>
                </a:extLst>
              </a:tr>
              <a:tr h="361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Access to Environmental Scan Support Tool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(enhanced functionality)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Access to Environmental Scan Support Tool (limited functionality)</a:t>
                      </a:r>
                    </a:p>
                  </a:txBody>
                  <a:tcPr/>
                </a:tc>
                <a:extLst>
                  <a:ext uri="{0D108BD9-81ED-4DB2-BD59-A6C34878D82A}">
                    <a16:rowId xmlns:a16="http://schemas.microsoft.com/office/drawing/2014/main" val="3013575685"/>
                  </a:ext>
                </a:extLst>
              </a:tr>
              <a:tr h="361096">
                <a:tc>
                  <a:txBody>
                    <a:bodyPr/>
                    <a:lstStyle/>
                    <a:p>
                      <a:r>
                        <a:rPr lang="en-US" sz="1800" dirty="0">
                          <a:latin typeface="Arial" panose="020B0604020202020204" pitchFamily="34" charset="0"/>
                          <a:cs typeface="Arial" panose="020B0604020202020204" pitchFamily="34" charset="0"/>
                        </a:rPr>
                        <a:t>Access to De Novo Measure Scan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No access to De Novo Measure Scan</a:t>
                      </a:r>
                    </a:p>
                  </a:txBody>
                  <a:tcPr/>
                </a:tc>
                <a:extLst>
                  <a:ext uri="{0D108BD9-81ED-4DB2-BD59-A6C34878D82A}">
                    <a16:rowId xmlns:a16="http://schemas.microsoft.com/office/drawing/2014/main" val="2534664011"/>
                  </a:ext>
                </a:extLst>
              </a:tr>
            </a:tbl>
          </a:graphicData>
        </a:graphic>
      </p:graphicFrame>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15</a:t>
            </a:fld>
            <a:endParaRPr lang="en-US" dirty="0"/>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3/17/2022</a:t>
            </a:fld>
            <a:endParaRPr lang="en-US"/>
          </a:p>
        </p:txBody>
      </p:sp>
    </p:spTree>
    <p:extLst>
      <p:ext uri="{BB962C8B-B14F-4D97-AF65-F5344CB8AC3E}">
        <p14:creationId xmlns:p14="http://schemas.microsoft.com/office/powerpoint/2010/main" val="134048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Accessing Expanded Access CMIT</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a:xfrm>
            <a:off x="457200" y="1714500"/>
            <a:ext cx="11277600" cy="1714500"/>
          </a:xfrm>
        </p:spPr>
        <p:txBody>
          <a:bodyPr>
            <a:normAutofit/>
          </a:bodyPr>
          <a:lstStyle/>
          <a:p>
            <a:r>
              <a:rPr lang="en-US" dirty="0"/>
              <a:t>Request a CMIT account at </a:t>
            </a:r>
            <a:r>
              <a:rPr lang="en-US" dirty="0">
                <a:hlinkClick r:id="rId3"/>
              </a:rPr>
              <a:t>https://cmitmms.cms.gov/CMIT/ViewAccountRequest</a:t>
            </a:r>
            <a:r>
              <a:rPr lang="en-US" dirty="0"/>
              <a:t> </a:t>
            </a:r>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16</a:t>
            </a:fld>
            <a:endParaRPr lang="en-US" dirty="0"/>
          </a:p>
        </p:txBody>
      </p:sp>
      <p:pic>
        <p:nvPicPr>
          <p:cNvPr id="2" name="Picture 1" descr="Screenshot of account request page on the CMS Measures Inventory Tool (CMIT) website that includes fields for name, company/organization, email, phone number, CMS point of contact, and justification for access.">
            <a:extLst>
              <a:ext uri="{FF2B5EF4-FFF2-40B4-BE49-F238E27FC236}">
                <a16:creationId xmlns:a16="http://schemas.microsoft.com/office/drawing/2014/main" id="{45B4026F-17BA-4925-955B-22855E47E99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15000"/>
                    </a14:imgEffect>
                    <a14:imgEffect>
                      <a14:brightnessContrast contrast="-20000"/>
                    </a14:imgEffect>
                  </a14:imgLayer>
                </a14:imgProps>
              </a:ext>
            </a:extLst>
          </a:blip>
          <a:stretch>
            <a:fillRect/>
          </a:stretch>
        </p:blipFill>
        <p:spPr>
          <a:xfrm>
            <a:off x="2683714" y="2868339"/>
            <a:ext cx="6824572" cy="3846786"/>
          </a:xfrm>
          <a:prstGeom prst="rect">
            <a:avLst/>
          </a:prstGeom>
          <a:effectLst>
            <a:outerShdw blurRad="50800" dist="38100" dir="5400000" algn="t" rotWithShape="0">
              <a:prstClr val="black">
                <a:alpha val="40000"/>
              </a:prstClr>
            </a:outerShdw>
          </a:effectLst>
        </p:spPr>
      </p:pic>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0"/>
              </a:ext>
            </a:extLst>
          </p:cNvPr>
          <p:cNvSpPr>
            <a:spLocks noGrp="1"/>
          </p:cNvSpPr>
          <p:nvPr>
            <p:ph type="dt" sz="half" idx="10"/>
          </p:nvPr>
        </p:nvSpPr>
        <p:spPr/>
        <p:txBody>
          <a:bodyPr/>
          <a:lstStyle/>
          <a:p>
            <a:fld id="{E6381173-1217-468D-AD1D-5B5E3F0F81D1}" type="datetime1">
              <a:rPr lang="en-US" smtClean="0"/>
              <a:t>3/17/2022</a:t>
            </a:fld>
            <a:endParaRPr lang="en-US"/>
          </a:p>
        </p:txBody>
      </p:sp>
    </p:spTree>
    <p:extLst>
      <p:ext uri="{BB962C8B-B14F-4D97-AF65-F5344CB8AC3E}">
        <p14:creationId xmlns:p14="http://schemas.microsoft.com/office/powerpoint/2010/main" val="326764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Demo</a:t>
            </a:r>
          </a:p>
        </p:txBody>
      </p:sp>
      <p:sp>
        <p:nvSpPr>
          <p:cNvPr id="8" name="TextBox 7">
            <a:extLst>
              <a:ext uri="{FF2B5EF4-FFF2-40B4-BE49-F238E27FC236}">
                <a16:creationId xmlns:a16="http://schemas.microsoft.com/office/drawing/2014/main" id="{14D11702-B238-49BC-8AB0-483615CD902B}"/>
              </a:ext>
            </a:extLst>
          </p:cNvPr>
          <p:cNvSpPr txBox="1"/>
          <p:nvPr/>
        </p:nvSpPr>
        <p:spPr>
          <a:xfrm>
            <a:off x="194345" y="1661617"/>
            <a:ext cx="11803310"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hlinkClick r:id="rId3"/>
              </a:rPr>
              <a:t>https://cmitmms.cms.gov</a:t>
            </a:r>
            <a:r>
              <a:rPr lang="en-US" sz="2800" dirty="0">
                <a:latin typeface="Arial" panose="020B0604020202020204" pitchFamily="34" charset="0"/>
                <a:cs typeface="Arial" panose="020B0604020202020204" pitchFamily="34" charset="0"/>
              </a:rPr>
              <a:t> – Expanded Access CMIT (account required)</a:t>
            </a:r>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17</a:t>
            </a:fld>
            <a:endParaRPr lang="en-US" dirty="0"/>
          </a:p>
        </p:txBody>
      </p:sp>
      <p:grpSp>
        <p:nvGrpSpPr>
          <p:cNvPr id="10" name="Group 9" descr="Screenshot of landing page for De Novo Measure Scan showing &quot;Begin a New Search&quot; and &quot;Saved Searches&quot;.">
            <a:extLst>
              <a:ext uri="{FF2B5EF4-FFF2-40B4-BE49-F238E27FC236}">
                <a16:creationId xmlns:a16="http://schemas.microsoft.com/office/drawing/2014/main" id="{1CC27D17-4DA3-48B6-86DD-D30AE70A505E}"/>
              </a:ext>
            </a:extLst>
          </p:cNvPr>
          <p:cNvGrpSpPr/>
          <p:nvPr/>
        </p:nvGrpSpPr>
        <p:grpSpPr>
          <a:xfrm>
            <a:off x="2506980" y="2321782"/>
            <a:ext cx="7178040" cy="4305300"/>
            <a:chOff x="0" y="0"/>
            <a:chExt cx="7178040" cy="4305300"/>
          </a:xfrm>
        </p:grpSpPr>
        <p:grpSp>
          <p:nvGrpSpPr>
            <p:cNvPr id="11" name="Group 10">
              <a:extLst>
                <a:ext uri="{FF2B5EF4-FFF2-40B4-BE49-F238E27FC236}">
                  <a16:creationId xmlns:a16="http://schemas.microsoft.com/office/drawing/2014/main" id="{360C8A1B-8F93-4B46-AF07-D7F1F4F3918E}"/>
                </a:ext>
              </a:extLst>
            </p:cNvPr>
            <p:cNvGrpSpPr/>
            <p:nvPr/>
          </p:nvGrpSpPr>
          <p:grpSpPr>
            <a:xfrm>
              <a:off x="0" y="0"/>
              <a:ext cx="7178040" cy="4305300"/>
              <a:chOff x="0" y="0"/>
              <a:chExt cx="7178040" cy="4305300"/>
            </a:xfrm>
          </p:grpSpPr>
          <p:pic>
            <p:nvPicPr>
              <p:cNvPr id="13" name="Content Placeholder 5" descr="Screenshot of the landing page for the controlled access CMIT website.">
                <a:extLst>
                  <a:ext uri="{FF2B5EF4-FFF2-40B4-BE49-F238E27FC236}">
                    <a16:creationId xmlns:a16="http://schemas.microsoft.com/office/drawing/2014/main" id="{49CA625E-B11E-4454-85B1-A46B60798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178040" cy="4305300"/>
              </a:xfrm>
              <a:prstGeom prst="rect">
                <a:avLst/>
              </a:prstGeom>
            </p:spPr>
          </p:pic>
          <p:pic>
            <p:nvPicPr>
              <p:cNvPr id="14" name="Picture 13" descr="Screen Shot of the CMIT site." title="Demo">
                <a:extLst>
                  <a:ext uri="{FF2B5EF4-FFF2-40B4-BE49-F238E27FC236}">
                    <a16:creationId xmlns:a16="http://schemas.microsoft.com/office/drawing/2014/main" id="{C8ABC256-F7C1-44E1-895D-1D86FEC210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8060" y="563787"/>
                <a:ext cx="4827247" cy="2500684"/>
              </a:xfrm>
              <a:prstGeom prst="rect">
                <a:avLst/>
              </a:prstGeom>
            </p:spPr>
          </p:pic>
        </p:grpSp>
        <p:sp>
          <p:nvSpPr>
            <p:cNvPr id="12" name="Rectangle 11">
              <a:extLst>
                <a:ext uri="{FF2B5EF4-FFF2-40B4-BE49-F238E27FC236}">
                  <a16:creationId xmlns:a16="http://schemas.microsoft.com/office/drawing/2014/main" id="{7B67CC33-0EAF-4418-B681-228D14758866}"/>
                </a:ext>
              </a:extLst>
            </p:cNvPr>
            <p:cNvSpPr/>
            <p:nvPr/>
          </p:nvSpPr>
          <p:spPr>
            <a:xfrm>
              <a:off x="1179542" y="3062731"/>
              <a:ext cx="4827247" cy="513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3/17/2022</a:t>
            </a:fld>
            <a:endParaRPr lang="en-US"/>
          </a:p>
        </p:txBody>
      </p:sp>
    </p:spTree>
    <p:extLst>
      <p:ext uri="{BB962C8B-B14F-4D97-AF65-F5344CB8AC3E}">
        <p14:creationId xmlns:p14="http://schemas.microsoft.com/office/powerpoint/2010/main" val="2875490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Key Points of Contact</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a:xfrm>
            <a:off x="457200" y="1929467"/>
            <a:ext cx="11277600" cy="4395133"/>
          </a:xfrm>
        </p:spPr>
        <p:txBody>
          <a:bodyPr>
            <a:normAutofit/>
          </a:bodyPr>
          <a:lstStyle/>
          <a:p>
            <a:r>
              <a:rPr lang="en-US" dirty="0"/>
              <a:t>Amy Leibrand, Information Gathering Task Lead, Battelle</a:t>
            </a:r>
          </a:p>
          <a:p>
            <a:pPr lvl="1"/>
            <a:r>
              <a:rPr lang="en-US" dirty="0">
                <a:hlinkClick r:id="rId2"/>
              </a:rPr>
              <a:t>leibranda@battelle.org</a:t>
            </a:r>
            <a:r>
              <a:rPr lang="en-US" dirty="0"/>
              <a:t>, (614) 424-4352</a:t>
            </a:r>
          </a:p>
          <a:p>
            <a:r>
              <a:rPr lang="en-US" dirty="0"/>
              <a:t>Michael Brea, CMS Information Gathering Lead</a:t>
            </a:r>
          </a:p>
          <a:p>
            <a:pPr lvl="1"/>
            <a:r>
              <a:rPr lang="en-US" dirty="0">
                <a:hlinkClick r:id="rId3"/>
              </a:rPr>
              <a:t>Michael.Brea@cms.hhs.gov</a:t>
            </a:r>
            <a:r>
              <a:rPr lang="en-US" dirty="0"/>
              <a:t>, (410) 786-4961</a:t>
            </a:r>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18</a:t>
            </a:fld>
            <a:endParaRPr lang="en-US" dirty="0"/>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3/17/2022</a:t>
            </a:fld>
            <a:endParaRPr lang="en-US"/>
          </a:p>
        </p:txBody>
      </p:sp>
    </p:spTree>
    <p:extLst>
      <p:ext uri="{BB962C8B-B14F-4D97-AF65-F5344CB8AC3E}">
        <p14:creationId xmlns:p14="http://schemas.microsoft.com/office/powerpoint/2010/main" val="3351848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E76A6-A748-45E8-A845-8F8F90566B40}"/>
              </a:ext>
            </a:extLst>
          </p:cNvPr>
          <p:cNvSpPr>
            <a:spLocks noGrp="1"/>
          </p:cNvSpPr>
          <p:nvPr>
            <p:ph type="title"/>
          </p:nvPr>
        </p:nvSpPr>
        <p:spPr/>
        <p:txBody>
          <a:bodyPr/>
          <a:lstStyle/>
          <a:p>
            <a:r>
              <a:rPr lang="en-US" dirty="0"/>
              <a:t>Presentation Overview</a:t>
            </a:r>
          </a:p>
        </p:txBody>
      </p:sp>
      <p:sp>
        <p:nvSpPr>
          <p:cNvPr id="2" name="Content Placeholder 1">
            <a:extLst>
              <a:ext uri="{FF2B5EF4-FFF2-40B4-BE49-F238E27FC236}">
                <a16:creationId xmlns:a16="http://schemas.microsoft.com/office/drawing/2014/main" id="{5B610F13-61C5-4C13-8B51-1FE29325C112}"/>
              </a:ext>
            </a:extLst>
          </p:cNvPr>
          <p:cNvSpPr>
            <a:spLocks noGrp="1"/>
          </p:cNvSpPr>
          <p:nvPr>
            <p:ph idx="1"/>
          </p:nvPr>
        </p:nvSpPr>
        <p:spPr/>
        <p:txBody>
          <a:bodyPr/>
          <a:lstStyle/>
          <a:p>
            <a:r>
              <a:rPr lang="en-US" dirty="0"/>
              <a:t>Information Gathering Review</a:t>
            </a:r>
          </a:p>
          <a:p>
            <a:r>
              <a:rPr lang="en-US" dirty="0"/>
              <a:t>Environmental Scan Support Tool (ESST) Review &amp; Demo</a:t>
            </a:r>
          </a:p>
          <a:p>
            <a:r>
              <a:rPr lang="en-US" dirty="0"/>
              <a:t>De Novo Measure Scan (DNMS) Tool Demo</a:t>
            </a:r>
          </a:p>
          <a:p>
            <a:r>
              <a:rPr lang="en-US" dirty="0"/>
              <a:t>Questions</a:t>
            </a:r>
          </a:p>
        </p:txBody>
      </p:sp>
      <p:sp>
        <p:nvSpPr>
          <p:cNvPr id="5" name="Slide Number Placeholder 4">
            <a:extLst>
              <a:ext uri="{FF2B5EF4-FFF2-40B4-BE49-F238E27FC236}">
                <a16:creationId xmlns:a16="http://schemas.microsoft.com/office/drawing/2014/main" id="{414E1FC3-37FE-4532-8638-C5A0AE0BB8A2}"/>
              </a:ext>
            </a:extLst>
          </p:cNvPr>
          <p:cNvSpPr>
            <a:spLocks noGrp="1"/>
          </p:cNvSpPr>
          <p:nvPr>
            <p:ph type="sldNum" sz="quarter" idx="12"/>
          </p:nvPr>
        </p:nvSpPr>
        <p:spPr/>
        <p:txBody>
          <a:bodyPr/>
          <a:lstStyle/>
          <a:p>
            <a:fld id="{F6B8A4A2-F29A-4651-AFA7-54DA4950AAC7}" type="slidenum">
              <a:rPr lang="en-US" smtClean="0"/>
              <a:pPr/>
              <a:t>1</a:t>
            </a:fld>
            <a:endParaRPr lang="en-US" dirty="0"/>
          </a:p>
        </p:txBody>
      </p:sp>
      <p:sp>
        <p:nvSpPr>
          <p:cNvPr id="4" name="Date Placeholder 3">
            <a:extLst>
              <a:ext uri="{FF2B5EF4-FFF2-40B4-BE49-F238E27FC236}">
                <a16:creationId xmlns:a16="http://schemas.microsoft.com/office/drawing/2014/main" id="{E8DD971D-C7EE-4DB8-B4A4-60224D08D67E}"/>
              </a:ext>
            </a:extLst>
          </p:cNvPr>
          <p:cNvSpPr>
            <a:spLocks noGrp="1"/>
          </p:cNvSpPr>
          <p:nvPr>
            <p:ph type="dt" sz="half" idx="10"/>
          </p:nvPr>
        </p:nvSpPr>
        <p:spPr/>
        <p:txBody>
          <a:bodyPr/>
          <a:lstStyle/>
          <a:p>
            <a:fld id="{097C0194-4FDA-43AF-9F3B-BE4B0F1060EB}" type="datetime1">
              <a:rPr lang="en-US" smtClean="0"/>
              <a:t>3/17/2022</a:t>
            </a:fld>
            <a:endParaRPr lang="en-US"/>
          </a:p>
        </p:txBody>
      </p:sp>
    </p:spTree>
    <p:extLst>
      <p:ext uri="{BB962C8B-B14F-4D97-AF65-F5344CB8AC3E}">
        <p14:creationId xmlns:p14="http://schemas.microsoft.com/office/powerpoint/2010/main" val="572131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2696C9-8402-4809-B8B8-4C951CE4748B}"/>
              </a:ext>
            </a:extLst>
          </p:cNvPr>
          <p:cNvSpPr>
            <a:spLocks noGrp="1"/>
          </p:cNvSpPr>
          <p:nvPr>
            <p:ph type="title"/>
          </p:nvPr>
        </p:nvSpPr>
        <p:spPr/>
        <p:txBody>
          <a:bodyPr/>
          <a:lstStyle/>
          <a:p>
            <a:r>
              <a:rPr lang="en-US" dirty="0"/>
              <a:t>Questions</a:t>
            </a:r>
          </a:p>
        </p:txBody>
      </p:sp>
      <p:sp>
        <p:nvSpPr>
          <p:cNvPr id="5" name="Slide Number Placeholder 4">
            <a:extLst>
              <a:ext uri="{FF2B5EF4-FFF2-40B4-BE49-F238E27FC236}">
                <a16:creationId xmlns:a16="http://schemas.microsoft.com/office/drawing/2014/main" id="{261EC3F7-D815-4887-8B52-5E908BB944A5}"/>
              </a:ext>
            </a:extLst>
          </p:cNvPr>
          <p:cNvSpPr>
            <a:spLocks noGrp="1"/>
          </p:cNvSpPr>
          <p:nvPr>
            <p:ph type="sldNum" sz="quarter" idx="12"/>
          </p:nvPr>
        </p:nvSpPr>
        <p:spPr/>
        <p:txBody>
          <a:bodyPr/>
          <a:lstStyle/>
          <a:p>
            <a:fld id="{F6B8A4A2-F29A-4651-AFA7-54DA4950AAC7}" type="slidenum">
              <a:rPr lang="en-US" smtClean="0"/>
              <a:pPr/>
              <a:t>19</a:t>
            </a:fld>
            <a:endParaRPr lang="en-US" dirty="0"/>
          </a:p>
        </p:txBody>
      </p:sp>
      <p:sp>
        <p:nvSpPr>
          <p:cNvPr id="4" name="Date Placeholder 3">
            <a:extLst>
              <a:ext uri="{FF2B5EF4-FFF2-40B4-BE49-F238E27FC236}">
                <a16:creationId xmlns:a16="http://schemas.microsoft.com/office/drawing/2014/main" id="{7E318C5E-9975-48FC-A46D-427F954F15DF}"/>
              </a:ext>
            </a:extLst>
          </p:cNvPr>
          <p:cNvSpPr>
            <a:spLocks noGrp="1"/>
          </p:cNvSpPr>
          <p:nvPr>
            <p:ph type="dt" sz="half" idx="10"/>
          </p:nvPr>
        </p:nvSpPr>
        <p:spPr/>
        <p:txBody>
          <a:bodyPr/>
          <a:lstStyle/>
          <a:p>
            <a:fld id="{097C0194-4FDA-43AF-9F3B-BE4B0F1060EB}" type="datetime1">
              <a:rPr lang="en-US" smtClean="0"/>
              <a:t>3/17/2022</a:t>
            </a:fld>
            <a:endParaRPr lang="en-US"/>
          </a:p>
        </p:txBody>
      </p:sp>
    </p:spTree>
    <p:extLst>
      <p:ext uri="{BB962C8B-B14F-4D97-AF65-F5344CB8AC3E}">
        <p14:creationId xmlns:p14="http://schemas.microsoft.com/office/powerpoint/2010/main" val="340161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CF9E8-1348-4E71-91B2-AF12ED439DF5}"/>
              </a:ext>
            </a:extLst>
          </p:cNvPr>
          <p:cNvSpPr>
            <a:spLocks noGrp="1"/>
          </p:cNvSpPr>
          <p:nvPr>
            <p:ph type="title"/>
          </p:nvPr>
        </p:nvSpPr>
        <p:spPr/>
        <p:txBody>
          <a:bodyPr/>
          <a:lstStyle/>
          <a:p>
            <a:r>
              <a:rPr lang="en-US" dirty="0"/>
              <a:t>Announcements</a:t>
            </a:r>
          </a:p>
        </p:txBody>
      </p:sp>
      <p:sp>
        <p:nvSpPr>
          <p:cNvPr id="5" name="Content Placeholder 4">
            <a:extLst>
              <a:ext uri="{FF2B5EF4-FFF2-40B4-BE49-F238E27FC236}">
                <a16:creationId xmlns:a16="http://schemas.microsoft.com/office/drawing/2014/main" id="{B32C96DE-33D7-41D7-86A7-6E788BD02B54}"/>
              </a:ext>
            </a:extLst>
          </p:cNvPr>
          <p:cNvSpPr>
            <a:spLocks noGrp="1"/>
          </p:cNvSpPr>
          <p:nvPr>
            <p:ph idx="1"/>
          </p:nvPr>
        </p:nvSpPr>
        <p:spPr/>
        <p:txBody>
          <a:bodyPr>
            <a:normAutofit fontScale="85000" lnSpcReduction="20000"/>
          </a:bodyPr>
          <a:lstStyle/>
          <a:p>
            <a:r>
              <a:rPr lang="en-US" dirty="0"/>
              <a:t>On January 29, 2021 CMS is kicking off the 2021 Pre-Rulemaking cycle with the launch of the CMS Measures Under Consideration Entry/Review Information Tool (</a:t>
            </a:r>
            <a:r>
              <a:rPr lang="en-US" dirty="0">
                <a:solidFill>
                  <a:schemeClr val="tx2"/>
                </a:solidFill>
                <a:hlinkClick r:id="rId3">
                  <a:extLst>
                    <a:ext uri="{A12FA001-AC4F-418D-AE19-62706E023703}">
                      <ahyp:hlinkClr xmlns:ahyp="http://schemas.microsoft.com/office/drawing/2018/hyperlinkcolor" val="tx"/>
                    </a:ext>
                  </a:extLst>
                </a:hlinkClick>
              </a:rPr>
              <a:t>CMS MERIT</a:t>
            </a:r>
            <a:r>
              <a:rPr lang="en-US" dirty="0"/>
              <a:t>), a new web-based data collection portal that: </a:t>
            </a:r>
          </a:p>
          <a:p>
            <a:pPr lvl="1"/>
            <a:r>
              <a:rPr lang="en-US" dirty="0"/>
              <a:t>Allows measure developers to submit their clinical quality measures for consideration by CMS</a:t>
            </a:r>
          </a:p>
          <a:p>
            <a:pPr lvl="1"/>
            <a:r>
              <a:rPr lang="en-US" dirty="0"/>
              <a:t>Facilitates searches of measures from the current and previous years</a:t>
            </a:r>
          </a:p>
          <a:p>
            <a:pPr lvl="1"/>
            <a:r>
              <a:rPr lang="en-US" dirty="0"/>
              <a:t>Structures the workflow for CMS review of measures submitted to the MUC List</a:t>
            </a:r>
          </a:p>
          <a:p>
            <a:pPr marL="457200" lvl="1" indent="0">
              <a:buNone/>
            </a:pPr>
            <a:endParaRPr lang="en-US" dirty="0"/>
          </a:p>
          <a:p>
            <a:r>
              <a:rPr lang="en-US" dirty="0"/>
              <a:t>A technical webinar for measure submitters will be held on February 18 at 2pm Eastern. </a:t>
            </a:r>
            <a:r>
              <a:rPr lang="en-US" dirty="0">
                <a:solidFill>
                  <a:schemeClr val="tx2"/>
                </a:solidFill>
                <a:hlinkClick r:id="rId4">
                  <a:extLst>
                    <a:ext uri="{A12FA001-AC4F-418D-AE19-62706E023703}">
                      <ahyp:hlinkClr xmlns:ahyp="http://schemas.microsoft.com/office/drawing/2018/hyperlinkcolor" val="tx"/>
                    </a:ext>
                  </a:extLst>
                </a:hlinkClick>
              </a:rPr>
              <a:t>Register for the webinar here. </a:t>
            </a:r>
            <a:endParaRPr lang="en-US" dirty="0">
              <a:solidFill>
                <a:schemeClr val="tx2"/>
              </a:solidFill>
            </a:endParaRPr>
          </a:p>
          <a:p>
            <a:endParaRPr lang="en-US" dirty="0"/>
          </a:p>
        </p:txBody>
      </p:sp>
      <p:sp>
        <p:nvSpPr>
          <p:cNvPr id="3" name="Slide Number Placeholder 2">
            <a:extLst>
              <a:ext uri="{FF2B5EF4-FFF2-40B4-BE49-F238E27FC236}">
                <a16:creationId xmlns:a16="http://schemas.microsoft.com/office/drawing/2014/main" id="{E5E03CE0-5701-47FE-AC3B-C662D0D50770}"/>
              </a:ext>
            </a:extLst>
          </p:cNvPr>
          <p:cNvSpPr>
            <a:spLocks noGrp="1"/>
          </p:cNvSpPr>
          <p:nvPr>
            <p:ph type="sldNum" sz="quarter" idx="12"/>
          </p:nvPr>
        </p:nvSpPr>
        <p:spPr/>
        <p:txBody>
          <a:bodyPr/>
          <a:lstStyle/>
          <a:p>
            <a:fld id="{F6B8A4A2-F29A-4651-AFA7-54DA4950AAC7}" type="slidenum">
              <a:rPr lang="en-US" smtClean="0"/>
              <a:pPr/>
              <a:t>20</a:t>
            </a:fld>
            <a:endParaRPr lang="en-US" dirty="0"/>
          </a:p>
        </p:txBody>
      </p:sp>
      <p:sp>
        <p:nvSpPr>
          <p:cNvPr id="4" name="Date Placeholder 3">
            <a:extLst>
              <a:ext uri="{FF2B5EF4-FFF2-40B4-BE49-F238E27FC236}">
                <a16:creationId xmlns:a16="http://schemas.microsoft.com/office/drawing/2014/main" id="{F6ABC645-E28E-429D-AB74-B24E929EB9F5}"/>
              </a:ext>
            </a:extLst>
          </p:cNvPr>
          <p:cNvSpPr>
            <a:spLocks noGrp="1"/>
          </p:cNvSpPr>
          <p:nvPr>
            <p:ph type="dt" sz="half" idx="10"/>
          </p:nvPr>
        </p:nvSpPr>
        <p:spPr/>
        <p:txBody>
          <a:bodyPr/>
          <a:lstStyle/>
          <a:p>
            <a:fld id="{FFB323EE-0DF1-44F8-AD90-F9DE7ED13117}" type="datetime1">
              <a:rPr lang="en-US" smtClean="0"/>
              <a:t>3/17/2022</a:t>
            </a:fld>
            <a:endParaRPr lang="en-US"/>
          </a:p>
        </p:txBody>
      </p:sp>
    </p:spTree>
    <p:extLst>
      <p:ext uri="{BB962C8B-B14F-4D97-AF65-F5344CB8AC3E}">
        <p14:creationId xmlns:p14="http://schemas.microsoft.com/office/powerpoint/2010/main" val="1959389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35737E-646C-4EA6-8C7B-443BBF8C50E7}"/>
              </a:ext>
            </a:extLst>
          </p:cNvPr>
          <p:cNvSpPr>
            <a:spLocks noGrp="1"/>
          </p:cNvSpPr>
          <p:nvPr>
            <p:ph type="title"/>
          </p:nvPr>
        </p:nvSpPr>
        <p:spPr/>
        <p:txBody>
          <a:bodyPr/>
          <a:lstStyle/>
          <a:p>
            <a:r>
              <a:rPr lang="en-US" dirty="0"/>
              <a:t>Announcements</a:t>
            </a:r>
          </a:p>
        </p:txBody>
      </p:sp>
      <p:sp>
        <p:nvSpPr>
          <p:cNvPr id="2" name="Content Placeholder 1">
            <a:extLst>
              <a:ext uri="{FF2B5EF4-FFF2-40B4-BE49-F238E27FC236}">
                <a16:creationId xmlns:a16="http://schemas.microsoft.com/office/drawing/2014/main" id="{3789EEA0-33BA-4D07-A849-93ABA16DA28A}"/>
              </a:ext>
            </a:extLst>
          </p:cNvPr>
          <p:cNvSpPr>
            <a:spLocks noGrp="1"/>
          </p:cNvSpPr>
          <p:nvPr>
            <p:ph idx="1"/>
          </p:nvPr>
        </p:nvSpPr>
        <p:spPr/>
        <p:txBody>
          <a:bodyPr>
            <a:normAutofit/>
          </a:bodyPr>
          <a:lstStyle/>
          <a:p>
            <a:r>
              <a:rPr lang="en-US" sz="2700" dirty="0"/>
              <a:t>Join us for the next MMS Information Session on February 24, </a:t>
            </a:r>
            <a:r>
              <a:rPr lang="en-US" sz="2700" i="1" dirty="0">
                <a:effectLst/>
                <a:latin typeface="Segoe UI" panose="020B0502040204020203" pitchFamily="34" charset="0"/>
                <a:ea typeface="Times New Roman" panose="02020603050405020304" pitchFamily="18" charset="0"/>
              </a:rPr>
              <a:t>Transforming Measurement for Better Care: Lessons Learned About Patient-Centered Measurement</a:t>
            </a:r>
            <a:endParaRPr lang="en-US" sz="2700" i="1" dirty="0"/>
          </a:p>
        </p:txBody>
      </p:sp>
      <p:sp>
        <p:nvSpPr>
          <p:cNvPr id="5" name="Slide Number Placeholder 4">
            <a:extLst>
              <a:ext uri="{FF2B5EF4-FFF2-40B4-BE49-F238E27FC236}">
                <a16:creationId xmlns:a16="http://schemas.microsoft.com/office/drawing/2014/main" id="{9D8C6873-69D1-4166-8E4D-503573100073}"/>
              </a:ext>
            </a:extLst>
          </p:cNvPr>
          <p:cNvSpPr>
            <a:spLocks noGrp="1"/>
          </p:cNvSpPr>
          <p:nvPr>
            <p:ph type="sldNum" sz="quarter" idx="12"/>
          </p:nvPr>
        </p:nvSpPr>
        <p:spPr/>
        <p:txBody>
          <a:bodyPr/>
          <a:lstStyle/>
          <a:p>
            <a:fld id="{F6B8A4A2-F29A-4651-AFA7-54DA4950AAC7}" type="slidenum">
              <a:rPr lang="en-US" smtClean="0"/>
              <a:pPr/>
              <a:t>21</a:t>
            </a:fld>
            <a:endParaRPr lang="en-US" dirty="0"/>
          </a:p>
        </p:txBody>
      </p:sp>
      <p:sp>
        <p:nvSpPr>
          <p:cNvPr id="4" name="Date Placeholder 3">
            <a:extLst>
              <a:ext uri="{FF2B5EF4-FFF2-40B4-BE49-F238E27FC236}">
                <a16:creationId xmlns:a16="http://schemas.microsoft.com/office/drawing/2014/main" id="{9F4839EB-DED6-4E6F-BEE6-BB524AC5C750}"/>
              </a:ext>
            </a:extLst>
          </p:cNvPr>
          <p:cNvSpPr>
            <a:spLocks noGrp="1"/>
          </p:cNvSpPr>
          <p:nvPr>
            <p:ph type="dt" sz="half" idx="10"/>
          </p:nvPr>
        </p:nvSpPr>
        <p:spPr/>
        <p:txBody>
          <a:bodyPr/>
          <a:lstStyle/>
          <a:p>
            <a:fld id="{097C0194-4FDA-43AF-9F3B-BE4B0F1060EB}" type="datetime1">
              <a:rPr lang="en-US" smtClean="0"/>
              <a:t>3/17/2022</a:t>
            </a:fld>
            <a:endParaRPr lang="en-US"/>
          </a:p>
        </p:txBody>
      </p:sp>
    </p:spTree>
    <p:extLst>
      <p:ext uri="{BB962C8B-B14F-4D97-AF65-F5344CB8AC3E}">
        <p14:creationId xmlns:p14="http://schemas.microsoft.com/office/powerpoint/2010/main" val="2247802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age of the measure lifecycle showing the measure conceptualization phase.">
            <a:extLst>
              <a:ext uri="{FF2B5EF4-FFF2-40B4-BE49-F238E27FC236}">
                <a16:creationId xmlns:a16="http://schemas.microsoft.com/office/drawing/2014/main" id="{D36DC9B1-1FCD-4B03-809E-41CA0F234193}"/>
              </a:ext>
            </a:extLst>
          </p:cNvPr>
          <p:cNvPicPr>
            <a:picLocks noGrp="1" noChangeAspect="1"/>
          </p:cNvPicPr>
          <p:nvPr>
            <p:ph idx="1"/>
          </p:nvPr>
        </p:nvPicPr>
        <p:blipFill>
          <a:blip r:embed="rId3"/>
          <a:stretch>
            <a:fillRect/>
          </a:stretch>
        </p:blipFill>
        <p:spPr>
          <a:xfrm>
            <a:off x="2748130" y="1379581"/>
            <a:ext cx="6695739" cy="4945019"/>
          </a:xfrm>
        </p:spPr>
      </p:pic>
      <p:sp>
        <p:nvSpPr>
          <p:cNvPr id="3" name="Title 2">
            <a:extLst>
              <a:ext uri="{FF2B5EF4-FFF2-40B4-BE49-F238E27FC236}">
                <a16:creationId xmlns:a16="http://schemas.microsoft.com/office/drawing/2014/main" id="{0C9DB801-F3A6-462A-A5C7-D9A52E7EC5EC}"/>
              </a:ext>
            </a:extLst>
          </p:cNvPr>
          <p:cNvSpPr>
            <a:spLocks noGrp="1"/>
          </p:cNvSpPr>
          <p:nvPr>
            <p:ph type="title"/>
          </p:nvPr>
        </p:nvSpPr>
        <p:spPr/>
        <p:txBody>
          <a:bodyPr/>
          <a:lstStyle/>
          <a:p>
            <a:r>
              <a:rPr lang="en-US" dirty="0"/>
              <a:t>Info Gathering in the Measure Lifecycle</a:t>
            </a:r>
          </a:p>
        </p:txBody>
      </p:sp>
      <p:sp>
        <p:nvSpPr>
          <p:cNvPr id="5" name="Slide Number Placeholder 4">
            <a:extLst>
              <a:ext uri="{FF2B5EF4-FFF2-40B4-BE49-F238E27FC236}">
                <a16:creationId xmlns:a16="http://schemas.microsoft.com/office/drawing/2014/main" id="{9E387649-4C54-4392-8DE6-D96DCFCED0C5}"/>
              </a:ext>
            </a:extLst>
          </p:cNvPr>
          <p:cNvSpPr>
            <a:spLocks noGrp="1"/>
          </p:cNvSpPr>
          <p:nvPr>
            <p:ph type="sldNum" sz="quarter" idx="12"/>
          </p:nvPr>
        </p:nvSpPr>
        <p:spPr/>
        <p:txBody>
          <a:bodyPr/>
          <a:lstStyle/>
          <a:p>
            <a:fld id="{F6B8A4A2-F29A-4651-AFA7-54DA4950AAC7}" type="slidenum">
              <a:rPr lang="en-US" smtClean="0"/>
              <a:pPr/>
              <a:t>2</a:t>
            </a:fld>
            <a:endParaRPr lang="en-US" dirty="0"/>
          </a:p>
        </p:txBody>
      </p:sp>
      <p:sp>
        <p:nvSpPr>
          <p:cNvPr id="4" name="Date Placeholder 3">
            <a:extLst>
              <a:ext uri="{FF2B5EF4-FFF2-40B4-BE49-F238E27FC236}">
                <a16:creationId xmlns:a16="http://schemas.microsoft.com/office/drawing/2014/main" id="{CDB43F32-D2C7-4927-8922-814541ACBFC5}"/>
              </a:ext>
            </a:extLst>
          </p:cNvPr>
          <p:cNvSpPr>
            <a:spLocks noGrp="1"/>
          </p:cNvSpPr>
          <p:nvPr>
            <p:ph type="dt" sz="half" idx="10"/>
          </p:nvPr>
        </p:nvSpPr>
        <p:spPr/>
        <p:txBody>
          <a:bodyPr/>
          <a:lstStyle/>
          <a:p>
            <a:fld id="{097C0194-4FDA-43AF-9F3B-BE4B0F1060EB}" type="datetime1">
              <a:rPr lang="en-US" smtClean="0"/>
              <a:t>3/17/2022</a:t>
            </a:fld>
            <a:endParaRPr lang="en-US"/>
          </a:p>
        </p:txBody>
      </p:sp>
    </p:spTree>
    <p:extLst>
      <p:ext uri="{BB962C8B-B14F-4D97-AF65-F5344CB8AC3E}">
        <p14:creationId xmlns:p14="http://schemas.microsoft.com/office/powerpoint/2010/main" val="537795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285DFD-9A56-4405-A4EA-412552525F73}"/>
              </a:ext>
            </a:extLst>
          </p:cNvPr>
          <p:cNvSpPr>
            <a:spLocks noGrp="1"/>
          </p:cNvSpPr>
          <p:nvPr>
            <p:ph type="title"/>
          </p:nvPr>
        </p:nvSpPr>
        <p:spPr/>
        <p:txBody>
          <a:bodyPr/>
          <a:lstStyle/>
          <a:p>
            <a:r>
              <a:rPr lang="en-US" dirty="0"/>
              <a:t>Defining Info Gathering</a:t>
            </a:r>
          </a:p>
        </p:txBody>
      </p:sp>
      <p:sp>
        <p:nvSpPr>
          <p:cNvPr id="2" name="Content Placeholder 1">
            <a:extLst>
              <a:ext uri="{FF2B5EF4-FFF2-40B4-BE49-F238E27FC236}">
                <a16:creationId xmlns:a16="http://schemas.microsoft.com/office/drawing/2014/main" id="{2B9AB7B5-1FE4-4901-A71F-78935CEAD505}"/>
              </a:ext>
            </a:extLst>
          </p:cNvPr>
          <p:cNvSpPr>
            <a:spLocks noGrp="1"/>
          </p:cNvSpPr>
          <p:nvPr>
            <p:ph idx="1"/>
          </p:nvPr>
        </p:nvSpPr>
        <p:spPr/>
        <p:txBody>
          <a:bodyPr/>
          <a:lstStyle/>
          <a:p>
            <a:r>
              <a:rPr lang="en-US" dirty="0"/>
              <a:t>Systematic and comprehensive gathering of information that results in knowledge base about a measure, including:</a:t>
            </a:r>
          </a:p>
          <a:p>
            <a:pPr lvl="1"/>
            <a:r>
              <a:rPr lang="en-US" dirty="0"/>
              <a:t>Quality goals</a:t>
            </a:r>
          </a:p>
          <a:p>
            <a:pPr lvl="1"/>
            <a:r>
              <a:rPr lang="en-US" dirty="0"/>
              <a:t>Strengths and weaknesses of pertinent scientific evidence</a:t>
            </a:r>
          </a:p>
          <a:p>
            <a:pPr lvl="1"/>
            <a:r>
              <a:rPr lang="en-US" dirty="0"/>
              <a:t>Foundation of business case (i.e., anticipated impacts and outcomes)</a:t>
            </a:r>
          </a:p>
          <a:p>
            <a:pPr lvl="1"/>
            <a:r>
              <a:rPr lang="en-US" dirty="0"/>
              <a:t>Evidence of general agreement or conflicting views on quality issues</a:t>
            </a:r>
          </a:p>
          <a:p>
            <a:pPr lvl="1"/>
            <a:r>
              <a:rPr lang="en-US" dirty="0"/>
              <a:t>Awareness of prior pertinent measure development work</a:t>
            </a:r>
          </a:p>
          <a:p>
            <a:pPr lvl="1"/>
            <a:endParaRPr lang="en-US" dirty="0"/>
          </a:p>
        </p:txBody>
      </p:sp>
      <p:sp>
        <p:nvSpPr>
          <p:cNvPr id="5" name="Slide Number Placeholder 4">
            <a:extLst>
              <a:ext uri="{FF2B5EF4-FFF2-40B4-BE49-F238E27FC236}">
                <a16:creationId xmlns:a16="http://schemas.microsoft.com/office/drawing/2014/main" id="{9657C5ED-9294-43D3-A51E-DEACF45F5684}"/>
              </a:ext>
            </a:extLst>
          </p:cNvPr>
          <p:cNvSpPr>
            <a:spLocks noGrp="1"/>
          </p:cNvSpPr>
          <p:nvPr>
            <p:ph type="sldNum" sz="quarter" idx="12"/>
          </p:nvPr>
        </p:nvSpPr>
        <p:spPr/>
        <p:txBody>
          <a:bodyPr/>
          <a:lstStyle/>
          <a:p>
            <a:fld id="{F6B8A4A2-F29A-4651-AFA7-54DA4950AAC7}" type="slidenum">
              <a:rPr lang="en-US" smtClean="0"/>
              <a:pPr/>
              <a:t>3</a:t>
            </a:fld>
            <a:endParaRPr lang="en-US" dirty="0"/>
          </a:p>
        </p:txBody>
      </p:sp>
      <p:sp>
        <p:nvSpPr>
          <p:cNvPr id="4" name="Date Placeholder 3">
            <a:extLst>
              <a:ext uri="{FF2B5EF4-FFF2-40B4-BE49-F238E27FC236}">
                <a16:creationId xmlns:a16="http://schemas.microsoft.com/office/drawing/2014/main" id="{FA8D856A-C4CE-4784-8A7A-82B072FA0A83}"/>
              </a:ext>
            </a:extLst>
          </p:cNvPr>
          <p:cNvSpPr>
            <a:spLocks noGrp="1"/>
          </p:cNvSpPr>
          <p:nvPr>
            <p:ph type="dt" sz="half" idx="10"/>
          </p:nvPr>
        </p:nvSpPr>
        <p:spPr/>
        <p:txBody>
          <a:bodyPr/>
          <a:lstStyle/>
          <a:p>
            <a:fld id="{097C0194-4FDA-43AF-9F3B-BE4B0F1060EB}" type="datetime1">
              <a:rPr lang="en-US" smtClean="0"/>
              <a:t>3/17/2022</a:t>
            </a:fld>
            <a:endParaRPr lang="en-US"/>
          </a:p>
        </p:txBody>
      </p:sp>
    </p:spTree>
    <p:extLst>
      <p:ext uri="{BB962C8B-B14F-4D97-AF65-F5344CB8AC3E}">
        <p14:creationId xmlns:p14="http://schemas.microsoft.com/office/powerpoint/2010/main" val="4115391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6ADBF8-F8B7-44A0-90C6-7767078C793F}"/>
              </a:ext>
            </a:extLst>
          </p:cNvPr>
          <p:cNvSpPr>
            <a:spLocks noGrp="1"/>
          </p:cNvSpPr>
          <p:nvPr>
            <p:ph type="title"/>
          </p:nvPr>
        </p:nvSpPr>
        <p:spPr/>
        <p:txBody>
          <a:bodyPr/>
          <a:lstStyle/>
          <a:p>
            <a:r>
              <a:rPr lang="en-US" dirty="0"/>
              <a:t>Why Conduct Info Gathering?</a:t>
            </a:r>
          </a:p>
        </p:txBody>
      </p:sp>
      <p:sp>
        <p:nvSpPr>
          <p:cNvPr id="2" name="Content Placeholder 1">
            <a:extLst>
              <a:ext uri="{FF2B5EF4-FFF2-40B4-BE49-F238E27FC236}">
                <a16:creationId xmlns:a16="http://schemas.microsoft.com/office/drawing/2014/main" id="{77152932-509F-470D-AF18-CFD6BB9A71DB}"/>
              </a:ext>
            </a:extLst>
          </p:cNvPr>
          <p:cNvSpPr>
            <a:spLocks noGrp="1"/>
          </p:cNvSpPr>
          <p:nvPr>
            <p:ph idx="1"/>
          </p:nvPr>
        </p:nvSpPr>
        <p:spPr/>
        <p:txBody>
          <a:bodyPr/>
          <a:lstStyle/>
          <a:p>
            <a:r>
              <a:rPr lang="en-US" dirty="0"/>
              <a:t>Supports identification of appropriate priority measurement areas</a:t>
            </a:r>
          </a:p>
          <a:p>
            <a:r>
              <a:rPr lang="en-US" dirty="0"/>
              <a:t>Ensures that measure development, </a:t>
            </a:r>
            <a:r>
              <a:rPr lang="en-US" dirty="0" err="1"/>
              <a:t>respecification</a:t>
            </a:r>
            <a:r>
              <a:rPr lang="en-US" dirty="0"/>
              <a:t>, and/or reevaluation builds on a body of evidence and relevant prior work</a:t>
            </a:r>
          </a:p>
          <a:p>
            <a:pPr lvl="1"/>
            <a:r>
              <a:rPr lang="en-US" dirty="0"/>
              <a:t>Bring forward lessons learned about feasibility or scientific evidence</a:t>
            </a:r>
          </a:p>
          <a:p>
            <a:pPr lvl="1"/>
            <a:r>
              <a:rPr lang="en-US" dirty="0"/>
              <a:t>Identify potential unintended negative consequences</a:t>
            </a:r>
          </a:p>
        </p:txBody>
      </p:sp>
      <p:sp>
        <p:nvSpPr>
          <p:cNvPr id="5" name="Slide Number Placeholder 4">
            <a:extLst>
              <a:ext uri="{FF2B5EF4-FFF2-40B4-BE49-F238E27FC236}">
                <a16:creationId xmlns:a16="http://schemas.microsoft.com/office/drawing/2014/main" id="{50D0985B-02DA-40B7-9995-C03E3976722F}"/>
              </a:ext>
            </a:extLst>
          </p:cNvPr>
          <p:cNvSpPr>
            <a:spLocks noGrp="1"/>
          </p:cNvSpPr>
          <p:nvPr>
            <p:ph type="sldNum" sz="quarter" idx="12"/>
          </p:nvPr>
        </p:nvSpPr>
        <p:spPr/>
        <p:txBody>
          <a:bodyPr/>
          <a:lstStyle/>
          <a:p>
            <a:fld id="{F6B8A4A2-F29A-4651-AFA7-54DA4950AAC7}" type="slidenum">
              <a:rPr lang="en-US" smtClean="0"/>
              <a:pPr/>
              <a:t>4</a:t>
            </a:fld>
            <a:endParaRPr lang="en-US" dirty="0"/>
          </a:p>
        </p:txBody>
      </p:sp>
      <p:sp>
        <p:nvSpPr>
          <p:cNvPr id="4" name="Date Placeholder 3">
            <a:extLst>
              <a:ext uri="{FF2B5EF4-FFF2-40B4-BE49-F238E27FC236}">
                <a16:creationId xmlns:a16="http://schemas.microsoft.com/office/drawing/2014/main" id="{E0DE8B0C-5AF2-4EB0-995B-BBBF98DF9BEC}"/>
              </a:ext>
            </a:extLst>
          </p:cNvPr>
          <p:cNvSpPr>
            <a:spLocks noGrp="1"/>
          </p:cNvSpPr>
          <p:nvPr>
            <p:ph type="dt" sz="half" idx="10"/>
          </p:nvPr>
        </p:nvSpPr>
        <p:spPr/>
        <p:txBody>
          <a:bodyPr/>
          <a:lstStyle/>
          <a:p>
            <a:fld id="{097C0194-4FDA-43AF-9F3B-BE4B0F1060EB}" type="datetime1">
              <a:rPr lang="en-US" smtClean="0"/>
              <a:t>3/17/2022</a:t>
            </a:fld>
            <a:endParaRPr lang="en-US"/>
          </a:p>
        </p:txBody>
      </p:sp>
    </p:spTree>
    <p:extLst>
      <p:ext uri="{BB962C8B-B14F-4D97-AF65-F5344CB8AC3E}">
        <p14:creationId xmlns:p14="http://schemas.microsoft.com/office/powerpoint/2010/main" val="3956421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DAA974-4681-488F-B8DE-9CD5FAB559D5}"/>
              </a:ext>
            </a:extLst>
          </p:cNvPr>
          <p:cNvSpPr>
            <a:spLocks noGrp="1"/>
          </p:cNvSpPr>
          <p:nvPr>
            <p:ph type="title"/>
          </p:nvPr>
        </p:nvSpPr>
        <p:spPr/>
        <p:txBody>
          <a:bodyPr/>
          <a:lstStyle/>
          <a:p>
            <a:r>
              <a:rPr lang="en-US" dirty="0"/>
              <a:t>Info Gathering Activities</a:t>
            </a:r>
          </a:p>
        </p:txBody>
      </p:sp>
      <p:graphicFrame>
        <p:nvGraphicFramePr>
          <p:cNvPr id="6" name="Content Placeholder 5">
            <a:extLst>
              <a:ext uri="{FF2B5EF4-FFF2-40B4-BE49-F238E27FC236}">
                <a16:creationId xmlns:a16="http://schemas.microsoft.com/office/drawing/2014/main" id="{A47D6AC5-B2BE-43A2-B726-36B1CA958A16}"/>
              </a:ext>
            </a:extLst>
          </p:cNvPr>
          <p:cNvGraphicFramePr>
            <a:graphicFrameLocks noGrp="1"/>
          </p:cNvGraphicFramePr>
          <p:nvPr>
            <p:ph idx="1"/>
            <p:extLst>
              <p:ext uri="{D42A27DB-BD31-4B8C-83A1-F6EECF244321}">
                <p14:modId xmlns:p14="http://schemas.microsoft.com/office/powerpoint/2010/main" val="1753797341"/>
              </p:ext>
            </p:extLst>
          </p:nvPr>
        </p:nvGraphicFramePr>
        <p:xfrm>
          <a:off x="457200" y="1752600"/>
          <a:ext cx="11277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85B15DFD-54E4-4A9A-A174-C5C6A6422538}"/>
              </a:ext>
            </a:extLst>
          </p:cNvPr>
          <p:cNvSpPr>
            <a:spLocks noGrp="1"/>
          </p:cNvSpPr>
          <p:nvPr>
            <p:ph type="sldNum" sz="quarter" idx="12"/>
          </p:nvPr>
        </p:nvSpPr>
        <p:spPr/>
        <p:txBody>
          <a:bodyPr/>
          <a:lstStyle/>
          <a:p>
            <a:fld id="{F6B8A4A2-F29A-4651-AFA7-54DA4950AAC7}" type="slidenum">
              <a:rPr lang="en-US" smtClean="0"/>
              <a:pPr/>
              <a:t>5</a:t>
            </a:fld>
            <a:endParaRPr lang="en-US" dirty="0"/>
          </a:p>
        </p:txBody>
      </p:sp>
      <p:sp>
        <p:nvSpPr>
          <p:cNvPr id="4" name="Date Placeholder 3">
            <a:extLst>
              <a:ext uri="{FF2B5EF4-FFF2-40B4-BE49-F238E27FC236}">
                <a16:creationId xmlns:a16="http://schemas.microsoft.com/office/drawing/2014/main" id="{A4A432EA-F839-4CD9-88BD-4E14F974F34C}"/>
              </a:ext>
            </a:extLst>
          </p:cNvPr>
          <p:cNvSpPr>
            <a:spLocks noGrp="1"/>
          </p:cNvSpPr>
          <p:nvPr>
            <p:ph type="dt" sz="half" idx="10"/>
          </p:nvPr>
        </p:nvSpPr>
        <p:spPr/>
        <p:txBody>
          <a:bodyPr/>
          <a:lstStyle/>
          <a:p>
            <a:fld id="{097C0194-4FDA-43AF-9F3B-BE4B0F1060EB}" type="datetime1">
              <a:rPr lang="en-US" smtClean="0"/>
              <a:t>3/17/2022</a:t>
            </a:fld>
            <a:endParaRPr lang="en-US"/>
          </a:p>
        </p:txBody>
      </p:sp>
    </p:spTree>
    <p:extLst>
      <p:ext uri="{BB962C8B-B14F-4D97-AF65-F5344CB8AC3E}">
        <p14:creationId xmlns:p14="http://schemas.microsoft.com/office/powerpoint/2010/main" val="2638919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65E22B-5F52-4589-BB39-E93586AE80D0}"/>
              </a:ext>
            </a:extLst>
          </p:cNvPr>
          <p:cNvSpPr>
            <a:spLocks noGrp="1"/>
          </p:cNvSpPr>
          <p:nvPr>
            <p:ph type="title"/>
          </p:nvPr>
        </p:nvSpPr>
        <p:spPr/>
        <p:txBody>
          <a:bodyPr/>
          <a:lstStyle/>
          <a:p>
            <a:r>
              <a:rPr lang="en-US" dirty="0"/>
              <a:t>Typical Environmental Scan Approaches</a:t>
            </a:r>
          </a:p>
        </p:txBody>
      </p:sp>
      <p:sp>
        <p:nvSpPr>
          <p:cNvPr id="2" name="Content Placeholder 1">
            <a:extLst>
              <a:ext uri="{FF2B5EF4-FFF2-40B4-BE49-F238E27FC236}">
                <a16:creationId xmlns:a16="http://schemas.microsoft.com/office/drawing/2014/main" id="{BE782E43-2562-455F-8833-11B94A75DC7E}"/>
              </a:ext>
            </a:extLst>
          </p:cNvPr>
          <p:cNvSpPr>
            <a:spLocks noGrp="1"/>
          </p:cNvSpPr>
          <p:nvPr>
            <p:ph idx="1"/>
          </p:nvPr>
        </p:nvSpPr>
        <p:spPr/>
        <p:txBody>
          <a:bodyPr>
            <a:normAutofit lnSpcReduction="10000"/>
          </a:bodyPr>
          <a:lstStyle/>
          <a:p>
            <a:r>
              <a:rPr lang="en-US" dirty="0"/>
              <a:t>Manual searches using keywords or phrases to scan databases and search engines for information about existing measures, current guidelines, and other relevant literature</a:t>
            </a:r>
          </a:p>
          <a:p>
            <a:r>
              <a:rPr lang="en-US" dirty="0"/>
              <a:t>Limitations:</a:t>
            </a:r>
          </a:p>
          <a:p>
            <a:pPr lvl="1"/>
            <a:r>
              <a:rPr lang="en-US" dirty="0"/>
              <a:t>Time consuming and resource intensive</a:t>
            </a:r>
          </a:p>
          <a:p>
            <a:pPr lvl="1"/>
            <a:r>
              <a:rPr lang="en-US" dirty="0"/>
              <a:t>Requires precise search parameters (e.g., correct keywords/phrases, time period, sources)</a:t>
            </a:r>
          </a:p>
          <a:p>
            <a:pPr lvl="1"/>
            <a:r>
              <a:rPr lang="en-US" dirty="0"/>
              <a:t>Requires resources to search multiple databases, evaluate and cull results based on relevance</a:t>
            </a:r>
          </a:p>
        </p:txBody>
      </p:sp>
      <p:sp>
        <p:nvSpPr>
          <p:cNvPr id="5" name="Slide Number Placeholder 4">
            <a:extLst>
              <a:ext uri="{FF2B5EF4-FFF2-40B4-BE49-F238E27FC236}">
                <a16:creationId xmlns:a16="http://schemas.microsoft.com/office/drawing/2014/main" id="{A19EA024-8BAD-4D00-BB38-678D4663AE25}"/>
              </a:ext>
            </a:extLst>
          </p:cNvPr>
          <p:cNvSpPr>
            <a:spLocks noGrp="1"/>
          </p:cNvSpPr>
          <p:nvPr>
            <p:ph type="sldNum" sz="quarter" idx="12"/>
          </p:nvPr>
        </p:nvSpPr>
        <p:spPr/>
        <p:txBody>
          <a:bodyPr/>
          <a:lstStyle/>
          <a:p>
            <a:fld id="{F6B8A4A2-F29A-4651-AFA7-54DA4950AAC7}" type="slidenum">
              <a:rPr lang="en-US" smtClean="0"/>
              <a:pPr/>
              <a:t>6</a:t>
            </a:fld>
            <a:endParaRPr lang="en-US" dirty="0"/>
          </a:p>
        </p:txBody>
      </p:sp>
      <p:sp>
        <p:nvSpPr>
          <p:cNvPr id="4" name="Date Placeholder 3">
            <a:extLst>
              <a:ext uri="{FF2B5EF4-FFF2-40B4-BE49-F238E27FC236}">
                <a16:creationId xmlns:a16="http://schemas.microsoft.com/office/drawing/2014/main" id="{8302B583-5915-4E8B-925C-F96AA55A9F2D}"/>
              </a:ext>
            </a:extLst>
          </p:cNvPr>
          <p:cNvSpPr>
            <a:spLocks noGrp="1"/>
          </p:cNvSpPr>
          <p:nvPr>
            <p:ph type="dt" sz="half" idx="10"/>
          </p:nvPr>
        </p:nvSpPr>
        <p:spPr/>
        <p:txBody>
          <a:bodyPr/>
          <a:lstStyle/>
          <a:p>
            <a:fld id="{097C0194-4FDA-43AF-9F3B-BE4B0F1060EB}" type="datetime1">
              <a:rPr lang="en-US" smtClean="0"/>
              <a:t>3/17/2022</a:t>
            </a:fld>
            <a:endParaRPr lang="en-US"/>
          </a:p>
        </p:txBody>
      </p:sp>
    </p:spTree>
    <p:extLst>
      <p:ext uri="{BB962C8B-B14F-4D97-AF65-F5344CB8AC3E}">
        <p14:creationId xmlns:p14="http://schemas.microsoft.com/office/powerpoint/2010/main" val="3013273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AA7905-8DA3-400E-8563-2F4D7E6EE247}"/>
              </a:ext>
            </a:extLst>
          </p:cNvPr>
          <p:cNvSpPr>
            <a:spLocks noGrp="1"/>
          </p:cNvSpPr>
          <p:nvPr>
            <p:ph type="title"/>
          </p:nvPr>
        </p:nvSpPr>
        <p:spPr/>
        <p:txBody>
          <a:bodyPr/>
          <a:lstStyle/>
          <a:p>
            <a:r>
              <a:rPr lang="en-US" dirty="0"/>
              <a:t>CMS Info Gathering Tools</a:t>
            </a:r>
          </a:p>
        </p:txBody>
      </p:sp>
      <p:sp>
        <p:nvSpPr>
          <p:cNvPr id="2" name="Content Placeholder 1">
            <a:extLst>
              <a:ext uri="{FF2B5EF4-FFF2-40B4-BE49-F238E27FC236}">
                <a16:creationId xmlns:a16="http://schemas.microsoft.com/office/drawing/2014/main" id="{F05B81A3-AA03-4694-AC76-A02C26CD20CD}"/>
              </a:ext>
            </a:extLst>
          </p:cNvPr>
          <p:cNvSpPr>
            <a:spLocks noGrp="1"/>
          </p:cNvSpPr>
          <p:nvPr>
            <p:ph idx="1"/>
          </p:nvPr>
        </p:nvSpPr>
        <p:spPr/>
        <p:txBody>
          <a:bodyPr/>
          <a:lstStyle/>
          <a:p>
            <a:r>
              <a:rPr lang="en-US" dirty="0"/>
              <a:t>CMS has developed two tools to support efficient Info Gathering, available to the public on the CMIT platform</a:t>
            </a:r>
          </a:p>
          <a:p>
            <a:pPr lvl="1"/>
            <a:r>
              <a:rPr lang="en-US" dirty="0"/>
              <a:t>Environmental Scan Support Tool (ESST)</a:t>
            </a:r>
          </a:p>
          <a:p>
            <a:pPr lvl="1"/>
            <a:r>
              <a:rPr lang="en-US" dirty="0"/>
              <a:t>De Novo Measure Scan (DNMS) Tool </a:t>
            </a:r>
          </a:p>
          <a:p>
            <a:pPr lvl="1"/>
            <a:endParaRPr lang="en-US" dirty="0"/>
          </a:p>
          <a:p>
            <a:r>
              <a:rPr lang="en-US" dirty="0"/>
              <a:t>Both use artificial intelligence to find and identify the most relevant information related to measure concepts</a:t>
            </a:r>
          </a:p>
        </p:txBody>
      </p:sp>
      <p:sp>
        <p:nvSpPr>
          <p:cNvPr id="5" name="Slide Number Placeholder 4">
            <a:extLst>
              <a:ext uri="{FF2B5EF4-FFF2-40B4-BE49-F238E27FC236}">
                <a16:creationId xmlns:a16="http://schemas.microsoft.com/office/drawing/2014/main" id="{9A4B3163-D29F-40F7-A308-82B41E559263}"/>
              </a:ext>
            </a:extLst>
          </p:cNvPr>
          <p:cNvSpPr>
            <a:spLocks noGrp="1"/>
          </p:cNvSpPr>
          <p:nvPr>
            <p:ph type="sldNum" sz="quarter" idx="12"/>
          </p:nvPr>
        </p:nvSpPr>
        <p:spPr/>
        <p:txBody>
          <a:bodyPr/>
          <a:lstStyle/>
          <a:p>
            <a:fld id="{F6B8A4A2-F29A-4651-AFA7-54DA4950AAC7}" type="slidenum">
              <a:rPr lang="en-US" smtClean="0"/>
              <a:pPr/>
              <a:t>7</a:t>
            </a:fld>
            <a:endParaRPr lang="en-US" dirty="0"/>
          </a:p>
        </p:txBody>
      </p:sp>
      <p:sp>
        <p:nvSpPr>
          <p:cNvPr id="4" name="Date Placeholder 3">
            <a:extLst>
              <a:ext uri="{FF2B5EF4-FFF2-40B4-BE49-F238E27FC236}">
                <a16:creationId xmlns:a16="http://schemas.microsoft.com/office/drawing/2014/main" id="{9CD05598-BF66-44EA-AE25-C809064EAC3C}"/>
              </a:ext>
            </a:extLst>
          </p:cNvPr>
          <p:cNvSpPr>
            <a:spLocks noGrp="1"/>
          </p:cNvSpPr>
          <p:nvPr>
            <p:ph type="dt" sz="half" idx="10"/>
          </p:nvPr>
        </p:nvSpPr>
        <p:spPr/>
        <p:txBody>
          <a:bodyPr/>
          <a:lstStyle/>
          <a:p>
            <a:fld id="{097C0194-4FDA-43AF-9F3B-BE4B0F1060EB}" type="datetime1">
              <a:rPr lang="en-US" smtClean="0"/>
              <a:t>3/17/2022</a:t>
            </a:fld>
            <a:endParaRPr lang="en-US"/>
          </a:p>
        </p:txBody>
      </p:sp>
    </p:spTree>
    <p:extLst>
      <p:ext uri="{BB962C8B-B14F-4D97-AF65-F5344CB8AC3E}">
        <p14:creationId xmlns:p14="http://schemas.microsoft.com/office/powerpoint/2010/main" val="2501064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783652-C026-434A-9B8F-FD9061736BC5}"/>
              </a:ext>
            </a:extLst>
          </p:cNvPr>
          <p:cNvSpPr>
            <a:spLocks noGrp="1"/>
          </p:cNvSpPr>
          <p:nvPr>
            <p:ph type="title"/>
          </p:nvPr>
        </p:nvSpPr>
        <p:spPr/>
        <p:txBody>
          <a:bodyPr/>
          <a:lstStyle/>
          <a:p>
            <a:r>
              <a:rPr lang="en-US" dirty="0"/>
              <a:t>Environmental Scan Support Tool (ESST)</a:t>
            </a:r>
          </a:p>
        </p:txBody>
      </p:sp>
      <p:pic>
        <p:nvPicPr>
          <p:cNvPr id="7" name="Content Placeholder 6" descr="Screenshot of the CMIT website with the location for searches marked in red.">
            <a:extLst>
              <a:ext uri="{FF2B5EF4-FFF2-40B4-BE49-F238E27FC236}">
                <a16:creationId xmlns:a16="http://schemas.microsoft.com/office/drawing/2014/main" id="{0761A4E5-118C-45B9-A152-87BFB7397931}"/>
              </a:ext>
            </a:extLst>
          </p:cNvPr>
          <p:cNvPicPr>
            <a:picLocks noGrp="1" noChangeAspect="1"/>
          </p:cNvPicPr>
          <p:nvPr>
            <p:ph idx="1"/>
          </p:nvPr>
        </p:nvPicPr>
        <p:blipFill>
          <a:blip r:embed="rId3"/>
          <a:stretch>
            <a:fillRect/>
          </a:stretch>
        </p:blipFill>
        <p:spPr>
          <a:xfrm>
            <a:off x="2523781" y="1524000"/>
            <a:ext cx="7144438" cy="4572000"/>
          </a:xfrm>
        </p:spPr>
      </p:pic>
      <p:sp>
        <p:nvSpPr>
          <p:cNvPr id="5" name="Slide Number Placeholder 4">
            <a:extLst>
              <a:ext uri="{FF2B5EF4-FFF2-40B4-BE49-F238E27FC236}">
                <a16:creationId xmlns:a16="http://schemas.microsoft.com/office/drawing/2014/main" id="{DB028496-2561-4DAF-9005-CCDE318FF94D}"/>
              </a:ext>
            </a:extLst>
          </p:cNvPr>
          <p:cNvSpPr>
            <a:spLocks noGrp="1"/>
          </p:cNvSpPr>
          <p:nvPr>
            <p:ph type="sldNum" sz="quarter" idx="12"/>
          </p:nvPr>
        </p:nvSpPr>
        <p:spPr/>
        <p:txBody>
          <a:bodyPr/>
          <a:lstStyle/>
          <a:p>
            <a:fld id="{F6B8A4A2-F29A-4651-AFA7-54DA4950AAC7}" type="slidenum">
              <a:rPr lang="en-US" smtClean="0"/>
              <a:pPr/>
              <a:t>8</a:t>
            </a:fld>
            <a:endParaRPr lang="en-US" dirty="0"/>
          </a:p>
        </p:txBody>
      </p:sp>
      <p:sp>
        <p:nvSpPr>
          <p:cNvPr id="4" name="Date Placeholder 3">
            <a:extLst>
              <a:ext uri="{FF2B5EF4-FFF2-40B4-BE49-F238E27FC236}">
                <a16:creationId xmlns:a16="http://schemas.microsoft.com/office/drawing/2014/main" id="{8AFC05D5-5E1B-4E93-A3D2-FA0B511F12FA}"/>
              </a:ext>
            </a:extLst>
          </p:cNvPr>
          <p:cNvSpPr>
            <a:spLocks noGrp="1"/>
          </p:cNvSpPr>
          <p:nvPr>
            <p:ph type="dt" sz="half" idx="10"/>
          </p:nvPr>
        </p:nvSpPr>
        <p:spPr/>
        <p:txBody>
          <a:bodyPr/>
          <a:lstStyle/>
          <a:p>
            <a:fld id="{097C0194-4FDA-43AF-9F3B-BE4B0F1060EB}" type="datetime1">
              <a:rPr lang="en-US" smtClean="0"/>
              <a:t>3/17/2022</a:t>
            </a:fld>
            <a:endParaRPr lang="en-US"/>
          </a:p>
        </p:txBody>
      </p:sp>
    </p:spTree>
    <p:extLst>
      <p:ext uri="{BB962C8B-B14F-4D97-AF65-F5344CB8AC3E}">
        <p14:creationId xmlns:p14="http://schemas.microsoft.com/office/powerpoint/2010/main" val="3022396020"/>
      </p:ext>
    </p:extLst>
  </p:cSld>
  <p:clrMapOvr>
    <a:masterClrMapping/>
  </p:clrMapOvr>
</p:sld>
</file>

<file path=ppt/theme/theme1.xml><?xml version="1.0" encoding="utf-8"?>
<a:theme xmlns:a="http://schemas.openxmlformats.org/drawingml/2006/main" name="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B44BA2626C9D4E866311178902B167" ma:contentTypeVersion="4" ma:contentTypeDescription="Create a new document." ma:contentTypeScope="" ma:versionID="066de2a32ec27da7a9b406a4a5d0c621">
  <xsd:schema xmlns:xsd="http://www.w3.org/2001/XMLSchema" xmlns:xs="http://www.w3.org/2001/XMLSchema" xmlns:p="http://schemas.microsoft.com/office/2006/metadata/properties" xmlns:ns2="c85f45de-9781-4f9c-a476-faa529bf8047" targetNamespace="http://schemas.microsoft.com/office/2006/metadata/properties" ma:root="true" ma:fieldsID="e34ff02e782245196d10dba890e4e3e8" ns2:_="">
    <xsd:import namespace="c85f45de-9781-4f9c-a476-faa529bf8047"/>
    <xsd:element name="properties">
      <xsd:complexType>
        <xsd:sequence>
          <xsd:element name="documentManagement">
            <xsd:complexType>
              <xsd:all>
                <xsd:element ref="ns2:Comments_x0020_Due_x0020_Date" minOccurs="0"/>
                <xsd:element ref="ns2:Program" minOccurs="0"/>
                <xsd:element ref="ns2:Assigned" minOccurs="0"/>
                <xsd:element ref="ns2:Review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f45de-9781-4f9c-a476-faa529bf8047" elementFormDefault="qualified">
    <xsd:import namespace="http://schemas.microsoft.com/office/2006/documentManagement/types"/>
    <xsd:import namespace="http://schemas.microsoft.com/office/infopath/2007/PartnerControls"/>
    <xsd:element name="Comments_x0020_Due_x0020_Date" ma:index="8" nillable="true" ma:displayName="Comments Due Date" ma:format="DateOnly" ma:internalName="Comments_x0020_Due_x0020_Date">
      <xsd:simpleType>
        <xsd:restriction base="dms:DateTime"/>
      </xsd:simpleType>
    </xsd:element>
    <xsd:element name="Program" ma:index="9" nillable="true" ma:displayName="Program" ma:default="Other" ma:format="Dropdown" ma:internalName="Program">
      <xsd:simpleType>
        <xsd:restriction base="dms:Choice">
          <xsd:enumeration value="Blueprint"/>
          <xsd:enumeration value="Measures Inventory/CMIT"/>
          <xsd:enumeration value="Pre-Rulemaking"/>
          <xsd:enumeration value="MIDS Coordination"/>
          <xsd:enumeration value="Environmental Scan"/>
          <xsd:enumeration value="Other"/>
        </xsd:restriction>
      </xsd:simpleType>
    </xsd:element>
    <xsd:element name="Assigned" ma:index="10" nillable="true" ma:displayName="Assigned" ma:internalName="Assigned">
      <xsd:simpleType>
        <xsd:restriction base="dms:Note">
          <xsd:maxLength value="255"/>
        </xsd:restriction>
      </xsd:simpleType>
    </xsd:element>
    <xsd:element name="Reviewed" ma:index="11" nillable="true" ma:displayName="Reviewed" ma:format="Dropdown" ma:internalName="Reviewed">
      <xsd:simpleType>
        <xsd:restriction base="dms:Choice">
          <xsd:enumeration value="Noni Bodkin"/>
          <xsd:enumeration value="Corette Byrd"/>
          <xsd:enumeration value="Laura deNobel"/>
          <xsd:enumeration value="Melissa Evans"/>
          <xsd:enumeration value="Helen Dollar-Maples"/>
          <xsd:enumeration value="Michelle Geppi"/>
          <xsd:enumeration value="Kimberly Kufe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viewed xmlns="c85f45de-9781-4f9c-a476-faa529bf8047" xsi:nil="true"/>
    <Comments_x0020_Due_x0020_Date xmlns="c85f45de-9781-4f9c-a476-faa529bf8047" xsi:nil="true"/>
    <Program xmlns="c85f45de-9781-4f9c-a476-faa529bf8047">Other</Program>
    <Assigned xmlns="c85f45de-9781-4f9c-a476-faa529bf8047" xsi:nil="true"/>
  </documentManagement>
</p:properties>
</file>

<file path=customXml/itemProps1.xml><?xml version="1.0" encoding="utf-8"?>
<ds:datastoreItem xmlns:ds="http://schemas.openxmlformats.org/officeDocument/2006/customXml" ds:itemID="{D496F362-5B79-4E46-94AA-C998950EA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f45de-9781-4f9c-a476-faa529bf8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3.xml><?xml version="1.0" encoding="utf-8"?>
<ds:datastoreItem xmlns:ds="http://schemas.openxmlformats.org/officeDocument/2006/customXml" ds:itemID="{A3F2D517-FCF4-4B15-BD46-23B9AA4BB45C}">
  <ds:schemaRefs>
    <ds:schemaRef ds:uri="http://www.w3.org/XML/1998/namespace"/>
    <ds:schemaRef ds:uri="http://purl.org/dc/elements/1.1/"/>
    <ds:schemaRef ds:uri="http://schemas.openxmlformats.org/package/2006/metadata/core-properties"/>
    <ds:schemaRef ds:uri="http://schemas.microsoft.com/office/2006/documentManagement/types"/>
    <ds:schemaRef ds:uri="c85f45de-9781-4f9c-a476-faa529bf8047"/>
    <ds:schemaRef ds:uri="http://schemas.microsoft.com/office/infopath/2007/PartnerControl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2969</Words>
  <Application>Microsoft Office PowerPoint</Application>
  <PresentationFormat>Widescreen</PresentationFormat>
  <Paragraphs>268</Paragraphs>
  <Slides>22</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Segoe UI</vt:lpstr>
      <vt:lpstr>Wingdings</vt:lpstr>
      <vt:lpstr>CMS theme 2019</vt:lpstr>
      <vt:lpstr>Maximizing Efficiency of Information Gathering with the De Novo Measure Scan (DNMS)  Meridith Eastman | Battelle Amy Leibrand | Battelle   </vt:lpstr>
      <vt:lpstr>Presentation Overview</vt:lpstr>
      <vt:lpstr>Info Gathering in the Measure Lifecycle</vt:lpstr>
      <vt:lpstr>Defining Info Gathering</vt:lpstr>
      <vt:lpstr>Why Conduct Info Gathering?</vt:lpstr>
      <vt:lpstr>Info Gathering Activities</vt:lpstr>
      <vt:lpstr>Typical Environmental Scan Approaches</vt:lpstr>
      <vt:lpstr>CMS Info Gathering Tools</vt:lpstr>
      <vt:lpstr>Environmental Scan Support Tool (ESST)</vt:lpstr>
      <vt:lpstr>Environmental Scan Support Tool (ESST)</vt:lpstr>
      <vt:lpstr>De Novo Measure Scan (DNMS)</vt:lpstr>
      <vt:lpstr>De Novo Measure Scan (DNMS)</vt:lpstr>
      <vt:lpstr>De Novo Measure Scan Uses</vt:lpstr>
      <vt:lpstr>ESST and DNMS Uses</vt:lpstr>
      <vt:lpstr>How De Novo Measure Scan Works</vt:lpstr>
      <vt:lpstr>CMS Measures Inventory Tool (CMIT)</vt:lpstr>
      <vt:lpstr>Accessing Expanded Access CMIT</vt:lpstr>
      <vt:lpstr>Demo</vt:lpstr>
      <vt:lpstr>Key Points of Contact</vt:lpstr>
      <vt:lpstr>Questions</vt:lpstr>
      <vt:lpstr>Announcements</vt:lpstr>
      <vt:lpstr>Announcements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01 MMS Info Session Maximizing Efficiency of Information Gathering with the De Novo Measure Scan (DNMS)</dc:title>
  <dc:subject>De Novo Measure Scan Demo</dc:subject>
  <dc:creator/>
  <cp:keywords>Info, Session, CMS</cp:keywords>
  <cp:lastModifiedBy/>
  <cp:revision>1</cp:revision>
  <dcterms:created xsi:type="dcterms:W3CDTF">2016-08-30T18:54:20Z</dcterms:created>
  <dcterms:modified xsi:type="dcterms:W3CDTF">2022-03-17T19:49:58Z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0x010100F8B44BA2626C9D4E866311178902B167</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