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autoCompressPictures="0">
  <p:sldMasterIdLst>
    <p:sldMasterId id="2147483793" r:id="rId4"/>
  </p:sldMasterIdLst>
  <p:notesMasterIdLst>
    <p:notesMasterId r:id="rId42"/>
  </p:notesMasterIdLst>
  <p:handoutMasterIdLst>
    <p:handoutMasterId r:id="rId43"/>
  </p:handoutMasterIdLst>
  <p:sldIdLst>
    <p:sldId id="493" r:id="rId5"/>
    <p:sldId id="620" r:id="rId6"/>
    <p:sldId id="622" r:id="rId7"/>
    <p:sldId id="579" r:id="rId8"/>
    <p:sldId id="595" r:id="rId9"/>
    <p:sldId id="568" r:id="rId10"/>
    <p:sldId id="580" r:id="rId11"/>
    <p:sldId id="584" r:id="rId12"/>
    <p:sldId id="585" r:id="rId13"/>
    <p:sldId id="612" r:id="rId14"/>
    <p:sldId id="613" r:id="rId15"/>
    <p:sldId id="614" r:id="rId16"/>
    <p:sldId id="606" r:id="rId17"/>
    <p:sldId id="611" r:id="rId18"/>
    <p:sldId id="615" r:id="rId19"/>
    <p:sldId id="586" r:id="rId20"/>
    <p:sldId id="617" r:id="rId21"/>
    <p:sldId id="588" r:id="rId22"/>
    <p:sldId id="601" r:id="rId23"/>
    <p:sldId id="602" r:id="rId24"/>
    <p:sldId id="603" r:id="rId25"/>
    <p:sldId id="604" r:id="rId26"/>
    <p:sldId id="618" r:id="rId27"/>
    <p:sldId id="607" r:id="rId28"/>
    <p:sldId id="608" r:id="rId29"/>
    <p:sldId id="610" r:id="rId30"/>
    <p:sldId id="616" r:id="rId31"/>
    <p:sldId id="619" r:id="rId32"/>
    <p:sldId id="609" r:id="rId33"/>
    <p:sldId id="600" r:id="rId34"/>
    <p:sldId id="605" r:id="rId35"/>
    <p:sldId id="597" r:id="rId36"/>
    <p:sldId id="598" r:id="rId37"/>
    <p:sldId id="594" r:id="rId38"/>
    <p:sldId id="596" r:id="rId39"/>
    <p:sldId id="645" r:id="rId40"/>
    <p:sldId id="1979" r:id="rId4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userDrawn="1">
          <p15:clr>
            <a:srgbClr val="A4A3A4"/>
          </p15:clr>
        </p15:guide>
        <p15:guide id="2" pos="416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353" clrIdx="5"/>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9A8"/>
    <a:srgbClr val="E3B00D"/>
    <a:srgbClr val="F9E8A2"/>
    <a:srgbClr val="FDD464"/>
    <a:srgbClr val="EBEBEB"/>
    <a:srgbClr val="6697C2"/>
    <a:srgbClr val="00529B"/>
    <a:srgbClr val="FFFFFF"/>
    <a:srgbClr val="6792B5"/>
    <a:srgbClr val="5A8C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54" autoAdjust="0"/>
    <p:restoredTop sz="88912" autoAdjust="0"/>
  </p:normalViewPr>
  <p:slideViewPr>
    <p:cSldViewPr>
      <p:cViewPr varScale="1">
        <p:scale>
          <a:sx n="123" d="100"/>
          <a:sy n="123" d="100"/>
        </p:scale>
        <p:origin x="348" y="108"/>
      </p:cViewPr>
      <p:guideLst>
        <p:guide orient="horz" pos="2064"/>
        <p:guide pos="4160"/>
      </p:guideLst>
    </p:cSldViewPr>
  </p:slideViewPr>
  <p:outlineViewPr>
    <p:cViewPr>
      <p:scale>
        <a:sx n="33" d="100"/>
        <a:sy n="33" d="100"/>
      </p:scale>
      <p:origin x="0" y="-45686"/>
    </p:cViewPr>
  </p:outlineViewPr>
  <p:notesTextViewPr>
    <p:cViewPr>
      <p:scale>
        <a:sx n="3" d="2"/>
        <a:sy n="3" d="2"/>
      </p:scale>
      <p:origin x="0" y="0"/>
    </p:cViewPr>
  </p:notesTextViewPr>
  <p:sorterViewPr>
    <p:cViewPr>
      <p:scale>
        <a:sx n="80" d="100"/>
        <a:sy n="80" d="100"/>
      </p:scale>
      <p:origin x="0" y="0"/>
    </p:cViewPr>
  </p:sorterViewPr>
  <p:notesViewPr>
    <p:cSldViewPr>
      <p:cViewPr varScale="1">
        <p:scale>
          <a:sx n="87" d="100"/>
          <a:sy n="87" d="100"/>
        </p:scale>
        <p:origin x="380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C16B254-F755-154D-86D8-705F3C585905}" type="datetimeFigureOut">
              <a:rPr lang="en-US" smtClean="0"/>
              <a:pPr/>
              <a:t>8/30/2022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8B07BA0-83C1-274E-9BA1-643DFA6696FC}" type="slidenum">
              <a:rPr lang="en-US" smtClean="0"/>
              <a:pPr/>
              <a:t>‹#›</a:t>
            </a:fld>
            <a:endParaRPr lang="en-US" dirty="0"/>
          </a:p>
        </p:txBody>
      </p:sp>
    </p:spTree>
    <p:extLst>
      <p:ext uri="{BB962C8B-B14F-4D97-AF65-F5344CB8AC3E}">
        <p14:creationId xmlns:p14="http://schemas.microsoft.com/office/powerpoint/2010/main" val="40824873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0242358-85E2-2545-8677-79B1E11E6ECD}" type="datetimeFigureOut">
              <a:rPr lang="en-US" smtClean="0"/>
              <a:pPr/>
              <a:t>8/30/2022</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B898A01-842B-0042-9AB7-55364486B929}" type="slidenum">
              <a:rPr lang="en-US" smtClean="0"/>
              <a:pPr/>
              <a:t>‹#›</a:t>
            </a:fld>
            <a:endParaRPr lang="en-US" dirty="0"/>
          </a:p>
        </p:txBody>
      </p:sp>
    </p:spTree>
    <p:extLst>
      <p:ext uri="{BB962C8B-B14F-4D97-AF65-F5344CB8AC3E}">
        <p14:creationId xmlns:p14="http://schemas.microsoft.com/office/powerpoint/2010/main" val="21019035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0</a:t>
            </a:fld>
            <a:endParaRPr lang="en-US" dirty="0"/>
          </a:p>
        </p:txBody>
      </p:sp>
    </p:spTree>
    <p:extLst>
      <p:ext uri="{BB962C8B-B14F-4D97-AF65-F5344CB8AC3E}">
        <p14:creationId xmlns:p14="http://schemas.microsoft.com/office/powerpoint/2010/main" val="1508496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11</a:t>
            </a:fld>
            <a:endParaRPr lang="en-US" dirty="0"/>
          </a:p>
        </p:txBody>
      </p:sp>
    </p:spTree>
    <p:extLst>
      <p:ext uri="{BB962C8B-B14F-4D97-AF65-F5344CB8AC3E}">
        <p14:creationId xmlns:p14="http://schemas.microsoft.com/office/powerpoint/2010/main" val="603021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12</a:t>
            </a:fld>
            <a:endParaRPr lang="en-US" dirty="0"/>
          </a:p>
        </p:txBody>
      </p:sp>
    </p:spTree>
    <p:extLst>
      <p:ext uri="{BB962C8B-B14F-4D97-AF65-F5344CB8AC3E}">
        <p14:creationId xmlns:p14="http://schemas.microsoft.com/office/powerpoint/2010/main" val="3042626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 LHS is a healthcare data system which allows the capture of data at multiple points throughout the course of the health system to gather knowledge about patients and the care received, and the processes providing those care, and then use that knowledge as a recursive loop for system improvement.  Quality measurement fits within that very importantly, because of the need for specified data requirements and the efforts towards standardization undertaken over the last several years.</a:t>
            </a:r>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13</a:t>
            </a:fld>
            <a:endParaRPr lang="en-US" dirty="0"/>
          </a:p>
        </p:txBody>
      </p:sp>
    </p:spTree>
    <p:extLst>
      <p:ext uri="{BB962C8B-B14F-4D97-AF65-F5344CB8AC3E}">
        <p14:creationId xmlns:p14="http://schemas.microsoft.com/office/powerpoint/2010/main" val="909514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By increasing 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breadth</a:t>
            </a:r>
            <a:r>
              <a:rPr lang="en-US" sz="1800" dirty="0">
                <a:effectLst/>
                <a:latin typeface="Calibri" panose="020F0502020204030204" pitchFamily="34" charset="0"/>
                <a:ea typeface="Calibri" panose="020F0502020204030204" pitchFamily="34" charset="0"/>
                <a:cs typeface="Times New Roman" panose="02020603050405020304" pitchFamily="18" charset="0"/>
              </a:rPr>
              <a:t> of data standardization, this provides for data comparability that magnify your power of analysis through the use of silos in existing systems, frequently data captured multiple times but unable to flow point-to-point within the healthcare system. The goal here is to set up a system that obviates the need for extensive effort following the data collection process.</a:t>
            </a:r>
          </a:p>
        </p:txBody>
      </p:sp>
      <p:sp>
        <p:nvSpPr>
          <p:cNvPr id="4" name="Slide Number Placeholder 3"/>
          <p:cNvSpPr>
            <a:spLocks noGrp="1"/>
          </p:cNvSpPr>
          <p:nvPr>
            <p:ph type="sldNum" sz="quarter" idx="5"/>
          </p:nvPr>
        </p:nvSpPr>
        <p:spPr/>
        <p:txBody>
          <a:bodyPr/>
          <a:lstStyle/>
          <a:p>
            <a:fld id="{7B898A01-842B-0042-9AB7-55364486B929}" type="slidenum">
              <a:rPr lang="en-US" smtClean="0"/>
              <a:pPr/>
              <a:t>14</a:t>
            </a:fld>
            <a:endParaRPr lang="en-US" dirty="0"/>
          </a:p>
        </p:txBody>
      </p:sp>
    </p:spTree>
    <p:extLst>
      <p:ext uri="{BB962C8B-B14F-4D97-AF65-F5344CB8AC3E}">
        <p14:creationId xmlns:p14="http://schemas.microsoft.com/office/powerpoint/2010/main" val="2573574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b="1" i="1" u="none" dirty="0">
                <a:effectLst/>
                <a:latin typeface="Calibri" panose="020F0502020204030204" pitchFamily="34" charset="0"/>
                <a:ea typeface="Calibri" panose="020F0502020204030204" pitchFamily="34" charset="0"/>
                <a:cs typeface="Times New Roman" panose="02020603050405020304" pitchFamily="18" charset="0"/>
              </a:rPr>
              <a:t>Current State</a:t>
            </a:r>
            <a:r>
              <a:rPr lang="en-US" sz="1800" b="0" i="0" u="none"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Data is captured for a specific trick in the system/program and fit specific needs well, but data are captured only for that purpose.  Also, their utility is either limited, nonexistent or shoehorned into a set of needs. </a:t>
            </a:r>
          </a:p>
          <a:p>
            <a:pPr marL="0" marR="0" indent="0">
              <a:lnSpc>
                <a:spcPct val="150000"/>
              </a:lnSpc>
              <a:spcBef>
                <a:spcPts val="0"/>
              </a:spcBef>
              <a:spcAft>
                <a:spcPts val="0"/>
              </a:spcAft>
              <a:buFont typeface="Wingdings" panose="05000000000000000000" pitchFamily="2"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50000"/>
              </a:lnSpc>
              <a:spcBef>
                <a:spcPts val="0"/>
              </a:spcBef>
              <a:spcAft>
                <a:spcPts val="0"/>
              </a:spcAft>
              <a:buFont typeface="Wingdings" panose="05000000000000000000" pitchFamily="2" charset="2"/>
              <a:buNone/>
            </a:pPr>
            <a:r>
              <a:rPr lang="en-US" sz="1800" b="1" i="1" u="none" dirty="0">
                <a:effectLst/>
                <a:latin typeface="Calibri" panose="020F0502020204030204" pitchFamily="34" charset="0"/>
                <a:ea typeface="Calibri" panose="020F0502020204030204" pitchFamily="34" charset="0"/>
                <a:cs typeface="Times New Roman" panose="02020603050405020304" pitchFamily="18" charset="0"/>
              </a:rPr>
              <a:t>Future State</a:t>
            </a:r>
            <a:r>
              <a:rPr lang="en-US" sz="1800" b="1" u="none"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Used for research and development of clinical guidelines, and the assessment of the provision of clinical care.  The standardization of data allows for the development of common tools for assessing the validity and reliability of data, and the mapping of existing data to a standard.  It allows us to modify/reduce the amount of workflow created by the need to capture data at multiple points in a repetitive fashion for different programs.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Administrative costs</a:t>
            </a:r>
            <a:r>
              <a:rPr lang="en-US" sz="1800" dirty="0">
                <a:effectLst/>
                <a:latin typeface="Calibri" panose="020F0502020204030204" pitchFamily="34" charset="0"/>
                <a:ea typeface="Calibri" panose="020F0502020204030204" pitchFamily="34" charset="0"/>
                <a:cs typeface="Times New Roman" panose="02020603050405020304" pitchFamily="18" charset="0"/>
              </a:rPr>
              <a:t>— Data collection is excessive within the American healthcare system.  We require a better methodology without exacerbating the administrative burden that exists independent of care provided to patients, which is at the crux of this project.</a:t>
            </a:r>
          </a:p>
        </p:txBody>
      </p:sp>
      <p:sp>
        <p:nvSpPr>
          <p:cNvPr id="4" name="Slide Number Placeholder 3"/>
          <p:cNvSpPr>
            <a:spLocks noGrp="1"/>
          </p:cNvSpPr>
          <p:nvPr>
            <p:ph type="sldNum" sz="quarter" idx="5"/>
          </p:nvPr>
        </p:nvSpPr>
        <p:spPr/>
        <p:txBody>
          <a:bodyPr/>
          <a:lstStyle/>
          <a:p>
            <a:fld id="{7B898A01-842B-0042-9AB7-55364486B929}" type="slidenum">
              <a:rPr lang="en-US" smtClean="0"/>
              <a:pPr/>
              <a:t>15</a:t>
            </a:fld>
            <a:endParaRPr lang="en-US" dirty="0"/>
          </a:p>
        </p:txBody>
      </p:sp>
    </p:spTree>
    <p:extLst>
      <p:ext uri="{BB962C8B-B14F-4D97-AF65-F5344CB8AC3E}">
        <p14:creationId xmlns:p14="http://schemas.microsoft.com/office/powerpoint/2010/main" val="2118286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B898A01-842B-0042-9AB7-55364486B929}" type="slidenum">
              <a:rPr lang="en-US" smtClean="0"/>
              <a:pPr/>
              <a:t>16</a:t>
            </a:fld>
            <a:endParaRPr lang="en-US" dirty="0"/>
          </a:p>
        </p:txBody>
      </p:sp>
    </p:spTree>
    <p:extLst>
      <p:ext uri="{BB962C8B-B14F-4D97-AF65-F5344CB8AC3E}">
        <p14:creationId xmlns:p14="http://schemas.microsoft.com/office/powerpoint/2010/main" val="2842594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By taking existing data systems and mapping them within the EHR to a set of predefined API endpoints or data elements that can then be exposed to queries from APIs, including those that support CMS quality reporting allows EHRs to support the QRPs.  Once those API end points are exposed, if they’ve been standardized in other programs from private/public payors at the state/federal level, if they have aligned their business needs, they can access those data without requiring a novel set of requirements on the part of the EHR.  Those data are accessible/usable across those use cases and not limited to meeting CMS’ quality reporting requirements.</a:t>
            </a:r>
          </a:p>
        </p:txBody>
      </p:sp>
      <p:sp>
        <p:nvSpPr>
          <p:cNvPr id="4" name="Slide Number Placeholder 3"/>
          <p:cNvSpPr>
            <a:spLocks noGrp="1"/>
          </p:cNvSpPr>
          <p:nvPr>
            <p:ph type="sldNum" sz="quarter" idx="5"/>
          </p:nvPr>
        </p:nvSpPr>
        <p:spPr/>
        <p:txBody>
          <a:bodyPr/>
          <a:lstStyle/>
          <a:p>
            <a:fld id="{7B898A01-842B-0042-9AB7-55364486B929}" type="slidenum">
              <a:rPr lang="en-US" smtClean="0"/>
              <a:pPr/>
              <a:t>17</a:t>
            </a:fld>
            <a:endParaRPr lang="en-US" dirty="0"/>
          </a:p>
        </p:txBody>
      </p:sp>
    </p:spTree>
    <p:extLst>
      <p:ext uri="{BB962C8B-B14F-4D97-AF65-F5344CB8AC3E}">
        <p14:creationId xmlns:p14="http://schemas.microsoft.com/office/powerpoint/2010/main" val="3704966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19</a:t>
            </a:fld>
            <a:endParaRPr lang="en-US" dirty="0"/>
          </a:p>
        </p:txBody>
      </p:sp>
    </p:spTree>
    <p:extLst>
      <p:ext uri="{BB962C8B-B14F-4D97-AF65-F5344CB8AC3E}">
        <p14:creationId xmlns:p14="http://schemas.microsoft.com/office/powerpoint/2010/main" val="3490720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goal ultimately is to achieve digital quality measurement across our programs.  CMS is working with measure developers to plan out the conversion of QDM-based measures to the FHIR standard, while also developing tools analogous to MAT and Bonnie.  That model is selected in the development of eCQMs to allow quality measures from other data sources, including Medicare claims, BHSN, CAHPS and others.</a:t>
            </a:r>
          </a:p>
        </p:txBody>
      </p:sp>
      <p:sp>
        <p:nvSpPr>
          <p:cNvPr id="4" name="Slide Number Placeholder 3"/>
          <p:cNvSpPr>
            <a:spLocks noGrp="1"/>
          </p:cNvSpPr>
          <p:nvPr>
            <p:ph type="sldNum" sz="quarter" idx="5"/>
          </p:nvPr>
        </p:nvSpPr>
        <p:spPr/>
        <p:txBody>
          <a:bodyPr/>
          <a:lstStyle/>
          <a:p>
            <a:fld id="{7B898A01-842B-0042-9AB7-55364486B929}" type="slidenum">
              <a:rPr lang="en-US" smtClean="0"/>
              <a:pPr/>
              <a:t>20</a:t>
            </a:fld>
            <a:endParaRPr lang="en-US" dirty="0"/>
          </a:p>
        </p:txBody>
      </p:sp>
    </p:spTree>
    <p:extLst>
      <p:ext uri="{BB962C8B-B14F-4D97-AF65-F5344CB8AC3E}">
        <p14:creationId xmlns:p14="http://schemas.microsoft.com/office/powerpoint/2010/main" val="3353739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ONC’s USCDI Version 3.0 incorporates the data classes and data elements as part of the requirements for certified health IT.  There are regulatory steps that must be taken, but in the interim this defines new standards for data classes as being core to the health IT infrastructure and vital to capturing patient health information.</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data classes are imperative, not only for key clinical concepts to be captured, but also to ensure that the contextual data about when patients are seen, who they’re being treated by, who they’re being seen by, when they’re being seen — that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all </a:t>
            </a:r>
            <a:r>
              <a:rPr lang="en-US" sz="1800" dirty="0">
                <a:effectLst/>
                <a:latin typeface="Calibri" panose="020F0502020204030204" pitchFamily="34" charset="0"/>
                <a:ea typeface="Calibri" panose="020F0502020204030204" pitchFamily="34" charset="0"/>
                <a:cs typeface="Times New Roman" panose="02020603050405020304" pitchFamily="18" charset="0"/>
              </a:rPr>
              <a:t>of this information is vital to using the clinical information as it transfers from one location to another.  Lastly, it means that data are useful for purposes outside of its original intent, which speaks volumes to the concept of interoperability.</a:t>
            </a:r>
          </a:p>
        </p:txBody>
      </p:sp>
      <p:sp>
        <p:nvSpPr>
          <p:cNvPr id="4" name="Slide Number Placeholder 3"/>
          <p:cNvSpPr>
            <a:spLocks noGrp="1"/>
          </p:cNvSpPr>
          <p:nvPr>
            <p:ph type="sldNum" sz="quarter" idx="5"/>
          </p:nvPr>
        </p:nvSpPr>
        <p:spPr/>
        <p:txBody>
          <a:bodyPr/>
          <a:lstStyle/>
          <a:p>
            <a:fld id="{7B898A01-842B-0042-9AB7-55364486B929}" type="slidenum">
              <a:rPr lang="en-US" smtClean="0"/>
              <a:pPr/>
              <a:t>21</a:t>
            </a:fld>
            <a:endParaRPr lang="en-US" dirty="0"/>
          </a:p>
        </p:txBody>
      </p:sp>
    </p:spTree>
    <p:extLst>
      <p:ext uri="{BB962C8B-B14F-4D97-AF65-F5344CB8AC3E}">
        <p14:creationId xmlns:p14="http://schemas.microsoft.com/office/powerpoint/2010/main" val="1546858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diagram depicted on the right showcases the many activities of MMS, of which the stakeholder engagement circle in dark blue includes education and outreach along with this public webinar.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MMSHub.CMS.gov</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Launched Spring 2022,</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Transforms the 100-page MMS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Blueprint</a:t>
            </a:r>
            <a:r>
              <a:rPr lang="en-US" sz="1800" dirty="0">
                <a:effectLst/>
                <a:latin typeface="Calibri" panose="020F0502020204030204" pitchFamily="34" charset="0"/>
                <a:ea typeface="Calibri" panose="020F0502020204030204" pitchFamily="34" charset="0"/>
                <a:cs typeface="Times New Roman" panose="02020603050405020304" pitchFamily="18" charset="0"/>
              </a:rPr>
              <a:t> into a comprehensive, user-friendly website, and</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Highlights upcoming engagement opportunities, including TEPs and MMS educational resources.  </a:t>
            </a:r>
          </a:p>
        </p:txBody>
      </p:sp>
      <p:sp>
        <p:nvSpPr>
          <p:cNvPr id="4" name="Slide Number Placeholder 3"/>
          <p:cNvSpPr>
            <a:spLocks noGrp="1"/>
          </p:cNvSpPr>
          <p:nvPr>
            <p:ph type="sldNum" sz="quarter" idx="5"/>
          </p:nvPr>
        </p:nvSpPr>
        <p:spPr/>
        <p:txBody>
          <a:bodyPr/>
          <a:lstStyle/>
          <a:p>
            <a:fld id="{7B898A01-842B-0042-9AB7-55364486B929}" type="slidenum">
              <a:rPr lang="en-US" smtClean="0"/>
              <a:pPr/>
              <a:t>2</a:t>
            </a:fld>
            <a:endParaRPr lang="en-US" dirty="0"/>
          </a:p>
        </p:txBody>
      </p:sp>
    </p:spTree>
    <p:extLst>
      <p:ext uri="{BB962C8B-B14F-4D97-AF65-F5344CB8AC3E}">
        <p14:creationId xmlns:p14="http://schemas.microsoft.com/office/powerpoint/2010/main" val="3733581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was engagement with ONC early in this process for a USCDI+ quality measurement domain, the purpose being to identify data elements that may not necessarily fit within the core USCDI, but are still relevant to quality measurement initiatives at CMS.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goal</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a repository where identified data element standards are applied to quality measures or related use cases without recreating standards/competing standards that undercut the utility of interoperability.  It essentially creates a location for the identification of relevant data for quality measurement and then agree upon in a systematic way how those data are captured across the healthcare system.</a:t>
            </a:r>
          </a:p>
        </p:txBody>
      </p:sp>
      <p:sp>
        <p:nvSpPr>
          <p:cNvPr id="4" name="Slide Number Placeholder 3"/>
          <p:cNvSpPr>
            <a:spLocks noGrp="1"/>
          </p:cNvSpPr>
          <p:nvPr>
            <p:ph type="sldNum" sz="quarter" idx="5"/>
          </p:nvPr>
        </p:nvSpPr>
        <p:spPr/>
        <p:txBody>
          <a:bodyPr/>
          <a:lstStyle/>
          <a:p>
            <a:fld id="{7B898A01-842B-0042-9AB7-55364486B929}" type="slidenum">
              <a:rPr lang="en-US" smtClean="0"/>
              <a:pPr/>
              <a:t>22</a:t>
            </a:fld>
            <a:endParaRPr lang="en-US" dirty="0"/>
          </a:p>
        </p:txBody>
      </p:sp>
    </p:spTree>
    <p:extLst>
      <p:ext uri="{BB962C8B-B14F-4D97-AF65-F5344CB8AC3E}">
        <p14:creationId xmlns:p14="http://schemas.microsoft.com/office/powerpoint/2010/main" val="1554139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Quality measurement is not limited just to CMS.  By harmonizing the data elements being collected, we can calculate analogous measure results in different systems that are comparable, and potentially reconfigure those data elements to meet program or business-specific needs and therefore the data are more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flexible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addition to working with ONC, CMS is talking with other federal agencies. We expect that there will be overlapping data elements.  If they’re utilized in other use cases, we’d expect to see that same standardization across them, so that the data elements as they’re defined within USCDI+ are still usable.  </a:t>
            </a:r>
          </a:p>
        </p:txBody>
      </p:sp>
      <p:sp>
        <p:nvSpPr>
          <p:cNvPr id="4" name="Slide Number Placeholder 3"/>
          <p:cNvSpPr>
            <a:spLocks noGrp="1"/>
          </p:cNvSpPr>
          <p:nvPr>
            <p:ph type="sldNum" sz="quarter" idx="5"/>
          </p:nvPr>
        </p:nvSpPr>
        <p:spPr/>
        <p:txBody>
          <a:bodyPr/>
          <a:lstStyle/>
          <a:p>
            <a:fld id="{7B898A01-842B-0042-9AB7-55364486B929}" type="slidenum">
              <a:rPr lang="en-US" smtClean="0"/>
              <a:pPr/>
              <a:t>23</a:t>
            </a:fld>
            <a:endParaRPr lang="en-US" dirty="0"/>
          </a:p>
        </p:txBody>
      </p:sp>
    </p:spTree>
    <p:extLst>
      <p:ext uri="{BB962C8B-B14F-4D97-AF65-F5344CB8AC3E}">
        <p14:creationId xmlns:p14="http://schemas.microsoft.com/office/powerpoint/2010/main" val="24380446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SDOH is an example where efforts such as the Gravity Project have been pursuing new data elements to capture information about patients and help to provide context about the care that is needed, the care that is received, and the access to resources that affect the patient care process, but also potentially be supported by the provision of better care and accountability within the healthcare system.</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24</a:t>
            </a:fld>
            <a:endParaRPr lang="en-US" dirty="0"/>
          </a:p>
        </p:txBody>
      </p:sp>
    </p:spTree>
    <p:extLst>
      <p:ext uri="{BB962C8B-B14F-4D97-AF65-F5344CB8AC3E}">
        <p14:creationId xmlns:p14="http://schemas.microsoft.com/office/powerpoint/2010/main" val="18471520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It is clear CMS requires support from the broader provider community in implementing data standardization within systems which involve a commitment to interoperability.  CMS is engaged with external and internal federal stakeholders on data standardization activities, while encouraging individuals to participate in the HL7 process for advancing standards and seeking feedback on Implementation Guides (IGs) and lastly, reminding individuals of the opportunity to participate in ONC’s USCDI efforts to identify relevant core data elements.</a:t>
            </a:r>
          </a:p>
        </p:txBody>
      </p:sp>
      <p:sp>
        <p:nvSpPr>
          <p:cNvPr id="4" name="Slide Number Placeholder 3"/>
          <p:cNvSpPr>
            <a:spLocks noGrp="1"/>
          </p:cNvSpPr>
          <p:nvPr>
            <p:ph type="sldNum" sz="quarter" idx="5"/>
          </p:nvPr>
        </p:nvSpPr>
        <p:spPr/>
        <p:txBody>
          <a:bodyPr/>
          <a:lstStyle/>
          <a:p>
            <a:fld id="{7B898A01-842B-0042-9AB7-55364486B929}" type="slidenum">
              <a:rPr lang="en-US" smtClean="0"/>
              <a:pPr/>
              <a:t>25</a:t>
            </a:fld>
            <a:endParaRPr lang="en-US" dirty="0"/>
          </a:p>
        </p:txBody>
      </p:sp>
    </p:spTree>
    <p:extLst>
      <p:ext uri="{BB962C8B-B14F-4D97-AF65-F5344CB8AC3E}">
        <p14:creationId xmlns:p14="http://schemas.microsoft.com/office/powerpoint/2010/main" val="3562297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is continued feedback related to the transition to dQM, with clear support to shift to digital quality measurement as well as hesitation around the potential timeline, and the desire to ensure that CMS is mindful of the efforts necessary to implement FHIR standards and reporting based on APIs.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are requests to ensure enough time for implementation, and a push to recognize that the transition itself is not a trivial one and involves the application of a fair amount of resources. The next stage of advancing the implementation of FHIR is moving beyond eCQMs to other data sources, though currently the majority of efforts are focused on eCQMs specifically.</a:t>
            </a:r>
          </a:p>
        </p:txBody>
      </p:sp>
      <p:sp>
        <p:nvSpPr>
          <p:cNvPr id="4" name="Slide Number Placeholder 3"/>
          <p:cNvSpPr>
            <a:spLocks noGrp="1"/>
          </p:cNvSpPr>
          <p:nvPr>
            <p:ph type="sldNum" sz="quarter" idx="5"/>
          </p:nvPr>
        </p:nvSpPr>
        <p:spPr/>
        <p:txBody>
          <a:bodyPr/>
          <a:lstStyle/>
          <a:p>
            <a:fld id="{7B898A01-842B-0042-9AB7-55364486B929}" type="slidenum">
              <a:rPr lang="en-US" smtClean="0"/>
              <a:pPr/>
              <a:t>26</a:t>
            </a:fld>
            <a:endParaRPr lang="en-US" dirty="0"/>
          </a:p>
        </p:txBody>
      </p:sp>
    </p:spTree>
    <p:extLst>
      <p:ext uri="{BB962C8B-B14F-4D97-AF65-F5344CB8AC3E}">
        <p14:creationId xmlns:p14="http://schemas.microsoft.com/office/powerpoint/2010/main" val="12214578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B898A01-842B-0042-9AB7-55364486B929}" type="slidenum">
              <a:rPr lang="en-US" smtClean="0"/>
              <a:pPr/>
              <a:t>27</a:t>
            </a:fld>
            <a:endParaRPr lang="en-US" dirty="0"/>
          </a:p>
        </p:txBody>
      </p:sp>
    </p:spTree>
    <p:extLst>
      <p:ext uri="{BB962C8B-B14F-4D97-AF65-F5344CB8AC3E}">
        <p14:creationId xmlns:p14="http://schemas.microsoft.com/office/powerpoint/2010/main" val="9615162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Earlier this year CMS published the dQM page on the eCQI Resource Center.  The URL is provided above.  It provides some baseline information about the approach and the roadmap itself,  along with details about the non-data standardization arenas under consideration for implementation.  Also provided are links to other resources and tools.  We anticipate updates as we proceed down the path of the roadmap in the coming months and years.</a:t>
            </a:r>
          </a:p>
        </p:txBody>
      </p:sp>
      <p:sp>
        <p:nvSpPr>
          <p:cNvPr id="4" name="Slide Number Placeholder 3"/>
          <p:cNvSpPr>
            <a:spLocks noGrp="1"/>
          </p:cNvSpPr>
          <p:nvPr>
            <p:ph type="sldNum" sz="quarter" idx="5"/>
          </p:nvPr>
        </p:nvSpPr>
        <p:spPr/>
        <p:txBody>
          <a:bodyPr/>
          <a:lstStyle/>
          <a:p>
            <a:fld id="{7B898A01-842B-0042-9AB7-55364486B929}" type="slidenum">
              <a:rPr lang="en-US" smtClean="0"/>
              <a:pPr/>
              <a:t>28</a:t>
            </a:fld>
            <a:endParaRPr lang="en-US" dirty="0"/>
          </a:p>
        </p:txBody>
      </p:sp>
    </p:spTree>
    <p:extLst>
      <p:ext uri="{BB962C8B-B14F-4D97-AF65-F5344CB8AC3E}">
        <p14:creationId xmlns:p14="http://schemas.microsoft.com/office/powerpoint/2010/main" val="5183290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circles back nicely to the concept of a learning health system (LHS).  As we build out requirements and processes, we strive for seamless interplay in an environment where interoperability is being pursued elsewhere, this being integral to aligning with other federal organizations, and ultimately requiring a conversation with private organizations as well.</a:t>
            </a:r>
          </a:p>
        </p:txBody>
      </p:sp>
      <p:sp>
        <p:nvSpPr>
          <p:cNvPr id="4" name="Slide Number Placeholder 3"/>
          <p:cNvSpPr>
            <a:spLocks noGrp="1"/>
          </p:cNvSpPr>
          <p:nvPr>
            <p:ph type="sldNum" sz="quarter" idx="5"/>
          </p:nvPr>
        </p:nvSpPr>
        <p:spPr/>
        <p:txBody>
          <a:bodyPr/>
          <a:lstStyle/>
          <a:p>
            <a:fld id="{7B898A01-842B-0042-9AB7-55364486B929}" type="slidenum">
              <a:rPr lang="en-US" smtClean="0"/>
              <a:pPr/>
              <a:t>30</a:t>
            </a:fld>
            <a:endParaRPr lang="en-US" dirty="0"/>
          </a:p>
        </p:txBody>
      </p:sp>
    </p:spTree>
    <p:extLst>
      <p:ext uri="{BB962C8B-B14F-4D97-AF65-F5344CB8AC3E}">
        <p14:creationId xmlns:p14="http://schemas.microsoft.com/office/powerpoint/2010/main" val="26309792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As the tools to make use of those data change, we expect a need for an infrastructure to manage for continued alignment, continued implementation of new data requirements, and also to ensure that a broad base of data needs are represented within these standards and requirements that support and underly the learning health system (LHS).  Therefore, there needs to be broad-based engagement not only among federal organizations, but also among private, state and other stakeholders.</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31</a:t>
            </a:fld>
            <a:endParaRPr lang="en-US" dirty="0"/>
          </a:p>
        </p:txBody>
      </p:sp>
    </p:spTree>
    <p:extLst>
      <p:ext uri="{BB962C8B-B14F-4D97-AF65-F5344CB8AC3E}">
        <p14:creationId xmlns:p14="http://schemas.microsoft.com/office/powerpoint/2010/main" val="38064439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CMS is working to identify different parties we believe are relevant throughout this process.  Some are already involved in digital quality measurement (dQM), while others may make use of the data but do so for purposes not directly related to CMS programs.  We therefore are reaching out to areas within CMS and ONC with broader-based experience talking with these organizations to gather input and to join the conversation on these issues.</a:t>
            </a:r>
          </a:p>
        </p:txBody>
      </p:sp>
      <p:sp>
        <p:nvSpPr>
          <p:cNvPr id="4" name="Slide Number Placeholder 3"/>
          <p:cNvSpPr>
            <a:spLocks noGrp="1"/>
          </p:cNvSpPr>
          <p:nvPr>
            <p:ph type="sldNum" sz="quarter" idx="5"/>
          </p:nvPr>
        </p:nvSpPr>
        <p:spPr/>
        <p:txBody>
          <a:bodyPr/>
          <a:lstStyle/>
          <a:p>
            <a:fld id="{7B898A01-842B-0042-9AB7-55364486B929}" type="slidenum">
              <a:rPr lang="en-US" smtClean="0"/>
              <a:pPr/>
              <a:t>32</a:t>
            </a:fld>
            <a:endParaRPr lang="en-US" dirty="0"/>
          </a:p>
        </p:txBody>
      </p:sp>
    </p:spTree>
    <p:extLst>
      <p:ext uri="{BB962C8B-B14F-4D97-AF65-F5344CB8AC3E}">
        <p14:creationId xmlns:p14="http://schemas.microsoft.com/office/powerpoint/2010/main" val="1735486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Please note this mandatory disclaimer included simply to state that the presentation issues addressed in this slide deck are not meant to stand in for statutes, regulations, or other finalized policies at CMS.</a:t>
            </a:r>
          </a:p>
        </p:txBody>
      </p:sp>
      <p:sp>
        <p:nvSpPr>
          <p:cNvPr id="4" name="Slide Number Placeholder 3"/>
          <p:cNvSpPr>
            <a:spLocks noGrp="1"/>
          </p:cNvSpPr>
          <p:nvPr>
            <p:ph type="sldNum" sz="quarter" idx="5"/>
          </p:nvPr>
        </p:nvSpPr>
        <p:spPr/>
        <p:txBody>
          <a:bodyPr/>
          <a:lstStyle/>
          <a:p>
            <a:fld id="{7B898A01-842B-0042-9AB7-55364486B929}" type="slidenum">
              <a:rPr lang="en-US" smtClean="0"/>
              <a:pPr/>
              <a:t>4</a:t>
            </a:fld>
            <a:endParaRPr lang="en-US" dirty="0"/>
          </a:p>
        </p:txBody>
      </p:sp>
    </p:spTree>
    <p:extLst>
      <p:ext uri="{BB962C8B-B14F-4D97-AF65-F5344CB8AC3E}">
        <p14:creationId xmlns:p14="http://schemas.microsoft.com/office/powerpoint/2010/main" val="9016185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B898A01-842B-0042-9AB7-55364486B929}" type="slidenum">
              <a:rPr lang="en-US" smtClean="0"/>
              <a:pPr/>
              <a:t>33</a:t>
            </a:fld>
            <a:endParaRPr lang="en-US" dirty="0"/>
          </a:p>
        </p:txBody>
      </p:sp>
    </p:spTree>
    <p:extLst>
      <p:ext uri="{BB962C8B-B14F-4D97-AF65-F5344CB8AC3E}">
        <p14:creationId xmlns:p14="http://schemas.microsoft.com/office/powerpoint/2010/main" val="35439099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36</a:t>
            </a:fld>
            <a:endParaRPr lang="en-US" dirty="0"/>
          </a:p>
        </p:txBody>
      </p:sp>
    </p:spTree>
    <p:extLst>
      <p:ext uri="{BB962C8B-B14F-4D97-AF65-F5344CB8AC3E}">
        <p14:creationId xmlns:p14="http://schemas.microsoft.com/office/powerpoint/2010/main" val="1587926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Currently, we are undergoing a transition in how we capture quality measures, beginning with measures primarily manually extracted from paper charts and moving toward a digitized framework for measure collection — both using digital data submission types, and most importantly implementing eCQMs directly from EHRs.</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Our goal is to achieve levels of data sharing/interoperability from eCQM measure implementation, while including for broader and more capturable, sharable and usable data within the context of the healthcare system.</a:t>
            </a:r>
          </a:p>
        </p:txBody>
      </p:sp>
      <p:sp>
        <p:nvSpPr>
          <p:cNvPr id="4" name="Slide Number Placeholder 3"/>
          <p:cNvSpPr>
            <a:spLocks noGrp="1"/>
          </p:cNvSpPr>
          <p:nvPr>
            <p:ph type="sldNum" sz="quarter" idx="5"/>
          </p:nvPr>
        </p:nvSpPr>
        <p:spPr/>
        <p:txBody>
          <a:bodyPr/>
          <a:lstStyle/>
          <a:p>
            <a:fld id="{7B898A01-842B-0042-9AB7-55364486B929}" type="slidenum">
              <a:rPr lang="en-US" smtClean="0"/>
              <a:pPr/>
              <a:t>5</a:t>
            </a:fld>
            <a:endParaRPr lang="en-US" dirty="0"/>
          </a:p>
        </p:txBody>
      </p:sp>
    </p:spTree>
    <p:extLst>
      <p:ext uri="{BB962C8B-B14F-4D97-AF65-F5344CB8AC3E}">
        <p14:creationId xmlns:p14="http://schemas.microsoft.com/office/powerpoint/2010/main" val="2326469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CMS has committed to shifting to digital quality measurement (dQM) in its quality programs as a broad initiative, which requires CMS to begin planning the related requirements around how processes and systems need to change, what adjustments are expected for measures and the policies that underly quality measurement programs.</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6</a:t>
            </a:fld>
            <a:endParaRPr lang="en-US" dirty="0"/>
          </a:p>
        </p:txBody>
      </p:sp>
    </p:spTree>
    <p:extLst>
      <p:ext uri="{BB962C8B-B14F-4D97-AF65-F5344CB8AC3E}">
        <p14:creationId xmlns:p14="http://schemas.microsoft.com/office/powerpoint/2010/main" val="1106610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goal here is to collect data usable directly for dQMs, while minimizing the burden and effort required to make them suitable for that purpose.</a:t>
            </a:r>
          </a:p>
        </p:txBody>
      </p:sp>
      <p:sp>
        <p:nvSpPr>
          <p:cNvPr id="4" name="Slide Number Placeholder 3"/>
          <p:cNvSpPr>
            <a:spLocks noGrp="1"/>
          </p:cNvSpPr>
          <p:nvPr>
            <p:ph type="sldNum" sz="quarter" idx="5"/>
          </p:nvPr>
        </p:nvSpPr>
        <p:spPr/>
        <p:txBody>
          <a:bodyPr/>
          <a:lstStyle/>
          <a:p>
            <a:fld id="{7B898A01-842B-0042-9AB7-55364486B929}" type="slidenum">
              <a:rPr lang="en-US" smtClean="0"/>
              <a:pPr/>
              <a:t>7</a:t>
            </a:fld>
            <a:endParaRPr lang="en-US" dirty="0"/>
          </a:p>
        </p:txBody>
      </p:sp>
    </p:spTree>
    <p:extLst>
      <p:ext uri="{BB962C8B-B14F-4D97-AF65-F5344CB8AC3E}">
        <p14:creationId xmlns:p14="http://schemas.microsoft.com/office/powerpoint/2010/main" val="2872160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Opportunities to leverage advances in technology through FHIR standards/APIs for data transmission.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Opportunities to use existing datasets to aggregate a broader understanding of patient care and to serve multiple needs across the existing healthcare data systems.</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we address how standards may be applied through existing program needs and aligning utilization — both at the data element and measure level — to support the capture/sharing/use of data across a broad variety of use cases including quality measurement thus fitting into a much broader project of interoperability within systems.</a:t>
            </a:r>
          </a:p>
        </p:txBody>
      </p:sp>
      <p:sp>
        <p:nvSpPr>
          <p:cNvPr id="4" name="Slide Number Placeholder 3"/>
          <p:cNvSpPr>
            <a:spLocks noGrp="1"/>
          </p:cNvSpPr>
          <p:nvPr>
            <p:ph type="sldNum" sz="quarter" idx="5"/>
          </p:nvPr>
        </p:nvSpPr>
        <p:spPr/>
        <p:txBody>
          <a:bodyPr/>
          <a:lstStyle/>
          <a:p>
            <a:fld id="{7B898A01-842B-0042-9AB7-55364486B929}" type="slidenum">
              <a:rPr lang="en-US" smtClean="0"/>
              <a:pPr/>
              <a:t>8</a:t>
            </a:fld>
            <a:endParaRPr lang="en-US" dirty="0"/>
          </a:p>
        </p:txBody>
      </p:sp>
    </p:spTree>
    <p:extLst>
      <p:ext uri="{BB962C8B-B14F-4D97-AF65-F5344CB8AC3E}">
        <p14:creationId xmlns:p14="http://schemas.microsoft.com/office/powerpoint/2010/main" val="4035994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9</a:t>
            </a:fld>
            <a:endParaRPr lang="en-US" dirty="0"/>
          </a:p>
        </p:txBody>
      </p:sp>
    </p:spTree>
    <p:extLst>
      <p:ext uri="{BB962C8B-B14F-4D97-AF65-F5344CB8AC3E}">
        <p14:creationId xmlns:p14="http://schemas.microsoft.com/office/powerpoint/2010/main" val="2605274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CMS has a number of ongoing projects considering the advancement of interoperability.  Digital quality measurement (dQM) is one which we see interacting with a number of efforts for data standardization through the USCDI and USCDI+ initiatives at ONC.  Coordination with these other functions is key, since they create a set of use cases for the captured data that define the broad set of needs that data requirements should be meeting.</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10</a:t>
            </a:fld>
            <a:endParaRPr lang="en-US" dirty="0"/>
          </a:p>
        </p:txBody>
      </p:sp>
    </p:spTree>
    <p:extLst>
      <p:ext uri="{BB962C8B-B14F-4D97-AF65-F5344CB8AC3E}">
        <p14:creationId xmlns:p14="http://schemas.microsoft.com/office/powerpoint/2010/main" val="29950765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4B04EC-5AD3-4B01-81BE-8A9AFB885E9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0529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5" name="Rectangle 4">
            <a:extLst>
              <a:ext uri="{FF2B5EF4-FFF2-40B4-BE49-F238E27FC236}">
                <a16:creationId xmlns:a16="http://schemas.microsoft.com/office/drawing/2014/main" id="{ED3FEF3D-4D74-4F55-A57A-FAFEC76809CF}"/>
              </a:ext>
            </a:extLst>
          </p:cNvPr>
          <p:cNvSpPr/>
          <p:nvPr userDrawn="1"/>
        </p:nvSpPr>
        <p:spPr>
          <a:xfrm>
            <a:off x="8915400" y="3276600"/>
            <a:ext cx="3276600" cy="3581400"/>
          </a:xfrm>
          <a:prstGeom prst="rect">
            <a:avLst/>
          </a:prstGeom>
          <a:gradFill flip="none" rotWithShape="1">
            <a:gsLst>
              <a:gs pos="0">
                <a:schemeClr val="bg1">
                  <a:alpha val="0"/>
                </a:schemeClr>
              </a:gs>
              <a:gs pos="55726">
                <a:srgbClr val="FFFFFF">
                  <a:alpha val="75000"/>
                </a:srgbClr>
              </a:gs>
              <a:gs pos="24000">
                <a:schemeClr val="bg1">
                  <a:alpha val="50000"/>
                </a:schemeClr>
              </a:gs>
              <a:gs pos="82000">
                <a:srgbClr val="FFFFFF"/>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2607177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3: working">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BE29069C-1699-4461-8D8D-AE2CF0DB4EB8}"/>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6" name="Rectangle 5">
            <a:extLst>
              <a:ext uri="{FF2B5EF4-FFF2-40B4-BE49-F238E27FC236}">
                <a16:creationId xmlns:a16="http://schemas.microsoft.com/office/drawing/2014/main" id="{C3EA6C47-F056-40DC-89AE-158C2E4901A9}"/>
              </a:ext>
            </a:extLst>
          </p:cNvPr>
          <p:cNvSpPr/>
          <p:nvPr userDrawn="1"/>
        </p:nvSpPr>
        <p:spPr>
          <a:xfrm>
            <a:off x="9753600" y="5562600"/>
            <a:ext cx="2286000" cy="1143000"/>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2">
            <a:extLst>
              <a:ext uri="{FF2B5EF4-FFF2-40B4-BE49-F238E27FC236}">
                <a16:creationId xmlns:a16="http://schemas.microsoft.com/office/drawing/2014/main" id="{27364C23-CF0F-4943-8F51-DE581C5EC28C}"/>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60F94EE-6983-4E58-82D4-AEC852659FA8}" type="datetime1">
              <a:rPr lang="en-US" smtClean="0"/>
              <a:t>8/30/2022</a:t>
            </a:fld>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151004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er 4: meeting">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6" name="Rectangle 5">
            <a:extLst>
              <a:ext uri="{FF2B5EF4-FFF2-40B4-BE49-F238E27FC236}">
                <a16:creationId xmlns:a16="http://schemas.microsoft.com/office/drawing/2014/main" id="{ADEA2B7F-216A-4BE1-9880-FE93CFA70040}"/>
              </a:ext>
            </a:extLst>
          </p:cNvPr>
          <p:cNvSpPr/>
          <p:nvPr userDrawn="1"/>
        </p:nvSpPr>
        <p:spPr>
          <a:xfrm>
            <a:off x="9753600" y="5562600"/>
            <a:ext cx="2286000" cy="1143000"/>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2">
            <a:extLst>
              <a:ext uri="{FF2B5EF4-FFF2-40B4-BE49-F238E27FC236}">
                <a16:creationId xmlns:a16="http://schemas.microsoft.com/office/drawing/2014/main" id="{6C6CD289-21A7-482A-9BC5-582DF148CE1F}"/>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60F94EE-6983-4E58-82D4-AEC852659FA8}" type="datetime1">
              <a:rPr lang="en-US" smtClean="0"/>
              <a:t>8/30/2022</a:t>
            </a:fld>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5409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5: clinician">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8" name="Slide Number Placeholder 4">
            <a:extLst>
              <a:ext uri="{FF2B5EF4-FFF2-40B4-BE49-F238E27FC236}">
                <a16:creationId xmlns:a16="http://schemas.microsoft.com/office/drawing/2014/main" id="{CF909008-3E7D-49F1-8BF2-E23A5A04F796}"/>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6" name="Rectangle 5">
            <a:extLst>
              <a:ext uri="{FF2B5EF4-FFF2-40B4-BE49-F238E27FC236}">
                <a16:creationId xmlns:a16="http://schemas.microsoft.com/office/drawing/2014/main" id="{4A927E3E-7EDA-418B-8014-B6FA110E0C72}"/>
              </a:ext>
            </a:extLst>
          </p:cNvPr>
          <p:cNvSpPr/>
          <p:nvPr userDrawn="1"/>
        </p:nvSpPr>
        <p:spPr>
          <a:xfrm>
            <a:off x="9753600" y="5562600"/>
            <a:ext cx="2286000" cy="1143000"/>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2">
            <a:extLst>
              <a:ext uri="{FF2B5EF4-FFF2-40B4-BE49-F238E27FC236}">
                <a16:creationId xmlns:a16="http://schemas.microsoft.com/office/drawing/2014/main" id="{D18058B3-30EF-4627-974F-57C4B7B511BC}"/>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60F94EE-6983-4E58-82D4-AEC852659FA8}" type="datetime1">
              <a:rPr lang="en-US" smtClean="0"/>
              <a:t>8/30/2022</a:t>
            </a:fld>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2762192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Header 6: clinical">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2A354D-299D-4270-BBF7-73A86B2E258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F77B9378-F322-44B7-8E28-344EE8E774C2}"/>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6" name="Rectangle 5">
            <a:extLst>
              <a:ext uri="{FF2B5EF4-FFF2-40B4-BE49-F238E27FC236}">
                <a16:creationId xmlns:a16="http://schemas.microsoft.com/office/drawing/2014/main" id="{4BCC8F15-0D3C-46A7-90A6-920041118A22}"/>
              </a:ext>
            </a:extLst>
          </p:cNvPr>
          <p:cNvSpPr/>
          <p:nvPr userDrawn="1"/>
        </p:nvSpPr>
        <p:spPr>
          <a:xfrm>
            <a:off x="9753600" y="5562600"/>
            <a:ext cx="2286000" cy="1143000"/>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2">
            <a:extLst>
              <a:ext uri="{FF2B5EF4-FFF2-40B4-BE49-F238E27FC236}">
                <a16:creationId xmlns:a16="http://schemas.microsoft.com/office/drawing/2014/main" id="{873CE4DE-C8BF-491B-B5E2-BC3AD41485B3}"/>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60F94EE-6983-4E58-82D4-AEC852659FA8}" type="datetime1">
              <a:rPr lang="en-US" smtClean="0"/>
              <a:t>8/30/2022</a:t>
            </a:fld>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2844972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7: family in woods">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55C18C1-69B6-4042-8E20-FF173837E6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BE29069C-1699-4461-8D8D-AE2CF0DB4EB8}"/>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6" name="Rectangle 5">
            <a:extLst>
              <a:ext uri="{FF2B5EF4-FFF2-40B4-BE49-F238E27FC236}">
                <a16:creationId xmlns:a16="http://schemas.microsoft.com/office/drawing/2014/main" id="{E3CF6F36-5D0B-411F-A64C-8F64B6BD387F}"/>
              </a:ext>
            </a:extLst>
          </p:cNvPr>
          <p:cNvSpPr/>
          <p:nvPr userDrawn="1"/>
        </p:nvSpPr>
        <p:spPr>
          <a:xfrm>
            <a:off x="9753600" y="5562600"/>
            <a:ext cx="2286000" cy="1143000"/>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2">
            <a:extLst>
              <a:ext uri="{FF2B5EF4-FFF2-40B4-BE49-F238E27FC236}">
                <a16:creationId xmlns:a16="http://schemas.microsoft.com/office/drawing/2014/main" id="{B904F7F6-9BF5-47A4-B05A-E6180968912A}"/>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60F94EE-6983-4E58-82D4-AEC852659FA8}" type="datetime1">
              <a:rPr lang="en-US" smtClean="0"/>
              <a:t>8/30/2022</a:t>
            </a:fld>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955467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Header 8: family reading">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BFEC55E-08C0-4605-98A3-3582E2A3E99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6" name="Rectangle 5">
            <a:extLst>
              <a:ext uri="{FF2B5EF4-FFF2-40B4-BE49-F238E27FC236}">
                <a16:creationId xmlns:a16="http://schemas.microsoft.com/office/drawing/2014/main" id="{C43EC8BF-D2F6-4E83-9F70-E08D6229A8D7}"/>
              </a:ext>
            </a:extLst>
          </p:cNvPr>
          <p:cNvSpPr/>
          <p:nvPr userDrawn="1"/>
        </p:nvSpPr>
        <p:spPr>
          <a:xfrm>
            <a:off x="9753600" y="5562600"/>
            <a:ext cx="2286000" cy="1143000"/>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2">
            <a:extLst>
              <a:ext uri="{FF2B5EF4-FFF2-40B4-BE49-F238E27FC236}">
                <a16:creationId xmlns:a16="http://schemas.microsoft.com/office/drawing/2014/main" id="{D660898A-9AEA-4DB5-B6EB-73835F7058F3}"/>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60F94EE-6983-4E58-82D4-AEC852659FA8}" type="datetime1">
              <a:rPr lang="en-US" smtClean="0"/>
              <a:t>8/30/2022</a:t>
            </a:fld>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988232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Header 9: technology">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D048D2-6BA3-49B9-92B9-BFC9A51B3C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6" name="Rectangle 5">
            <a:extLst>
              <a:ext uri="{FF2B5EF4-FFF2-40B4-BE49-F238E27FC236}">
                <a16:creationId xmlns:a16="http://schemas.microsoft.com/office/drawing/2014/main" id="{6B8F541F-59EB-45C1-836E-BDAB50BD80CB}"/>
              </a:ext>
            </a:extLst>
          </p:cNvPr>
          <p:cNvSpPr/>
          <p:nvPr userDrawn="1"/>
        </p:nvSpPr>
        <p:spPr>
          <a:xfrm>
            <a:off x="9753600" y="5562600"/>
            <a:ext cx="2286000" cy="1143000"/>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2">
            <a:extLst>
              <a:ext uri="{FF2B5EF4-FFF2-40B4-BE49-F238E27FC236}">
                <a16:creationId xmlns:a16="http://schemas.microsoft.com/office/drawing/2014/main" id="{39E5205C-7546-4B7B-BC6D-1DC161296100}"/>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60F94EE-6983-4E58-82D4-AEC852659FA8}" type="datetime1">
              <a:rPr lang="en-US" smtClean="0"/>
              <a:t>8/30/2022</a:t>
            </a:fld>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283283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B4B860-8896-7417-DCB9-51D69021120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1782567"/>
          </a:xfrm>
          <a:prstGeom prst="rect">
            <a:avLst/>
          </a:prstGeom>
        </p:spPr>
      </p:pic>
      <p:sp>
        <p:nvSpPr>
          <p:cNvPr id="6" name="Content Placeholder 2"/>
          <p:cNvSpPr>
            <a:spLocks noGrp="1"/>
          </p:cNvSpPr>
          <p:nvPr>
            <p:ph idx="1"/>
          </p:nvPr>
        </p:nvSpPr>
        <p:spPr>
          <a:xfrm>
            <a:off x="457200" y="1752601"/>
            <a:ext cx="11277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A54F3E46-441B-4313-83EA-E692FF57C16A}"/>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0" name="Date Placeholder 2">
            <a:extLst>
              <a:ext uri="{FF2B5EF4-FFF2-40B4-BE49-F238E27FC236}">
                <a16:creationId xmlns:a16="http://schemas.microsoft.com/office/drawing/2014/main" id="{AFBCD2D7-9EC8-4B72-875A-27A384D5AB02}"/>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3FFB6E61-D33C-43D6-8177-77963B92D708}" type="datetime1">
              <a:rPr lang="en-US" smtClean="0"/>
              <a:t>8/30/2022</a:t>
            </a:fld>
            <a:endParaRPr lang="en-US" dirty="0"/>
          </a:p>
        </p:txBody>
      </p:sp>
      <p:sp>
        <p:nvSpPr>
          <p:cNvPr id="11" name="Slide Number Placeholder 4">
            <a:extLst>
              <a:ext uri="{FF2B5EF4-FFF2-40B4-BE49-F238E27FC236}">
                <a16:creationId xmlns:a16="http://schemas.microsoft.com/office/drawing/2014/main" id="{1286FE28-AA8C-4892-89D5-571ECC7E78A8}"/>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1890844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5D48B05-256B-B846-1226-3E8AF32EB6A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1782567"/>
          </a:xfrm>
          <a:prstGeom prst="rect">
            <a:avLst/>
          </a:prstGeom>
        </p:spPr>
      </p:pic>
      <p:sp>
        <p:nvSpPr>
          <p:cNvPr id="3" name="Content Placeholder 2">
            <a:extLst>
              <a:ext uri="{FF2B5EF4-FFF2-40B4-BE49-F238E27FC236}">
                <a16:creationId xmlns:a16="http://schemas.microsoft.com/office/drawing/2014/main" id="{0D7F28BD-3C2D-486A-ACFB-FB032BB6F368}"/>
              </a:ext>
            </a:extLst>
          </p:cNvPr>
          <p:cNvSpPr>
            <a:spLocks noGrp="1"/>
          </p:cNvSpPr>
          <p:nvPr>
            <p:ph sz="half" idx="1"/>
          </p:nvPr>
        </p:nvSpPr>
        <p:spPr>
          <a:xfrm>
            <a:off x="457200" y="1752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459330-E2A2-4DCD-BCF4-F4204C2D5D49}"/>
              </a:ext>
            </a:extLst>
          </p:cNvPr>
          <p:cNvSpPr>
            <a:spLocks noGrp="1"/>
          </p:cNvSpPr>
          <p:nvPr>
            <p:ph sz="half" idx="2"/>
          </p:nvPr>
        </p:nvSpPr>
        <p:spPr>
          <a:xfrm>
            <a:off x="6172200" y="1752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57DDF36E-C13F-4160-9B17-611E098C40C1}"/>
              </a:ext>
            </a:extLst>
          </p:cNvPr>
          <p:cNvSpPr>
            <a:spLocks noGrp="1"/>
          </p:cNvSpPr>
          <p:nvPr>
            <p:ph type="title"/>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1" name="Date Placeholder 2">
            <a:extLst>
              <a:ext uri="{FF2B5EF4-FFF2-40B4-BE49-F238E27FC236}">
                <a16:creationId xmlns:a16="http://schemas.microsoft.com/office/drawing/2014/main" id="{CC69E292-0F3B-4C54-8AC3-6F5D285BBB7C}"/>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C68CAD19-CB00-4994-91EE-0D62D72B7FAB}" type="datetime1">
              <a:rPr lang="en-US" smtClean="0"/>
              <a:t>8/30/2022</a:t>
            </a:fld>
            <a:endParaRPr lang="en-US" dirty="0"/>
          </a:p>
        </p:txBody>
      </p:sp>
      <p:sp>
        <p:nvSpPr>
          <p:cNvPr id="12" name="Slide Number Placeholder 4">
            <a:extLst>
              <a:ext uri="{FF2B5EF4-FFF2-40B4-BE49-F238E27FC236}">
                <a16:creationId xmlns:a16="http://schemas.microsoft.com/office/drawing/2014/main" id="{6EB1DCC9-25D5-426F-A2B7-D421876F4C3A}"/>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2217014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162E4D-BA73-515B-729B-BCFA1F4B23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1782567"/>
          </a:xfrm>
          <a:prstGeom prst="rect">
            <a:avLst/>
          </a:prstGeom>
        </p:spPr>
      </p:pic>
      <p:sp>
        <p:nvSpPr>
          <p:cNvPr id="3" name="Text Placeholder 2">
            <a:extLst>
              <a:ext uri="{FF2B5EF4-FFF2-40B4-BE49-F238E27FC236}">
                <a16:creationId xmlns:a16="http://schemas.microsoft.com/office/drawing/2014/main" id="{08E97876-4960-4497-B6AF-12F35794F323}"/>
              </a:ext>
            </a:extLst>
          </p:cNvPr>
          <p:cNvSpPr>
            <a:spLocks noGrp="1"/>
          </p:cNvSpPr>
          <p:nvPr>
            <p:ph type="body" idx="1"/>
          </p:nvPr>
        </p:nvSpPr>
        <p:spPr>
          <a:xfrm>
            <a:off x="457200" y="1752599"/>
            <a:ext cx="5540375" cy="752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C079382-2E6C-4E1E-A86D-8714C6B689E3}"/>
              </a:ext>
            </a:extLst>
          </p:cNvPr>
          <p:cNvSpPr>
            <a:spLocks noGrp="1"/>
          </p:cNvSpPr>
          <p:nvPr>
            <p:ph sz="half" idx="2"/>
          </p:nvPr>
        </p:nvSpPr>
        <p:spPr>
          <a:xfrm>
            <a:off x="457200" y="2505074"/>
            <a:ext cx="5540375"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843035-396D-4C01-A415-B14AE78D21D9}"/>
              </a:ext>
            </a:extLst>
          </p:cNvPr>
          <p:cNvSpPr>
            <a:spLocks noGrp="1"/>
          </p:cNvSpPr>
          <p:nvPr>
            <p:ph type="body" sz="quarter" idx="3"/>
          </p:nvPr>
        </p:nvSpPr>
        <p:spPr>
          <a:xfrm>
            <a:off x="6172200" y="1752599"/>
            <a:ext cx="5562600" cy="752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88D1D9-9D1B-4687-886A-2BD6D963F346}"/>
              </a:ext>
            </a:extLst>
          </p:cNvPr>
          <p:cNvSpPr>
            <a:spLocks noGrp="1"/>
          </p:cNvSpPr>
          <p:nvPr>
            <p:ph sz="quarter" idx="4"/>
          </p:nvPr>
        </p:nvSpPr>
        <p:spPr>
          <a:xfrm>
            <a:off x="6172200" y="2505074"/>
            <a:ext cx="5562600"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0BB75815-AE2D-4432-8758-7C5BB021D781}"/>
              </a:ext>
            </a:extLst>
          </p:cNvPr>
          <p:cNvSpPr>
            <a:spLocks noGrp="1"/>
          </p:cNvSpPr>
          <p:nvPr>
            <p:ph type="title"/>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3" name="Date Placeholder 2">
            <a:extLst>
              <a:ext uri="{FF2B5EF4-FFF2-40B4-BE49-F238E27FC236}">
                <a16:creationId xmlns:a16="http://schemas.microsoft.com/office/drawing/2014/main" id="{05431EBF-80AB-485C-B91D-AC7B5DDDC187}"/>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F3BFAF3B-7670-484D-9B0D-4E5E53AB0511}" type="datetime1">
              <a:rPr lang="en-US" smtClean="0"/>
              <a:t>8/30/2022</a:t>
            </a:fld>
            <a:endParaRPr lang="en-US" dirty="0"/>
          </a:p>
        </p:txBody>
      </p:sp>
      <p:sp>
        <p:nvSpPr>
          <p:cNvPr id="14" name="Slide Number Placeholder 4">
            <a:extLst>
              <a:ext uri="{FF2B5EF4-FFF2-40B4-BE49-F238E27FC236}">
                <a16:creationId xmlns:a16="http://schemas.microsoft.com/office/drawing/2014/main" id="{D9F14025-8E17-4E57-9996-B28608CF7FB4}"/>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3006550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4B04EC-5AD3-4B01-81BE-8A9AFB885E9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0529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22317354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F669AC8-C826-4D23-B7BC-7EBC0E54D449}"/>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7" name="Date Placeholder 2">
            <a:extLst>
              <a:ext uri="{FF2B5EF4-FFF2-40B4-BE49-F238E27FC236}">
                <a16:creationId xmlns:a16="http://schemas.microsoft.com/office/drawing/2014/main" id="{98C68DA7-DD4E-4363-99A3-6C7AE644CE0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50377BD5-AAA9-457D-8621-4790AB739393}" type="datetime1">
              <a:rPr lang="en-US" smtClean="0"/>
              <a:t>8/30/2022</a:t>
            </a:fld>
            <a:endParaRPr lang="en-US" dirty="0"/>
          </a:p>
        </p:txBody>
      </p:sp>
      <p:sp>
        <p:nvSpPr>
          <p:cNvPr id="8" name="Slide Number Placeholder 4">
            <a:extLst>
              <a:ext uri="{FF2B5EF4-FFF2-40B4-BE49-F238E27FC236}">
                <a16:creationId xmlns:a16="http://schemas.microsoft.com/office/drawing/2014/main" id="{E49B125E-EA0A-42AF-BBF1-2277EE893B11}"/>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pic>
        <p:nvPicPr>
          <p:cNvPr id="5" name="Picture 4">
            <a:extLst>
              <a:ext uri="{FF2B5EF4-FFF2-40B4-BE49-F238E27FC236}">
                <a16:creationId xmlns:a16="http://schemas.microsoft.com/office/drawing/2014/main" id="{2D65A77A-B042-2CA8-D8E0-E3FCB4BFD7A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1782567"/>
          </a:xfrm>
          <a:prstGeom prst="rect">
            <a:avLst/>
          </a:prstGeom>
        </p:spPr>
      </p:pic>
    </p:spTree>
    <p:extLst>
      <p:ext uri="{BB962C8B-B14F-4D97-AF65-F5344CB8AC3E}">
        <p14:creationId xmlns:p14="http://schemas.microsoft.com/office/powerpoint/2010/main" val="25409786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EEB168-1BFF-4218-82FE-5A04BAF13EBF}"/>
              </a:ext>
            </a:extLst>
          </p:cNvPr>
          <p:cNvSpPr/>
          <p:nvPr userDrawn="1"/>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7CB841ED-EDE1-4643-97E7-ED747B564C8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296400" y="5410200"/>
            <a:ext cx="2438400" cy="838200"/>
          </a:xfrm>
          <a:prstGeom prst="rect">
            <a:avLst/>
          </a:prstGeom>
        </p:spPr>
      </p:pic>
      <p:sp>
        <p:nvSpPr>
          <p:cNvPr id="11" name="Date Placeholder 2">
            <a:extLst>
              <a:ext uri="{FF2B5EF4-FFF2-40B4-BE49-F238E27FC236}">
                <a16:creationId xmlns:a16="http://schemas.microsoft.com/office/drawing/2014/main" id="{C471EEBC-38DE-4DC1-B1A1-B7F7409BDF9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DE365550-7E36-4DD3-BAED-AA1983309E5D}" type="datetime1">
              <a:rPr lang="en-US" smtClean="0"/>
              <a:t>8/30/2022</a:t>
            </a:fld>
            <a:endParaRPr lang="en-US" dirty="0"/>
          </a:p>
        </p:txBody>
      </p:sp>
      <p:sp>
        <p:nvSpPr>
          <p:cNvPr id="12" name="Slide Number Placeholder 4">
            <a:extLst>
              <a:ext uri="{FF2B5EF4-FFF2-40B4-BE49-F238E27FC236}">
                <a16:creationId xmlns:a16="http://schemas.microsoft.com/office/drawing/2014/main" id="{F3AC48A3-A066-445D-93F4-D83D64C08F13}"/>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4" name="Title 1">
            <a:extLst>
              <a:ext uri="{FF2B5EF4-FFF2-40B4-BE49-F238E27FC236}">
                <a16:creationId xmlns:a16="http://schemas.microsoft.com/office/drawing/2014/main" id="{89A6E6E8-FC11-471F-B289-7148AAFC10A0}"/>
              </a:ext>
            </a:extLst>
          </p:cNvPr>
          <p:cNvSpPr>
            <a:spLocks noGrp="1"/>
          </p:cNvSpPr>
          <p:nvPr>
            <p:ph type="title" hasCustomPrompt="1"/>
          </p:nvPr>
        </p:nvSpPr>
        <p:spPr>
          <a:xfrm>
            <a:off x="457200" y="76200"/>
            <a:ext cx="11277600" cy="1371600"/>
          </a:xfrm>
          <a:prstGeom prst="rect">
            <a:avLst/>
          </a:prstGeom>
        </p:spPr>
        <p:txBody>
          <a:bodyPr anchor="ctr"/>
          <a:lstStyle>
            <a:lvl1pPr algn="l">
              <a:defRPr>
                <a:solidFill>
                  <a:srgbClr val="01529A"/>
                </a:solidFill>
                <a:latin typeface="Arial" panose="020B0604020202020204" pitchFamily="34" charset="0"/>
                <a:cs typeface="Arial" panose="020B0604020202020204" pitchFamily="34" charset="0"/>
              </a:defRPr>
            </a:lvl1pPr>
          </a:lstStyle>
          <a:p>
            <a:r>
              <a:rPr lang="en-US" dirty="0"/>
              <a:t>Click to edit title</a:t>
            </a:r>
          </a:p>
        </p:txBody>
      </p:sp>
      <p:sp>
        <p:nvSpPr>
          <p:cNvPr id="13" name="Content Placeholder 2">
            <a:extLst>
              <a:ext uri="{FF2B5EF4-FFF2-40B4-BE49-F238E27FC236}">
                <a16:creationId xmlns:a16="http://schemas.microsoft.com/office/drawing/2014/main" id="{85134F6D-97BE-4090-987F-B7E6E7EF4F3E}"/>
              </a:ext>
            </a:extLst>
          </p:cNvPr>
          <p:cNvSpPr>
            <a:spLocks noGrp="1"/>
          </p:cNvSpPr>
          <p:nvPr>
            <p:ph idx="1"/>
          </p:nvPr>
        </p:nvSpPr>
        <p:spPr>
          <a:xfrm>
            <a:off x="457200" y="1752601"/>
            <a:ext cx="11277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51301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EEB168-1BFF-4218-82FE-5A04BAF13EBF}"/>
              </a:ext>
            </a:extLst>
          </p:cNvPr>
          <p:cNvSpPr/>
          <p:nvPr userDrawn="1"/>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7CB841ED-EDE1-4643-97E7-ED747B564C8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296400" y="304800"/>
            <a:ext cx="2438400" cy="838200"/>
          </a:xfrm>
          <a:prstGeom prst="rect">
            <a:avLst/>
          </a:prstGeom>
        </p:spPr>
      </p:pic>
      <p:sp>
        <p:nvSpPr>
          <p:cNvPr id="11" name="Date Placeholder 2">
            <a:extLst>
              <a:ext uri="{FF2B5EF4-FFF2-40B4-BE49-F238E27FC236}">
                <a16:creationId xmlns:a16="http://schemas.microsoft.com/office/drawing/2014/main" id="{C471EEBC-38DE-4DC1-B1A1-B7F7409BDF9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DE365550-7E36-4DD3-BAED-AA1983309E5D}" type="datetime1">
              <a:rPr lang="en-US" smtClean="0"/>
              <a:t>8/30/2022</a:t>
            </a:fld>
            <a:endParaRPr lang="en-US" dirty="0"/>
          </a:p>
        </p:txBody>
      </p:sp>
      <p:sp>
        <p:nvSpPr>
          <p:cNvPr id="12" name="Slide Number Placeholder 4">
            <a:extLst>
              <a:ext uri="{FF2B5EF4-FFF2-40B4-BE49-F238E27FC236}">
                <a16:creationId xmlns:a16="http://schemas.microsoft.com/office/drawing/2014/main" id="{F3AC48A3-A066-445D-93F4-D83D64C08F13}"/>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4" name="Title 1">
            <a:extLst>
              <a:ext uri="{FF2B5EF4-FFF2-40B4-BE49-F238E27FC236}">
                <a16:creationId xmlns:a16="http://schemas.microsoft.com/office/drawing/2014/main" id="{89A6E6E8-FC11-471F-B289-7148AAFC10A0}"/>
              </a:ext>
            </a:extLst>
          </p:cNvPr>
          <p:cNvSpPr>
            <a:spLocks noGrp="1"/>
          </p:cNvSpPr>
          <p:nvPr>
            <p:ph type="title" hasCustomPrompt="1"/>
          </p:nvPr>
        </p:nvSpPr>
        <p:spPr>
          <a:xfrm>
            <a:off x="457200" y="76200"/>
            <a:ext cx="8610600" cy="1371600"/>
          </a:xfrm>
          <a:prstGeom prst="rect">
            <a:avLst/>
          </a:prstGeom>
        </p:spPr>
        <p:txBody>
          <a:bodyPr anchor="ctr"/>
          <a:lstStyle>
            <a:lvl1pPr algn="l">
              <a:defRPr>
                <a:solidFill>
                  <a:srgbClr val="01529A"/>
                </a:solidFill>
                <a:latin typeface="Arial" panose="020B0604020202020204" pitchFamily="34" charset="0"/>
                <a:cs typeface="Arial" panose="020B0604020202020204" pitchFamily="34" charset="0"/>
              </a:defRPr>
            </a:lvl1pPr>
          </a:lstStyle>
          <a:p>
            <a:r>
              <a:rPr lang="en-US" dirty="0"/>
              <a:t>Click to edit title</a:t>
            </a:r>
          </a:p>
        </p:txBody>
      </p:sp>
      <p:sp>
        <p:nvSpPr>
          <p:cNvPr id="13" name="Content Placeholder 2">
            <a:extLst>
              <a:ext uri="{FF2B5EF4-FFF2-40B4-BE49-F238E27FC236}">
                <a16:creationId xmlns:a16="http://schemas.microsoft.com/office/drawing/2014/main" id="{85134F6D-97BE-4090-987F-B7E6E7EF4F3E}"/>
              </a:ext>
            </a:extLst>
          </p:cNvPr>
          <p:cNvSpPr>
            <a:spLocks noGrp="1"/>
          </p:cNvSpPr>
          <p:nvPr>
            <p:ph idx="1"/>
          </p:nvPr>
        </p:nvSpPr>
        <p:spPr>
          <a:xfrm>
            <a:off x="457200" y="1752601"/>
            <a:ext cx="11277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5503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ustom Layout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E06A68A-017F-7669-C7F4-7B48EA391B5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1782567"/>
          </a:xfrm>
          <a:prstGeom prst="rect">
            <a:avLst/>
          </a:prstGeom>
        </p:spPr>
      </p:pic>
      <p:sp>
        <p:nvSpPr>
          <p:cNvPr id="5" name="Title 1">
            <a:extLst>
              <a:ext uri="{FF2B5EF4-FFF2-40B4-BE49-F238E27FC236}">
                <a16:creationId xmlns:a16="http://schemas.microsoft.com/office/drawing/2014/main" id="{F121025A-97D9-4A13-82C5-26430289BD65}"/>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8" name="Date Placeholder 2">
            <a:extLst>
              <a:ext uri="{FF2B5EF4-FFF2-40B4-BE49-F238E27FC236}">
                <a16:creationId xmlns:a16="http://schemas.microsoft.com/office/drawing/2014/main" id="{DB50B8FB-1D76-4A99-970E-AD9E61526EA2}"/>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6E238B4D-89B6-49F3-8905-D44A78E52B25}" type="datetime1">
              <a:rPr lang="en-US" smtClean="0"/>
              <a:t>8/30/2022</a:t>
            </a:fld>
            <a:endParaRPr lang="en-US" dirty="0"/>
          </a:p>
        </p:txBody>
      </p:sp>
      <p:sp>
        <p:nvSpPr>
          <p:cNvPr id="9" name="Slide Number Placeholder 4">
            <a:extLst>
              <a:ext uri="{FF2B5EF4-FFF2-40B4-BE49-F238E27FC236}">
                <a16:creationId xmlns:a16="http://schemas.microsoft.com/office/drawing/2014/main" id="{0A8A78AC-E7E8-4B37-963D-44C7A7B84A9F}"/>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42572137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estions Slid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181AB3D3-F706-49DC-8D61-02BA60EFAEA8}"/>
              </a:ext>
            </a:extLst>
          </p:cNvPr>
          <p:cNvPicPr>
            <a:picLocks noChangeAspect="1"/>
          </p:cNvPicPr>
          <p:nvPr userDrawn="1"/>
        </p:nvPicPr>
        <p:blipFill rotWithShape="1">
          <a:blip r:embed="rId2" cstate="email">
            <a:alphaModFix amt="50000"/>
            <a:extLst>
              <a:ext uri="{28A0092B-C50C-407E-A947-70E740481C1C}">
                <a14:useLocalDpi xmlns:a14="http://schemas.microsoft.com/office/drawing/2010/main"/>
              </a:ext>
            </a:extLst>
          </a:blip>
          <a:srcRect/>
          <a:stretch/>
        </p:blipFill>
        <p:spPr>
          <a:xfrm>
            <a:off x="6867280" y="1371600"/>
            <a:ext cx="5324720" cy="5486400"/>
          </a:xfrm>
          <a:prstGeom prst="rect">
            <a:avLst/>
          </a:prstGeom>
        </p:spPr>
      </p:pic>
      <p:sp>
        <p:nvSpPr>
          <p:cNvPr id="6" name="Title 1">
            <a:extLst>
              <a:ext uri="{FF2B5EF4-FFF2-40B4-BE49-F238E27FC236}">
                <a16:creationId xmlns:a16="http://schemas.microsoft.com/office/drawing/2014/main" id="{C727A524-2180-4FB2-96F9-A141F65B1116}"/>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3" name="Slide Number Placeholder 4">
            <a:extLst>
              <a:ext uri="{FF2B5EF4-FFF2-40B4-BE49-F238E27FC236}">
                <a16:creationId xmlns:a16="http://schemas.microsoft.com/office/drawing/2014/main" id="{7B8A3CAE-1E5D-4BB3-9F53-E5FFA921357E}"/>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pic>
        <p:nvPicPr>
          <p:cNvPr id="7" name="Picture 6">
            <a:extLst>
              <a:ext uri="{FF2B5EF4-FFF2-40B4-BE49-F238E27FC236}">
                <a16:creationId xmlns:a16="http://schemas.microsoft.com/office/drawing/2014/main" id="{F22EF86C-DDC6-C2C4-7E60-3D46808E764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1999" cy="1782567"/>
          </a:xfrm>
          <a:prstGeom prst="rect">
            <a:avLst/>
          </a:prstGeom>
        </p:spPr>
      </p:pic>
      <p:sp>
        <p:nvSpPr>
          <p:cNvPr id="12" name="Date Placeholder 2">
            <a:extLst>
              <a:ext uri="{FF2B5EF4-FFF2-40B4-BE49-F238E27FC236}">
                <a16:creationId xmlns:a16="http://schemas.microsoft.com/office/drawing/2014/main" id="{4487D99D-1B75-4A13-99D2-D66715851073}"/>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FC87FDFD-1427-4E3F-9708-40C6B67EC370}" type="datetime1">
              <a:rPr lang="en-US" smtClean="0"/>
              <a:t>8/30/2022</a:t>
            </a:fld>
            <a:endParaRPr lang="en-US" dirty="0"/>
          </a:p>
        </p:txBody>
      </p:sp>
    </p:spTree>
    <p:extLst>
      <p:ext uri="{BB962C8B-B14F-4D97-AF65-F5344CB8AC3E}">
        <p14:creationId xmlns:p14="http://schemas.microsoft.com/office/powerpoint/2010/main" val="26449669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3EA0A4-C0BE-49AD-8A04-215BDD5521D5}"/>
              </a:ext>
            </a:extLst>
          </p:cNvPr>
          <p:cNvSpPr/>
          <p:nvPr userDrawn="1"/>
        </p:nvSpPr>
        <p:spPr>
          <a:xfrm>
            <a:off x="0" y="0"/>
            <a:ext cx="12192000" cy="6858000"/>
          </a:xfrm>
          <a:prstGeom prst="rect">
            <a:avLst/>
          </a:prstGeom>
          <a:solidFill>
            <a:srgbClr val="0152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8C5FFEB5-0C74-4778-83CC-F8C8543C4B7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81200" y="685800"/>
            <a:ext cx="7848600" cy="3399471"/>
          </a:xfrm>
          <a:prstGeom prst="rect">
            <a:avLst/>
          </a:prstGeom>
        </p:spPr>
      </p:pic>
    </p:spTree>
    <p:extLst>
      <p:ext uri="{BB962C8B-B14F-4D97-AF65-F5344CB8AC3E}">
        <p14:creationId xmlns:p14="http://schemas.microsoft.com/office/powerpoint/2010/main" val="32699115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losing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A5448BB-563C-42AE-AECC-92DD39D96A54}"/>
              </a:ext>
            </a:extLst>
          </p:cNvPr>
          <p:cNvSpPr>
            <a:spLocks noGrp="1"/>
          </p:cNvSpPr>
          <p:nvPr>
            <p:ph type="dt" sz="half" idx="10"/>
          </p:nvPr>
        </p:nvSpPr>
        <p:spPr/>
        <p:txBody>
          <a:bodyPr/>
          <a:lstStyle/>
          <a:p>
            <a:fld id="{DDB5FD21-659E-43ED-B458-1DDA1A8D3B93}" type="datetime1">
              <a:rPr lang="en-US" smtClean="0"/>
              <a:t>8/30/2022</a:t>
            </a:fld>
            <a:endParaRPr lang="en-US" dirty="0"/>
          </a:p>
        </p:txBody>
      </p:sp>
      <p:sp>
        <p:nvSpPr>
          <p:cNvPr id="4" name="Slide Number Placeholder 3">
            <a:extLst>
              <a:ext uri="{FF2B5EF4-FFF2-40B4-BE49-F238E27FC236}">
                <a16:creationId xmlns:a16="http://schemas.microsoft.com/office/drawing/2014/main" id="{EAD3BB13-7524-4A08-A1FD-AA374257D827}"/>
              </a:ext>
            </a:extLst>
          </p:cNvPr>
          <p:cNvSpPr>
            <a:spLocks noGrp="1"/>
          </p:cNvSpPr>
          <p:nvPr>
            <p:ph type="sldNum" sz="quarter" idx="11"/>
          </p:nvPr>
        </p:nvSpPr>
        <p:spPr/>
        <p:txBody>
          <a:bodyPr/>
          <a:lstStyle/>
          <a:p>
            <a:fld id="{F6B8A4A2-F29A-4651-AFA7-54DA4950AAC7}" type="slidenum">
              <a:rPr lang="en-US" smtClean="0"/>
              <a:pPr/>
              <a:t>‹#›</a:t>
            </a:fld>
            <a:endParaRPr lang="en-US" dirty="0"/>
          </a:p>
        </p:txBody>
      </p:sp>
      <p:sp>
        <p:nvSpPr>
          <p:cNvPr id="5" name="Rectangle 4">
            <a:extLst>
              <a:ext uri="{FF2B5EF4-FFF2-40B4-BE49-F238E27FC236}">
                <a16:creationId xmlns:a16="http://schemas.microsoft.com/office/drawing/2014/main" id="{AB1ACEA5-5E6C-47FA-B296-44D63ED7439E}"/>
              </a:ext>
            </a:extLst>
          </p:cNvPr>
          <p:cNvSpPr/>
          <p:nvPr userDrawn="1"/>
        </p:nvSpPr>
        <p:spPr>
          <a:xfrm>
            <a:off x="0" y="0"/>
            <a:ext cx="12192000" cy="6858000"/>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37BC802D-828C-4BF8-AB8C-BDBA2B1EFD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81200" y="685800"/>
            <a:ext cx="7848600" cy="3399471"/>
          </a:xfrm>
          <a:prstGeom prst="rect">
            <a:avLst/>
          </a:prstGeom>
        </p:spPr>
      </p:pic>
      <p:sp>
        <p:nvSpPr>
          <p:cNvPr id="2" name="Title 1">
            <a:extLst>
              <a:ext uri="{FF2B5EF4-FFF2-40B4-BE49-F238E27FC236}">
                <a16:creationId xmlns:a16="http://schemas.microsoft.com/office/drawing/2014/main" id="{B680F27F-A282-4970-971D-87E6FC482910}"/>
              </a:ext>
            </a:extLst>
          </p:cNvPr>
          <p:cNvSpPr>
            <a:spLocks noGrp="1"/>
          </p:cNvSpPr>
          <p:nvPr>
            <p:ph type="title"/>
          </p:nvPr>
        </p:nvSpPr>
        <p:spPr>
          <a:xfrm>
            <a:off x="838200" y="-1524000"/>
            <a:ext cx="10515600" cy="132556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729597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425CDD-EB32-4405-B506-2522EDD9970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0529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1613961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E5046C-3BE5-4723-BE4E-C8D4AC3931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143"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0529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498076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5">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0A112A-3841-43C9-9451-A0067ED4B00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0529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2254975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6">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8FEFD2-6F4A-4DE5-A445-EB1B601DC5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0529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2260963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7">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4B04EC-5AD3-4B01-81BE-8A9AFB885E9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0529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429699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1: group talking">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8" name="Slide Number Placeholder 4">
            <a:extLst>
              <a:ext uri="{FF2B5EF4-FFF2-40B4-BE49-F238E27FC236}">
                <a16:creationId xmlns:a16="http://schemas.microsoft.com/office/drawing/2014/main" id="{CF909008-3E7D-49F1-8BF2-E23A5A04F796}"/>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6" name="Rectangle 5">
            <a:extLst>
              <a:ext uri="{FF2B5EF4-FFF2-40B4-BE49-F238E27FC236}">
                <a16:creationId xmlns:a16="http://schemas.microsoft.com/office/drawing/2014/main" id="{0A56159D-1256-4374-98B7-8CF2F118DBFE}"/>
              </a:ext>
            </a:extLst>
          </p:cNvPr>
          <p:cNvSpPr/>
          <p:nvPr userDrawn="1"/>
        </p:nvSpPr>
        <p:spPr>
          <a:xfrm>
            <a:off x="9753600" y="5562600"/>
            <a:ext cx="2286000" cy="1143000"/>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2">
            <a:extLst>
              <a:ext uri="{FF2B5EF4-FFF2-40B4-BE49-F238E27FC236}">
                <a16:creationId xmlns:a16="http://schemas.microsoft.com/office/drawing/2014/main" id="{E4D1A0A8-ECDB-4D05-A600-19658E0ABB66}"/>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60F94EE-6983-4E58-82D4-AEC852659FA8}" type="datetime1">
              <a:rPr lang="en-US" smtClean="0"/>
              <a:t>8/30/2022</a:t>
            </a:fld>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264712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2: communication">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F77B9378-F322-44B7-8E28-344EE8E774C2}"/>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
        <p:nvSpPr>
          <p:cNvPr id="6" name="Rectangle 5">
            <a:extLst>
              <a:ext uri="{FF2B5EF4-FFF2-40B4-BE49-F238E27FC236}">
                <a16:creationId xmlns:a16="http://schemas.microsoft.com/office/drawing/2014/main" id="{5E51DFE2-3B88-43D1-86F2-4E68FED8ECEB}"/>
              </a:ext>
            </a:extLst>
          </p:cNvPr>
          <p:cNvSpPr/>
          <p:nvPr userDrawn="1"/>
        </p:nvSpPr>
        <p:spPr>
          <a:xfrm>
            <a:off x="9753600" y="5562600"/>
            <a:ext cx="2286000" cy="1143000"/>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2">
            <a:extLst>
              <a:ext uri="{FF2B5EF4-FFF2-40B4-BE49-F238E27FC236}">
                <a16:creationId xmlns:a16="http://schemas.microsoft.com/office/drawing/2014/main" id="{F30439C2-F0D6-47E2-8C39-244E0B85DB71}"/>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60F94EE-6983-4E58-82D4-AEC852659FA8}" type="datetime1">
              <a:rPr lang="en-US" smtClean="0"/>
              <a:t>8/30/2022</a:t>
            </a:fld>
            <a:endParaRPr lang="en-US" dirty="0"/>
          </a:p>
        </p:txBody>
      </p:sp>
    </p:spTree>
    <p:extLst>
      <p:ext uri="{BB962C8B-B14F-4D97-AF65-F5344CB8AC3E}">
        <p14:creationId xmlns:p14="http://schemas.microsoft.com/office/powerpoint/2010/main" val="2709858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0"/>
            <a:ext cx="112776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2">
            <a:extLst>
              <a:ext uri="{FF2B5EF4-FFF2-40B4-BE49-F238E27FC236}">
                <a16:creationId xmlns:a16="http://schemas.microsoft.com/office/drawing/2014/main" id="{97C3D564-D972-4621-90DC-17FA56A0CC37}"/>
              </a:ext>
            </a:extLst>
          </p:cNvPr>
          <p:cNvSpPr>
            <a:spLocks noGrp="1"/>
          </p:cNvSpPr>
          <p:nvPr>
            <p:ph type="dt" sz="half" idx="2"/>
          </p:nvPr>
        </p:nvSpPr>
        <p:spPr>
          <a:xfrm>
            <a:off x="10210800" y="6324600"/>
            <a:ext cx="1524000" cy="365125"/>
          </a:xfrm>
          <a:prstGeom prst="rect">
            <a:avLst/>
          </a:prstGeom>
        </p:spPr>
        <p:txBody>
          <a:bodyPr anchor="ctr"/>
          <a:lstStyle>
            <a:lvl1pPr algn="r">
              <a:defRPr sz="1200">
                <a:solidFill>
                  <a:schemeClr val="bg1">
                    <a:lumMod val="50000"/>
                  </a:schemeClr>
                </a:solidFill>
                <a:latin typeface="Arial" panose="020B0604020202020204" pitchFamily="34" charset="0"/>
                <a:cs typeface="Arial" panose="020B0604020202020204" pitchFamily="34" charset="0"/>
              </a:defRPr>
            </a:lvl1pPr>
          </a:lstStyle>
          <a:p>
            <a:fld id="{4F0169B1-54D5-437E-8ED2-9C243C5D23C0}" type="datetime1">
              <a:rPr lang="en-US" smtClean="0"/>
              <a:t>8/30/2022</a:t>
            </a:fld>
            <a:endParaRPr lang="en-US" dirty="0"/>
          </a:p>
        </p:txBody>
      </p:sp>
      <p:sp>
        <p:nvSpPr>
          <p:cNvPr id="11" name="Slide Number Placeholder 4">
            <a:extLst>
              <a:ext uri="{FF2B5EF4-FFF2-40B4-BE49-F238E27FC236}">
                <a16:creationId xmlns:a16="http://schemas.microsoft.com/office/drawing/2014/main" id="{02F710FD-B978-4DEA-B86D-651DBD4B60F6}"/>
              </a:ext>
            </a:extLst>
          </p:cNvPr>
          <p:cNvSpPr>
            <a:spLocks noGrp="1"/>
          </p:cNvSpPr>
          <p:nvPr>
            <p:ph type="sldNum" sz="quarter" idx="4"/>
          </p:nvPr>
        </p:nvSpPr>
        <p:spPr>
          <a:xfrm>
            <a:off x="457200" y="6324600"/>
            <a:ext cx="1371600" cy="365125"/>
          </a:xfrm>
          <a:prstGeom prst="rect">
            <a:avLst/>
          </a:prstGeom>
        </p:spPr>
        <p:txBody>
          <a:bodyPr anchor="ctr"/>
          <a:lstStyle>
            <a:lvl1pPr algn="l">
              <a:defRPr sz="1200">
                <a:solidFill>
                  <a:schemeClr val="bg1">
                    <a:lumMod val="50000"/>
                  </a:schemeClr>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pic>
        <p:nvPicPr>
          <p:cNvPr id="5" name="Picture 4">
            <a:extLst>
              <a:ext uri="{FF2B5EF4-FFF2-40B4-BE49-F238E27FC236}">
                <a16:creationId xmlns:a16="http://schemas.microsoft.com/office/drawing/2014/main" id="{9B9568B0-1C15-47B3-B9D9-05A6C71B4E64}"/>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p:blipFill>
        <p:spPr>
          <a:xfrm>
            <a:off x="0" y="0"/>
            <a:ext cx="12192000" cy="1782567"/>
          </a:xfrm>
          <a:prstGeom prst="rect">
            <a:avLst/>
          </a:prstGeom>
        </p:spPr>
      </p:pic>
    </p:spTree>
  </p:cSld>
  <p:clrMap bg1="lt1" tx1="dk1" bg2="lt2" tx2="dk2" accent1="accent1" accent2="accent2" accent3="accent3" accent4="accent4" accent5="accent5" accent6="accent6" hlink="hlink" folHlink="folHlink"/>
  <p:sldLayoutIdLst>
    <p:sldLayoutId id="2147483795" r:id="rId1"/>
    <p:sldLayoutId id="2147483829" r:id="rId2"/>
    <p:sldLayoutId id="2147483830" r:id="rId3"/>
    <p:sldLayoutId id="2147483831" r:id="rId4"/>
    <p:sldLayoutId id="2147483832" r:id="rId5"/>
    <p:sldLayoutId id="2147483833" r:id="rId6"/>
    <p:sldLayoutId id="2147483834" r:id="rId7"/>
    <p:sldLayoutId id="2147483806" r:id="rId8"/>
    <p:sldLayoutId id="2147483825" r:id="rId9"/>
    <p:sldLayoutId id="2147483826" r:id="rId10"/>
    <p:sldLayoutId id="2147483827" r:id="rId11"/>
    <p:sldLayoutId id="2147483835" r:id="rId12"/>
    <p:sldLayoutId id="2147483836" r:id="rId13"/>
    <p:sldLayoutId id="2147483837" r:id="rId14"/>
    <p:sldLayoutId id="2147483838" r:id="rId15"/>
    <p:sldLayoutId id="2147483839" r:id="rId16"/>
    <p:sldLayoutId id="2147483804" r:id="rId17"/>
    <p:sldLayoutId id="2147483821" r:id="rId18"/>
    <p:sldLayoutId id="2147483822" r:id="rId19"/>
    <p:sldLayoutId id="2147483823" r:id="rId20"/>
    <p:sldLayoutId id="2147483824" r:id="rId21"/>
    <p:sldLayoutId id="2147483840" r:id="rId22"/>
    <p:sldLayoutId id="2147483814" r:id="rId23"/>
    <p:sldLayoutId id="2147483828" r:id="rId24"/>
    <p:sldLayoutId id="2147483816" r:id="rId25"/>
    <p:sldLayoutId id="2147483841" r:id="rId26"/>
  </p:sldLayoutIdLst>
  <p:hf hdr="0" ftr="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 userDrawn="1">
          <p15:clr>
            <a:srgbClr val="F26B43"/>
          </p15:clr>
        </p15:guide>
        <p15:guide id="3" pos="7392" userDrawn="1">
          <p15:clr>
            <a:srgbClr val="F26B43"/>
          </p15:clr>
        </p15:guide>
        <p15:guide id="4" orient="horz" pos="3984" userDrawn="1">
          <p15:clr>
            <a:srgbClr val="F26B43"/>
          </p15:clr>
        </p15:guide>
        <p15:guide id="5" pos="3840" userDrawn="1">
          <p15:clr>
            <a:srgbClr val="F26B43"/>
          </p15:clr>
        </p15:guide>
        <p15:guide id="6" orient="horz" pos="110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Value-Based-Programs/CMS-Quality-Strategy" TargetMode="External"/><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hyperlink" Target="https://www.healthit.gov/isa/united-states-core-data-interoperability-uscdi" TargetMode="External"/><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hyperlink" Target="https://ecqi.healthit.gov/dqm" TargetMode="External"/><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hyperlink" Target="https://mmshub.cms.gov/about-quality/MMS-overview"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2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17.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hyperlink" Target="https://ecqi.healthit.gov/dqm" TargetMode="External"/><Relationship Id="rId2" Type="http://schemas.openxmlformats.org/officeDocument/2006/relationships/hyperlink" Target="mailto:joel.andress@cms.hhs.gov" TargetMode="Externa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hyperlink" Target="https://public.govdelivery.com/accounts/USCMS/subscriber/new" TargetMode="Externa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28.png"/><Relationship Id="rId4" Type="http://schemas.openxmlformats.org/officeDocument/2006/relationships/image" Target="../media/image27.emf"/></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hyperlink" Target="https://ecqi.healthit.gov/sites/default/files/CMSdQMStrategicRoadmap_032822.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EA11C9A-787D-4FA2-A253-CAC9333F19A0}"/>
              </a:ext>
            </a:extLst>
          </p:cNvPr>
          <p:cNvSpPr txBox="1">
            <a:spLocks noGrp="1"/>
          </p:cNvSpPr>
          <p:nvPr>
            <p:ph type="title"/>
          </p:nvPr>
        </p:nvSpPr>
        <p:spPr>
          <a:xfrm>
            <a:off x="457200" y="914400"/>
            <a:ext cx="7620000" cy="1295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indent="0" algn="l" defTabSz="914400" rtl="0" eaLnBrk="1" latinLnBrk="0" hangingPunct="1">
              <a:lnSpc>
                <a:spcPts val="5000"/>
              </a:lnSpc>
              <a:spcBef>
                <a:spcPts val="0"/>
              </a:spcBef>
              <a:buNone/>
              <a:defRPr sz="4800" b="1" kern="1200">
                <a:solidFill>
                  <a:srgbClr val="00529C"/>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2000" b="1" i="0" u="none" strike="noStrike" kern="1200" cap="none" spc="0" normalizeH="0" baseline="0" noProof="0" dirty="0">
                <a:ln>
                  <a:noFill/>
                </a:ln>
                <a:solidFill>
                  <a:srgbClr val="AEABAB">
                    <a:lumMod val="50000"/>
                  </a:srgbClr>
                </a:solidFill>
                <a:effectLst/>
                <a:uLnTx/>
                <a:uFillTx/>
                <a:latin typeface="Arial"/>
                <a:ea typeface="+mj-ea"/>
                <a:cs typeface="Arial"/>
              </a:rPr>
              <a:t>PUBLIC WEBINAR</a:t>
            </a:r>
            <a:endParaRPr kumimoji="0" lang="en-US" sz="4800" b="1" i="0" u="none" strike="noStrike" kern="1200" cap="none" spc="0" normalizeH="0" baseline="0" noProof="0" dirty="0">
              <a:ln>
                <a:noFill/>
              </a:ln>
              <a:solidFill>
                <a:srgbClr val="00529C"/>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ts val="0"/>
              </a:spcBef>
              <a:spcAft>
                <a:spcPts val="3000"/>
              </a:spcAft>
              <a:buClrTx/>
              <a:buSzTx/>
              <a:buFontTx/>
              <a:buNone/>
              <a:tabLst/>
              <a:defRPr/>
            </a:pPr>
            <a:r>
              <a:rPr lang="en-US" sz="4000" dirty="0"/>
              <a:t>Digital Quality Measurement Strategic Roadmap</a:t>
            </a:r>
            <a:endParaRPr kumimoji="0" lang="en-US" sz="6000" b="1" i="0" u="none" strike="noStrike" kern="1200" cap="none" spc="0" normalizeH="0" baseline="0" noProof="0" dirty="0">
              <a:ln>
                <a:noFill/>
              </a:ln>
              <a:solidFill>
                <a:srgbClr val="0D4B85"/>
              </a:solidFill>
              <a:effectLst/>
              <a:uLnTx/>
              <a:uFillTx/>
              <a:latin typeface="Arial" panose="020B0604020202020204" pitchFamily="34" charset="0"/>
              <a:ea typeface="+mj-ea"/>
              <a:cs typeface="Arial" panose="020B0604020202020204" pitchFamily="34" charset="0"/>
            </a:endParaRPr>
          </a:p>
        </p:txBody>
      </p:sp>
      <p:sp>
        <p:nvSpPr>
          <p:cNvPr id="11" name="TextBox 10" descr="Presenters:&#10;Kim Rawlings (CMS)&#10;Joel Andress (CMS)&#10;Brenna Rabel (Battelle)&#10;Nicole Brennan (Battelle)">
            <a:extLst>
              <a:ext uri="{FF2B5EF4-FFF2-40B4-BE49-F238E27FC236}">
                <a16:creationId xmlns:a16="http://schemas.microsoft.com/office/drawing/2014/main" id="{08203058-D304-45DD-A440-4FAF6F947AC1}"/>
              </a:ext>
              <a:ext uri="{C183D7F6-B498-43B3-948B-1728B52AA6E4}">
                <adec:decorative xmlns:adec="http://schemas.microsoft.com/office/drawing/2017/decorative" val="0"/>
              </a:ext>
            </a:extLst>
          </p:cNvPr>
          <p:cNvSpPr txBox="1"/>
          <p:nvPr/>
        </p:nvSpPr>
        <p:spPr>
          <a:xfrm>
            <a:off x="8915400" y="5103040"/>
            <a:ext cx="3048000" cy="1323439"/>
          </a:xfrm>
          <a:prstGeom prst="rect">
            <a:avLst/>
          </a:prstGeom>
          <a:solidFill>
            <a:srgbClr val="FFFFFF">
              <a:alpha val="61961"/>
            </a:srgbClr>
          </a:solidFill>
        </p:spPr>
        <p:txBody>
          <a:bodyPr wrap="square" lIns="91440" tIns="91440" rIns="91440" bIns="18288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rPr>
              <a:t>Presenter:</a:t>
            </a:r>
          </a:p>
          <a:p>
            <a:pPr marL="0" marR="0" lvl="0" indent="0" algn="ctr" defTabSz="914400" eaLnBrk="1" fontAlgn="auto" latinLnBrk="0" hangingPunct="1">
              <a:lnSpc>
                <a:spcPct val="100000"/>
              </a:lnSpc>
              <a:spcBef>
                <a:spcPts val="1200"/>
              </a:spcBef>
              <a:spcAft>
                <a:spcPts val="0"/>
              </a:spcAft>
              <a:buClrTx/>
              <a:buSzTx/>
              <a:buFontTx/>
              <a:buNone/>
              <a:tabLst/>
              <a:defRPr/>
            </a:pPr>
            <a:r>
              <a:rPr lang="en-US" sz="1600" b="1" kern="0" dirty="0">
                <a:solidFill>
                  <a:schemeClr val="tx1">
                    <a:lumMod val="75000"/>
                    <a:lumOff val="25000"/>
                  </a:schemeClr>
                </a:solidFill>
                <a:latin typeface="Arial" panose="020B0604020202020204" pitchFamily="34" charset="0"/>
                <a:cs typeface="Arial" panose="020B0604020202020204" pitchFamily="34" charset="0"/>
              </a:rPr>
              <a:t>Joel Andress (CMS)</a:t>
            </a:r>
          </a:p>
          <a:p>
            <a:pPr marL="0" marR="0" lvl="0" indent="0" algn="ctr" defTabSz="914400" eaLnBrk="1" fontAlgn="auto" latinLnBrk="0" hangingPunct="1">
              <a:lnSpc>
                <a:spcPct val="100000"/>
              </a:lnSpc>
              <a:spcBef>
                <a:spcPts val="1200"/>
              </a:spcBef>
              <a:spcAft>
                <a:spcPts val="0"/>
              </a:spcAft>
              <a:buClrTx/>
              <a:buSzTx/>
              <a:buFontTx/>
              <a:buNone/>
              <a:tabLst/>
              <a:defRPr/>
            </a:pPr>
            <a:r>
              <a:rPr kumimoji="0" lang="en-US" sz="1600" b="1"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rPr>
              <a:t>August 2022</a:t>
            </a:r>
          </a:p>
        </p:txBody>
      </p:sp>
    </p:spTree>
    <p:extLst>
      <p:ext uri="{BB962C8B-B14F-4D97-AF65-F5344CB8AC3E}">
        <p14:creationId xmlns:p14="http://schemas.microsoft.com/office/powerpoint/2010/main" val="276384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3E5C3F-4901-4C00-95D0-EFD66EAEE945}"/>
              </a:ext>
            </a:extLst>
          </p:cNvPr>
          <p:cNvSpPr>
            <a:spLocks noGrp="1"/>
          </p:cNvSpPr>
          <p:nvPr>
            <p:ph type="title"/>
          </p:nvPr>
        </p:nvSpPr>
        <p:spPr>
          <a:xfrm>
            <a:off x="457200" y="76200"/>
            <a:ext cx="11277600" cy="1143000"/>
          </a:xfrm>
        </p:spPr>
        <p:txBody>
          <a:bodyPr/>
          <a:lstStyle/>
          <a:p>
            <a:r>
              <a:rPr lang="en-US" sz="2800" dirty="0"/>
              <a:t>The dQM Strategic Roadmap aligns with the goals of </a:t>
            </a:r>
            <a:br>
              <a:rPr lang="en-US" sz="2800" dirty="0"/>
            </a:br>
            <a:r>
              <a:rPr lang="en-US" sz="2800" dirty="0"/>
              <a:t>CMS’s National Healthcare Quality Strategy </a:t>
            </a:r>
          </a:p>
        </p:txBody>
      </p:sp>
      <p:sp>
        <p:nvSpPr>
          <p:cNvPr id="8" name="TextBox 7">
            <a:extLst>
              <a:ext uri="{FF2B5EF4-FFF2-40B4-BE49-F238E27FC236}">
                <a16:creationId xmlns:a16="http://schemas.microsoft.com/office/drawing/2014/main" id="{E48F5A5C-E35C-1B5A-B1ED-D881C56C15F4}"/>
              </a:ext>
            </a:extLst>
          </p:cNvPr>
          <p:cNvSpPr txBox="1"/>
          <p:nvPr/>
        </p:nvSpPr>
        <p:spPr>
          <a:xfrm>
            <a:off x="2857500" y="1905000"/>
            <a:ext cx="662940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3C74"/>
              </a:buClr>
              <a:buSzTx/>
              <a:buFont typeface="Wingdings" panose="05000000000000000000" pitchFamily="2" charset="2"/>
              <a:buNone/>
              <a:tabLst/>
              <a:defRPr/>
            </a:pPr>
            <a:r>
              <a:rPr kumimoji="0" lang="en-US" sz="2400" b="1"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National Healthcare Quality Strategy Goals</a:t>
            </a:r>
          </a:p>
        </p:txBody>
      </p:sp>
      <p:cxnSp>
        <p:nvCxnSpPr>
          <p:cNvPr id="10" name="Straight Connector 9">
            <a:extLst>
              <a:ext uri="{FF2B5EF4-FFF2-40B4-BE49-F238E27FC236}">
                <a16:creationId xmlns:a16="http://schemas.microsoft.com/office/drawing/2014/main" id="{84C7D6EA-38FB-EEA3-F988-EC777EE2A5A1}"/>
              </a:ext>
              <a:ext uri="{C183D7F6-B498-43B3-948B-1728B52AA6E4}">
                <adec:decorative xmlns:adec="http://schemas.microsoft.com/office/drawing/2017/decorative" val="1"/>
              </a:ext>
            </a:extLst>
          </p:cNvPr>
          <p:cNvCxnSpPr/>
          <p:nvPr/>
        </p:nvCxnSpPr>
        <p:spPr>
          <a:xfrm>
            <a:off x="685800" y="2423157"/>
            <a:ext cx="105156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1E12DED1-95AC-4161-9550-49A4FC964001}"/>
              </a:ext>
            </a:extLst>
          </p:cNvPr>
          <p:cNvSpPr>
            <a:spLocks noGrp="1"/>
          </p:cNvSpPr>
          <p:nvPr>
            <p:ph idx="1"/>
          </p:nvPr>
        </p:nvSpPr>
        <p:spPr>
          <a:xfrm>
            <a:off x="533400" y="2514600"/>
            <a:ext cx="11277600" cy="3477875"/>
          </a:xfrm>
        </p:spPr>
        <p:txBody>
          <a:bodyPr numCol="2" spcCol="822960">
            <a:spAutoFit/>
          </a:bodyPr>
          <a:lstStyle/>
          <a:p>
            <a:pPr marL="257175" marR="0" lvl="0" indent="-257175" algn="l" defTabSz="914400" rtl="0" eaLnBrk="1" fontAlgn="auto" latinLnBrk="0" hangingPunct="1">
              <a:lnSpc>
                <a:spcPct val="100000"/>
              </a:lnSpc>
              <a:spcBef>
                <a:spcPts val="0"/>
              </a:spcBef>
              <a:spcAft>
                <a:spcPts val="0"/>
              </a:spcAft>
              <a:buSzTx/>
              <a:buFont typeface="+mj-lt"/>
              <a:buAutoNum type="arabicPeriod"/>
              <a:tabLst/>
              <a:defRPr/>
            </a:pPr>
            <a:r>
              <a:rPr kumimoji="0" lang="en-US" sz="2000" b="0" i="0" u="none" strike="noStrike" kern="1200" cap="none" spc="0" normalizeH="0" baseline="0" noProof="0" dirty="0">
                <a:ln>
                  <a:noFill/>
                </a:ln>
                <a:solidFill>
                  <a:schemeClr val="tx1">
                    <a:lumMod val="85000"/>
                    <a:lumOff val="15000"/>
                  </a:schemeClr>
                </a:solidFill>
                <a:effectLst/>
                <a:uLnTx/>
                <a:uFillTx/>
              </a:rPr>
              <a:t>Embed quality across the care journey, must also extend quality across payer types</a:t>
            </a:r>
          </a:p>
          <a:p>
            <a:pPr marL="257175" marR="0" lvl="0" indent="-257175" algn="l" defTabSz="914400" rtl="0" eaLnBrk="1" fontAlgn="auto" latinLnBrk="0" hangingPunct="1">
              <a:lnSpc>
                <a:spcPct val="100000"/>
              </a:lnSpc>
              <a:spcBef>
                <a:spcPts val="0"/>
              </a:spcBef>
              <a:spcAft>
                <a:spcPts val="0"/>
              </a:spcAft>
              <a:buSzTx/>
              <a:buFont typeface="+mj-lt"/>
              <a:buAutoNum type="arabicPeriod"/>
              <a:tabLst/>
              <a:defRPr/>
            </a:pPr>
            <a:endParaRPr kumimoji="0" lang="en-US" sz="2000" b="0" i="0" u="none" strike="noStrike" kern="1200" cap="none" spc="0" normalizeH="0" baseline="0" noProof="0" dirty="0">
              <a:ln>
                <a:noFill/>
              </a:ln>
              <a:solidFill>
                <a:schemeClr val="tx1">
                  <a:lumMod val="85000"/>
                  <a:lumOff val="15000"/>
                </a:schemeClr>
              </a:solidFill>
              <a:effectLst/>
              <a:uLnTx/>
              <a:uFillTx/>
            </a:endParaRPr>
          </a:p>
          <a:p>
            <a:pPr marL="257175" marR="0" lvl="0" indent="-257175" algn="l" defTabSz="914400" rtl="0" eaLnBrk="1" fontAlgn="auto" latinLnBrk="0" hangingPunct="1">
              <a:lnSpc>
                <a:spcPct val="100000"/>
              </a:lnSpc>
              <a:spcBef>
                <a:spcPts val="0"/>
              </a:spcBef>
              <a:spcAft>
                <a:spcPts val="0"/>
              </a:spcAft>
              <a:buSzTx/>
              <a:buFont typeface="+mj-lt"/>
              <a:buAutoNum type="arabicPeriod"/>
              <a:tabLst/>
              <a:defRPr/>
            </a:pPr>
            <a:r>
              <a:rPr kumimoji="0" lang="en-US" sz="2000" b="0" i="0" u="none" strike="noStrike" kern="1200" cap="none" spc="0" normalizeH="0" baseline="0" noProof="0" dirty="0">
                <a:ln>
                  <a:noFill/>
                </a:ln>
                <a:solidFill>
                  <a:schemeClr val="tx1">
                    <a:lumMod val="85000"/>
                    <a:lumOff val="15000"/>
                  </a:schemeClr>
                </a:solidFill>
                <a:effectLst/>
                <a:uLnTx/>
                <a:uFillTx/>
              </a:rPr>
              <a:t>Advance health equity</a:t>
            </a:r>
          </a:p>
          <a:p>
            <a:pPr marL="257175" marR="0" lvl="0" indent="-257175" algn="l" defTabSz="914400" rtl="0" eaLnBrk="1" fontAlgn="auto" latinLnBrk="0" hangingPunct="1">
              <a:lnSpc>
                <a:spcPct val="100000"/>
              </a:lnSpc>
              <a:spcBef>
                <a:spcPts val="0"/>
              </a:spcBef>
              <a:spcAft>
                <a:spcPts val="0"/>
              </a:spcAft>
              <a:buSzTx/>
              <a:buFont typeface="+mj-lt"/>
              <a:buAutoNum type="arabicPeriod"/>
              <a:tabLst/>
              <a:defRPr/>
            </a:pPr>
            <a:endParaRPr kumimoji="0" lang="en-US" sz="2000" b="0" i="0" u="none" strike="noStrike" kern="1200" cap="none" spc="0" normalizeH="0" baseline="0" noProof="0" dirty="0">
              <a:ln>
                <a:noFill/>
              </a:ln>
              <a:solidFill>
                <a:schemeClr val="tx1">
                  <a:lumMod val="85000"/>
                  <a:lumOff val="15000"/>
                </a:schemeClr>
              </a:solidFill>
              <a:effectLst/>
              <a:uLnTx/>
              <a:uFillTx/>
            </a:endParaRPr>
          </a:p>
          <a:p>
            <a:pPr marL="257175" marR="0" lvl="0" indent="-257175" algn="l" defTabSz="914400" rtl="0" eaLnBrk="1" fontAlgn="auto" latinLnBrk="0" hangingPunct="1">
              <a:lnSpc>
                <a:spcPct val="100000"/>
              </a:lnSpc>
              <a:spcBef>
                <a:spcPts val="0"/>
              </a:spcBef>
              <a:spcAft>
                <a:spcPts val="0"/>
              </a:spcAft>
              <a:buSzTx/>
              <a:buFont typeface="+mj-lt"/>
              <a:buAutoNum type="arabicPeriod"/>
              <a:tabLst/>
              <a:defRPr/>
            </a:pPr>
            <a:r>
              <a:rPr kumimoji="0" lang="en-US" sz="2000" b="0" i="0" u="none" strike="noStrike" kern="1200" cap="none" spc="0" normalizeH="0" baseline="0" noProof="0" dirty="0">
                <a:ln>
                  <a:noFill/>
                </a:ln>
                <a:solidFill>
                  <a:schemeClr val="tx1">
                    <a:lumMod val="85000"/>
                    <a:lumOff val="15000"/>
                  </a:schemeClr>
                </a:solidFill>
                <a:effectLst/>
                <a:uLnTx/>
                <a:uFillTx/>
              </a:rPr>
              <a:t>Promote safety to prevent harm and death</a:t>
            </a:r>
          </a:p>
          <a:p>
            <a:pPr marL="257175" marR="0" lvl="0" indent="-257175" algn="l" defTabSz="914400" rtl="0" eaLnBrk="1" fontAlgn="auto" latinLnBrk="0" hangingPunct="1">
              <a:lnSpc>
                <a:spcPct val="100000"/>
              </a:lnSpc>
              <a:spcBef>
                <a:spcPts val="0"/>
              </a:spcBef>
              <a:spcAft>
                <a:spcPts val="0"/>
              </a:spcAft>
              <a:buSzTx/>
              <a:buFont typeface="+mj-lt"/>
              <a:buAutoNum type="arabicPeriod"/>
              <a:tabLst/>
              <a:defRPr/>
            </a:pPr>
            <a:endParaRPr kumimoji="0" lang="en-US" sz="2000" b="0" i="0" u="none" strike="noStrike" kern="1200" cap="none" spc="0" normalizeH="0" baseline="0" noProof="0" dirty="0">
              <a:ln>
                <a:noFill/>
              </a:ln>
              <a:solidFill>
                <a:schemeClr val="tx1">
                  <a:lumMod val="85000"/>
                  <a:lumOff val="15000"/>
                </a:schemeClr>
              </a:solidFill>
              <a:effectLst/>
              <a:uLnTx/>
              <a:uFillTx/>
            </a:endParaRPr>
          </a:p>
          <a:p>
            <a:pPr marL="257175" indent="-257175">
              <a:lnSpc>
                <a:spcPct val="100000"/>
              </a:lnSpc>
              <a:spcBef>
                <a:spcPts val="0"/>
              </a:spcBef>
              <a:buFont typeface="+mj-lt"/>
              <a:buAutoNum type="arabicPeriod"/>
              <a:defRPr/>
            </a:pPr>
            <a:r>
              <a:rPr kumimoji="0" lang="en-US" sz="2000" b="0" i="0" u="none" strike="noStrike" kern="1200" cap="none" spc="0" normalizeH="0" baseline="0" noProof="0" dirty="0">
                <a:ln>
                  <a:noFill/>
                </a:ln>
                <a:solidFill>
                  <a:schemeClr val="tx1">
                    <a:lumMod val="85000"/>
                    <a:lumOff val="15000"/>
                  </a:schemeClr>
                </a:solidFill>
                <a:effectLst/>
                <a:uLnTx/>
                <a:uFillTx/>
              </a:rPr>
              <a:t>Foster engagement with stakeholders with focus on person and family-centered care</a:t>
            </a:r>
            <a:br>
              <a:rPr kumimoji="0" lang="en-US" sz="2000" b="0" i="0" u="none" strike="noStrike" kern="1200" cap="none" spc="0" normalizeH="0" baseline="0" noProof="0" dirty="0">
                <a:ln>
                  <a:noFill/>
                </a:ln>
                <a:solidFill>
                  <a:schemeClr val="tx1">
                    <a:lumMod val="85000"/>
                    <a:lumOff val="15000"/>
                  </a:schemeClr>
                </a:solidFill>
                <a:effectLst/>
                <a:uLnTx/>
                <a:uFillTx/>
              </a:rPr>
            </a:br>
            <a:endParaRPr kumimoji="0" lang="en-US" sz="2000" b="0" i="0" u="none" strike="noStrike" kern="1200" cap="none" spc="0" normalizeH="0" baseline="0" noProof="0" dirty="0">
              <a:ln>
                <a:noFill/>
              </a:ln>
              <a:solidFill>
                <a:schemeClr val="tx1">
                  <a:lumMod val="85000"/>
                  <a:lumOff val="15000"/>
                </a:schemeClr>
              </a:solidFill>
              <a:effectLst/>
              <a:uLnTx/>
              <a:uFillTx/>
            </a:endParaRPr>
          </a:p>
          <a:p>
            <a:pPr marL="257175" marR="0" lvl="0" indent="-257175" algn="l" defTabSz="914400" rtl="0" eaLnBrk="1" fontAlgn="auto" latinLnBrk="0" hangingPunct="1">
              <a:lnSpc>
                <a:spcPct val="100000"/>
              </a:lnSpc>
              <a:spcBef>
                <a:spcPts val="0"/>
              </a:spcBef>
              <a:spcAft>
                <a:spcPts val="0"/>
              </a:spcAft>
              <a:buSzTx/>
              <a:buFont typeface="+mj-lt"/>
              <a:buAutoNum type="arabicPeriod"/>
              <a:tabLst/>
              <a:defRPr/>
            </a:pPr>
            <a:r>
              <a:rPr kumimoji="0" lang="en-US" sz="2000" b="0" i="0" u="none" strike="noStrike" kern="1200" cap="none" spc="0" normalizeH="0" baseline="0" noProof="0" dirty="0">
                <a:ln>
                  <a:noFill/>
                </a:ln>
                <a:solidFill>
                  <a:schemeClr val="tx1">
                    <a:lumMod val="85000"/>
                    <a:lumOff val="15000"/>
                  </a:schemeClr>
                </a:solidFill>
                <a:effectLst/>
                <a:uLnTx/>
                <a:uFillTx/>
              </a:rPr>
              <a:t>Strengthen resiliency in the healthcare system </a:t>
            </a:r>
          </a:p>
          <a:p>
            <a:pPr marL="257175" marR="0" lvl="0" indent="-257175" algn="l" defTabSz="914400" rtl="0" eaLnBrk="1" fontAlgn="auto" latinLnBrk="0" hangingPunct="1">
              <a:lnSpc>
                <a:spcPct val="100000"/>
              </a:lnSpc>
              <a:spcBef>
                <a:spcPts val="0"/>
              </a:spcBef>
              <a:spcAft>
                <a:spcPts val="0"/>
              </a:spcAft>
              <a:buSzTx/>
              <a:buFont typeface="+mj-lt"/>
              <a:buAutoNum type="arabicPeriod"/>
              <a:tabLst/>
              <a:defRPr/>
            </a:pPr>
            <a:endParaRPr kumimoji="0" lang="en-US" sz="2000" b="0" i="0" u="none" strike="noStrike" kern="1200" cap="none" spc="0" normalizeH="0" baseline="0" noProof="0" dirty="0">
              <a:ln>
                <a:noFill/>
              </a:ln>
              <a:solidFill>
                <a:schemeClr val="tx1">
                  <a:lumMod val="85000"/>
                  <a:lumOff val="15000"/>
                </a:schemeClr>
              </a:solidFill>
              <a:effectLst/>
              <a:uLnTx/>
              <a:uFillTx/>
            </a:endParaRPr>
          </a:p>
          <a:p>
            <a:pPr marL="257175" marR="0" lvl="0" indent="-257175" algn="l" defTabSz="914400" rtl="0" eaLnBrk="1" fontAlgn="auto" latinLnBrk="0" hangingPunct="1">
              <a:lnSpc>
                <a:spcPct val="100000"/>
              </a:lnSpc>
              <a:spcBef>
                <a:spcPts val="0"/>
              </a:spcBef>
              <a:spcAft>
                <a:spcPts val="0"/>
              </a:spcAft>
              <a:buSzTx/>
              <a:buFont typeface="+mj-lt"/>
              <a:buAutoNum type="arabicPeriod"/>
              <a:tabLst/>
              <a:defRPr/>
            </a:pPr>
            <a:r>
              <a:rPr kumimoji="0" lang="en-US" sz="2000" b="0" i="0" u="none" strike="noStrike" kern="1200" cap="none" spc="0" normalizeH="0" baseline="0" noProof="0" dirty="0">
                <a:ln>
                  <a:noFill/>
                </a:ln>
                <a:solidFill>
                  <a:schemeClr val="tx1">
                    <a:lumMod val="85000"/>
                    <a:lumOff val="15000"/>
                  </a:schemeClr>
                </a:solidFill>
                <a:effectLst/>
                <a:uLnTx/>
                <a:uFillTx/>
              </a:rPr>
              <a:t>Embrace the digital age </a:t>
            </a:r>
          </a:p>
          <a:p>
            <a:pPr marL="257175" marR="0" lvl="0" indent="-257175" algn="l" defTabSz="914400" rtl="0" eaLnBrk="1" fontAlgn="auto" latinLnBrk="0" hangingPunct="1">
              <a:lnSpc>
                <a:spcPct val="100000"/>
              </a:lnSpc>
              <a:spcBef>
                <a:spcPts val="0"/>
              </a:spcBef>
              <a:spcAft>
                <a:spcPts val="0"/>
              </a:spcAft>
              <a:buSzTx/>
              <a:buFont typeface="+mj-lt"/>
              <a:buAutoNum type="arabicPeriod"/>
              <a:tabLst/>
              <a:defRPr/>
            </a:pPr>
            <a:endParaRPr kumimoji="0" lang="en-US" sz="2000" b="0" i="0" u="none" strike="noStrike" kern="1200" cap="none" spc="0" normalizeH="0" baseline="0" noProof="0" dirty="0">
              <a:ln>
                <a:noFill/>
              </a:ln>
              <a:solidFill>
                <a:schemeClr val="tx1">
                  <a:lumMod val="85000"/>
                  <a:lumOff val="15000"/>
                </a:schemeClr>
              </a:solidFill>
              <a:effectLst/>
              <a:uLnTx/>
              <a:uFillTx/>
            </a:endParaRPr>
          </a:p>
          <a:p>
            <a:pPr marL="257175" marR="0" lvl="0" indent="-257175" algn="l" defTabSz="914400" rtl="0" eaLnBrk="1" fontAlgn="auto" latinLnBrk="0" hangingPunct="1">
              <a:lnSpc>
                <a:spcPct val="100000"/>
              </a:lnSpc>
              <a:spcBef>
                <a:spcPts val="0"/>
              </a:spcBef>
              <a:spcAft>
                <a:spcPts val="0"/>
              </a:spcAft>
              <a:buSzTx/>
              <a:buFont typeface="+mj-lt"/>
              <a:buAutoNum type="arabicPeriod"/>
              <a:tabLst/>
              <a:defRPr/>
            </a:pPr>
            <a:r>
              <a:rPr kumimoji="0" lang="en-US" sz="2000" b="0" i="0" u="none" strike="noStrike" kern="1200" cap="none" spc="0" normalizeH="0" baseline="0" noProof="0" dirty="0">
                <a:ln>
                  <a:noFill/>
                </a:ln>
                <a:solidFill>
                  <a:schemeClr val="tx1">
                    <a:lumMod val="85000"/>
                    <a:lumOff val="15000"/>
                  </a:schemeClr>
                </a:solidFill>
                <a:effectLst/>
                <a:uLnTx/>
                <a:uFillTx/>
              </a:rPr>
              <a:t>Incentivize scientific innovation and technology</a:t>
            </a:r>
          </a:p>
          <a:p>
            <a:pPr marL="257175" marR="0" lvl="0" indent="-257175" algn="l" defTabSz="914400" rtl="0" eaLnBrk="1" fontAlgn="auto" latinLnBrk="0" hangingPunct="1">
              <a:lnSpc>
                <a:spcPct val="100000"/>
              </a:lnSpc>
              <a:spcBef>
                <a:spcPts val="0"/>
              </a:spcBef>
              <a:spcAft>
                <a:spcPts val="0"/>
              </a:spcAft>
              <a:buSzTx/>
              <a:buFont typeface="+mj-lt"/>
              <a:buAutoNum type="arabicPeriod"/>
              <a:tabLst/>
              <a:defRPr/>
            </a:pPr>
            <a:endParaRPr kumimoji="0" lang="en-US" sz="2000" b="0" i="0" u="none" strike="noStrike" kern="1200" cap="none" spc="0" normalizeH="0" baseline="0" noProof="0" dirty="0">
              <a:ln>
                <a:noFill/>
              </a:ln>
              <a:solidFill>
                <a:schemeClr val="tx1">
                  <a:lumMod val="85000"/>
                  <a:lumOff val="15000"/>
                </a:schemeClr>
              </a:solidFill>
              <a:effectLst/>
              <a:uLnTx/>
              <a:uFillTx/>
            </a:endParaRPr>
          </a:p>
          <a:p>
            <a:pPr marL="257175" marR="0" lvl="0" indent="-257175" algn="l" defTabSz="914400" rtl="0" eaLnBrk="1" fontAlgn="auto" latinLnBrk="0" hangingPunct="1">
              <a:lnSpc>
                <a:spcPct val="100000"/>
              </a:lnSpc>
              <a:spcBef>
                <a:spcPts val="0"/>
              </a:spcBef>
              <a:spcAft>
                <a:spcPts val="0"/>
              </a:spcAft>
              <a:buSzTx/>
              <a:buFont typeface="+mj-lt"/>
              <a:buAutoNum type="arabicPeriod"/>
              <a:tabLst/>
              <a:defRPr/>
            </a:pPr>
            <a:r>
              <a:rPr kumimoji="0" lang="en-US" sz="2000" b="0" i="0" u="none" strike="noStrike" kern="1200" cap="none" spc="0" normalizeH="0" baseline="0" noProof="0" dirty="0">
                <a:ln>
                  <a:noFill/>
                </a:ln>
                <a:solidFill>
                  <a:schemeClr val="tx1">
                    <a:lumMod val="85000"/>
                    <a:lumOff val="15000"/>
                  </a:schemeClr>
                </a:solidFill>
                <a:effectLst/>
                <a:uLnTx/>
                <a:uFillTx/>
              </a:rPr>
              <a:t>Increase alignment to promote seamless and coordinated care</a:t>
            </a:r>
          </a:p>
        </p:txBody>
      </p:sp>
      <p:sp>
        <p:nvSpPr>
          <p:cNvPr id="7" name="TextBox 6">
            <a:extLst>
              <a:ext uri="{FF2B5EF4-FFF2-40B4-BE49-F238E27FC236}">
                <a16:creationId xmlns:a16="http://schemas.microsoft.com/office/drawing/2014/main" id="{72CAEA17-F43D-4896-9994-CD21E99510A8}"/>
              </a:ext>
            </a:extLst>
          </p:cNvPr>
          <p:cNvSpPr txBox="1"/>
          <p:nvPr/>
        </p:nvSpPr>
        <p:spPr>
          <a:xfrm>
            <a:off x="466164" y="6062990"/>
            <a:ext cx="8906435" cy="261610"/>
          </a:xfrm>
          <a:prstGeom prst="rect">
            <a:avLst/>
          </a:prstGeom>
          <a:noFill/>
        </p:spPr>
        <p:txBody>
          <a:bodyPr wrap="square">
            <a:spAutoFit/>
          </a:bodyPr>
          <a:lstStyle/>
          <a:p>
            <a:r>
              <a:rPr lang="en-US" sz="1100" dirty="0">
                <a:solidFill>
                  <a:schemeClr val="tx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https://www.cms.gov/Medicare/Quality-Initiatives-Patient-Assessment-Instruments/Value-Based-Programs/CMS-Quality-Strategy</a:t>
            </a:r>
            <a:r>
              <a:rPr lang="en-US" sz="1100" dirty="0">
                <a:solidFill>
                  <a:schemeClr val="tx2"/>
                </a:solidFill>
                <a:latin typeface="Arial" panose="020B0604020202020204" pitchFamily="34" charset="0"/>
                <a:cs typeface="Arial" panose="020B0604020202020204" pitchFamily="34" charset="0"/>
              </a:rPr>
              <a:t> </a:t>
            </a:r>
          </a:p>
        </p:txBody>
      </p:sp>
      <p:sp>
        <p:nvSpPr>
          <p:cNvPr id="5" name="Slide Number Placeholder 4">
            <a:extLst>
              <a:ext uri="{FF2B5EF4-FFF2-40B4-BE49-F238E27FC236}">
                <a16:creationId xmlns:a16="http://schemas.microsoft.com/office/drawing/2014/main" id="{4D6BA900-C149-4BBF-88A2-BF82553801A0}"/>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9</a:t>
            </a:fld>
            <a:endParaRPr lang="en-US" dirty="0"/>
          </a:p>
        </p:txBody>
      </p:sp>
      <p:sp>
        <p:nvSpPr>
          <p:cNvPr id="4" name="Date Placeholder 3">
            <a:extLst>
              <a:ext uri="{FF2B5EF4-FFF2-40B4-BE49-F238E27FC236}">
                <a16:creationId xmlns:a16="http://schemas.microsoft.com/office/drawing/2014/main" id="{4BEA854E-5F25-436E-A603-AE6517967E16}"/>
              </a:ex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8/10-8/11/2022</a:t>
            </a:r>
          </a:p>
        </p:txBody>
      </p:sp>
    </p:spTree>
    <p:extLst>
      <p:ext uri="{BB962C8B-B14F-4D97-AF65-F5344CB8AC3E}">
        <p14:creationId xmlns:p14="http://schemas.microsoft.com/office/powerpoint/2010/main" val="743495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168D6E-61C3-4113-AC04-7107BBFA5514}"/>
              </a:ext>
            </a:extLst>
          </p:cNvPr>
          <p:cNvSpPr>
            <a:spLocks noGrp="1"/>
          </p:cNvSpPr>
          <p:nvPr>
            <p:ph type="title"/>
          </p:nvPr>
        </p:nvSpPr>
        <p:spPr>
          <a:xfrm>
            <a:off x="457200" y="0"/>
            <a:ext cx="11277600" cy="1371600"/>
          </a:xfrm>
        </p:spPr>
        <p:txBody>
          <a:bodyPr/>
          <a:lstStyle/>
          <a:p>
            <a:r>
              <a:rPr lang="en-US" sz="3200" dirty="0"/>
              <a:t>CMS is participating in advancement of interoperability across the Agency and the enterprise</a:t>
            </a:r>
          </a:p>
        </p:txBody>
      </p:sp>
      <p:sp>
        <p:nvSpPr>
          <p:cNvPr id="29" name="TextBox 28" descr="Text box: Strategy and Policy">
            <a:extLst>
              <a:ext uri="{FF2B5EF4-FFF2-40B4-BE49-F238E27FC236}">
                <a16:creationId xmlns:a16="http://schemas.microsoft.com/office/drawing/2014/main" id="{674D578C-6D22-864A-6F48-3F6D1FF5F355}"/>
              </a:ext>
            </a:extLst>
          </p:cNvPr>
          <p:cNvSpPr txBox="1"/>
          <p:nvPr/>
        </p:nvSpPr>
        <p:spPr>
          <a:xfrm>
            <a:off x="762000" y="1868660"/>
            <a:ext cx="2514600" cy="628356"/>
          </a:xfrm>
          <a:prstGeom prst="rect">
            <a:avLst/>
          </a:prstGeom>
          <a:solidFill>
            <a:srgbClr val="1D2B5A"/>
          </a:solidFill>
        </p:spPr>
        <p:txBody>
          <a:bodyPr wrap="square" rtlCol="0" anchor="ctr">
            <a:noAutofit/>
          </a:bodyPr>
          <a:lstStyle/>
          <a:p>
            <a:pPr algn="ctr"/>
            <a:r>
              <a:rPr lang="en-US" b="1" dirty="0">
                <a:solidFill>
                  <a:schemeClr val="bg1"/>
                </a:solidFill>
                <a:latin typeface="Arial" panose="020B0604020202020204" pitchFamily="34" charset="0"/>
                <a:cs typeface="Arial" panose="020B0604020202020204" pitchFamily="34" charset="0"/>
              </a:rPr>
              <a:t>Strategy and Policy</a:t>
            </a:r>
          </a:p>
        </p:txBody>
      </p:sp>
      <p:sp>
        <p:nvSpPr>
          <p:cNvPr id="22" name="TextBox 21" descr="Text box: Application Program Interface (API) Strategy&#10;Interoperability and Patient Access Final Rule (CMS-9115-F)&#10;Interoperability and Prior Authorization Proposed Rule (CMS-9123-P)&#10;CMS Digital Quality Measurement Strategic Roadmap&#10;">
            <a:extLst>
              <a:ext uri="{FF2B5EF4-FFF2-40B4-BE49-F238E27FC236}">
                <a16:creationId xmlns:a16="http://schemas.microsoft.com/office/drawing/2014/main" id="{1F498381-85AB-164A-CC05-84A3980B5E1F}"/>
              </a:ext>
            </a:extLst>
          </p:cNvPr>
          <p:cNvSpPr txBox="1"/>
          <p:nvPr/>
        </p:nvSpPr>
        <p:spPr>
          <a:xfrm>
            <a:off x="777826" y="2590800"/>
            <a:ext cx="2514600" cy="2906151"/>
          </a:xfrm>
          <a:prstGeom prst="rect">
            <a:avLst/>
          </a:prstGeom>
          <a:solidFill>
            <a:schemeClr val="bg1"/>
          </a:solidFill>
        </p:spPr>
        <p:txBody>
          <a:bodyPr wrap="square" rtlCol="0" anchor="t">
            <a:noAutofit/>
          </a:bodyPr>
          <a:lstStyle/>
          <a:p>
            <a:pPr marL="112713" indent="-112713">
              <a:spcAft>
                <a:spcPts val="1200"/>
              </a:spcAft>
              <a:buFont typeface="Arial" panose="020B0604020202020204" pitchFamily="34" charset="0"/>
              <a:buChar char="•"/>
            </a:pPr>
            <a:r>
              <a:rPr lang="en-US" sz="1400" dirty="0">
                <a:solidFill>
                  <a:schemeClr val="tx1">
                    <a:lumMod val="85000"/>
                    <a:lumOff val="15000"/>
                  </a:schemeClr>
                </a:solidFill>
                <a:latin typeface="Arial" panose="020B0604020202020204" pitchFamily="34" charset="0"/>
                <a:cs typeface="Arial" panose="020B0604020202020204" pitchFamily="34" charset="0"/>
              </a:rPr>
              <a:t>Application Program Interface (API) Strategy</a:t>
            </a:r>
          </a:p>
          <a:p>
            <a:pPr marL="112713" indent="-112713">
              <a:spcAft>
                <a:spcPts val="1200"/>
              </a:spcAft>
              <a:buFont typeface="Arial" panose="020B0604020202020204" pitchFamily="34" charset="0"/>
              <a:buChar char="•"/>
            </a:pPr>
            <a:r>
              <a:rPr lang="en-US" sz="1400" dirty="0">
                <a:solidFill>
                  <a:schemeClr val="tx1">
                    <a:lumMod val="85000"/>
                    <a:lumOff val="15000"/>
                  </a:schemeClr>
                </a:solidFill>
                <a:latin typeface="Arial" panose="020B0604020202020204" pitchFamily="34" charset="0"/>
                <a:cs typeface="Arial" panose="020B0604020202020204" pitchFamily="34" charset="0"/>
              </a:rPr>
              <a:t>Interoperability and Patient Access Final Rule (CMS-9115-F)</a:t>
            </a:r>
          </a:p>
          <a:p>
            <a:pPr marL="112713" indent="-112713">
              <a:spcAft>
                <a:spcPts val="1200"/>
              </a:spcAft>
              <a:buFont typeface="Arial" panose="020B0604020202020204" pitchFamily="34" charset="0"/>
              <a:buChar char="•"/>
            </a:pPr>
            <a:r>
              <a:rPr lang="en-US" sz="1400" dirty="0">
                <a:solidFill>
                  <a:schemeClr val="tx1">
                    <a:lumMod val="85000"/>
                    <a:lumOff val="15000"/>
                  </a:schemeClr>
                </a:solidFill>
                <a:latin typeface="Arial" panose="020B0604020202020204" pitchFamily="34" charset="0"/>
                <a:cs typeface="Arial" panose="020B0604020202020204" pitchFamily="34" charset="0"/>
              </a:rPr>
              <a:t>Interoperability and Prior Authorization Proposed Rule (CMS-9123-P)</a:t>
            </a:r>
          </a:p>
          <a:p>
            <a:pPr marL="112713" indent="-112713">
              <a:spcAft>
                <a:spcPts val="1200"/>
              </a:spcAft>
              <a:buFont typeface="Arial" panose="020B0604020202020204" pitchFamily="34" charset="0"/>
              <a:buChar char="•"/>
            </a:pPr>
            <a:r>
              <a:rPr lang="en-US" sz="1400" dirty="0">
                <a:solidFill>
                  <a:schemeClr val="tx1">
                    <a:lumMod val="85000"/>
                    <a:lumOff val="15000"/>
                  </a:schemeClr>
                </a:solidFill>
                <a:latin typeface="Arial" panose="020B0604020202020204" pitchFamily="34" charset="0"/>
                <a:cs typeface="Arial" panose="020B0604020202020204" pitchFamily="34" charset="0"/>
              </a:rPr>
              <a:t>CMS Digital Quality Measurement Strategic Roadmap</a:t>
            </a:r>
          </a:p>
        </p:txBody>
      </p:sp>
      <p:sp>
        <p:nvSpPr>
          <p:cNvPr id="26" name="TextBox 25" descr="Text box: Collaboration">
            <a:extLst>
              <a:ext uri="{FF2B5EF4-FFF2-40B4-BE49-F238E27FC236}">
                <a16:creationId xmlns:a16="http://schemas.microsoft.com/office/drawing/2014/main" id="{4F8EF303-5D61-EDA8-C6C7-28276CEB1BFC}"/>
              </a:ext>
            </a:extLst>
          </p:cNvPr>
          <p:cNvSpPr txBox="1"/>
          <p:nvPr/>
        </p:nvSpPr>
        <p:spPr>
          <a:xfrm>
            <a:off x="3460652" y="1868660"/>
            <a:ext cx="2514600" cy="628356"/>
          </a:xfrm>
          <a:prstGeom prst="rect">
            <a:avLst/>
          </a:prstGeom>
          <a:solidFill>
            <a:srgbClr val="B85410"/>
          </a:solidFill>
        </p:spPr>
        <p:txBody>
          <a:bodyPr wrap="square" rtlCol="0" anchor="ctr">
            <a:noAutofit/>
          </a:bodyPr>
          <a:lstStyle/>
          <a:p>
            <a:pPr algn="ctr"/>
            <a:r>
              <a:rPr lang="en-US" b="1" dirty="0">
                <a:solidFill>
                  <a:schemeClr val="bg1"/>
                </a:solidFill>
                <a:latin typeface="Arial" panose="020B0604020202020204" pitchFamily="34" charset="0"/>
                <a:cs typeface="Arial" panose="020B0604020202020204" pitchFamily="34" charset="0"/>
              </a:rPr>
              <a:t>Collaboration</a:t>
            </a:r>
          </a:p>
        </p:txBody>
      </p:sp>
      <p:sp>
        <p:nvSpPr>
          <p:cNvPr id="23" name="TextBox 22" descr="Text box: CMS Burden Reduction Executive Steering Committee&#10;Interoperability and Standards Collaborative&#10;Federal Health IT Coordinating Council&#10;Standards Development and Advisory Organizations&#10;Healthcare Providers, Plans, Beneficiaries, Vendors and Other Stakeholders&#10;">
            <a:extLst>
              <a:ext uri="{FF2B5EF4-FFF2-40B4-BE49-F238E27FC236}">
                <a16:creationId xmlns:a16="http://schemas.microsoft.com/office/drawing/2014/main" id="{6A3F73FD-DD69-2D08-F284-5C7BF9412832}"/>
              </a:ext>
            </a:extLst>
          </p:cNvPr>
          <p:cNvSpPr txBox="1"/>
          <p:nvPr/>
        </p:nvSpPr>
        <p:spPr>
          <a:xfrm>
            <a:off x="3444826" y="2590800"/>
            <a:ext cx="2514600" cy="3429000"/>
          </a:xfrm>
          <a:prstGeom prst="rect">
            <a:avLst/>
          </a:prstGeom>
          <a:solidFill>
            <a:schemeClr val="bg1"/>
          </a:solidFill>
        </p:spPr>
        <p:txBody>
          <a:bodyPr wrap="square" rtlCol="0" anchor="t">
            <a:noAutofit/>
          </a:bodyPr>
          <a:lstStyle/>
          <a:p>
            <a:pPr marL="112713" indent="-112713">
              <a:spcAft>
                <a:spcPts val="1200"/>
              </a:spcAft>
              <a:buFont typeface="Arial" panose="020B0604020202020204" pitchFamily="34" charset="0"/>
              <a:buChar char="•"/>
            </a:pPr>
            <a:r>
              <a:rPr lang="en-US" sz="1400" dirty="0">
                <a:solidFill>
                  <a:schemeClr val="tx1">
                    <a:lumMod val="85000"/>
                    <a:lumOff val="15000"/>
                  </a:schemeClr>
                </a:solidFill>
                <a:latin typeface="Arial" panose="020B0604020202020204" pitchFamily="34" charset="0"/>
                <a:cs typeface="Arial" panose="020B0604020202020204" pitchFamily="34" charset="0"/>
              </a:rPr>
              <a:t>CMS Burden Reduction Executive Steering Committee</a:t>
            </a:r>
          </a:p>
          <a:p>
            <a:pPr marL="112713" indent="-112713">
              <a:spcAft>
                <a:spcPts val="1200"/>
              </a:spcAft>
              <a:buFont typeface="Arial" panose="020B0604020202020204" pitchFamily="34" charset="0"/>
              <a:buChar char="•"/>
            </a:pPr>
            <a:r>
              <a:rPr lang="en-US" sz="1400" dirty="0">
                <a:solidFill>
                  <a:schemeClr val="tx1">
                    <a:lumMod val="85000"/>
                    <a:lumOff val="15000"/>
                  </a:schemeClr>
                </a:solidFill>
                <a:latin typeface="Arial" panose="020B0604020202020204" pitchFamily="34" charset="0"/>
                <a:cs typeface="Arial" panose="020B0604020202020204" pitchFamily="34" charset="0"/>
              </a:rPr>
              <a:t>Interoperability and Standards Collaborative</a:t>
            </a:r>
          </a:p>
          <a:p>
            <a:pPr marL="112713" indent="-112713">
              <a:spcAft>
                <a:spcPts val="1200"/>
              </a:spcAft>
              <a:buFont typeface="Arial" panose="020B0604020202020204" pitchFamily="34" charset="0"/>
              <a:buChar char="•"/>
            </a:pPr>
            <a:r>
              <a:rPr lang="en-US" sz="1400" dirty="0">
                <a:solidFill>
                  <a:schemeClr val="tx1">
                    <a:lumMod val="85000"/>
                    <a:lumOff val="15000"/>
                  </a:schemeClr>
                </a:solidFill>
                <a:latin typeface="Arial" panose="020B0604020202020204" pitchFamily="34" charset="0"/>
                <a:cs typeface="Arial" panose="020B0604020202020204" pitchFamily="34" charset="0"/>
              </a:rPr>
              <a:t>Federal Health IT Coordinating Council</a:t>
            </a:r>
          </a:p>
          <a:p>
            <a:pPr marL="112713" indent="-112713">
              <a:spcAft>
                <a:spcPts val="1200"/>
              </a:spcAft>
              <a:buFont typeface="Arial" panose="020B0604020202020204" pitchFamily="34" charset="0"/>
              <a:buChar char="•"/>
            </a:pPr>
            <a:r>
              <a:rPr lang="en-US" sz="1400" dirty="0">
                <a:solidFill>
                  <a:schemeClr val="tx1">
                    <a:lumMod val="85000"/>
                    <a:lumOff val="15000"/>
                  </a:schemeClr>
                </a:solidFill>
                <a:latin typeface="Arial" panose="020B0604020202020204" pitchFamily="34" charset="0"/>
                <a:cs typeface="Arial" panose="020B0604020202020204" pitchFamily="34" charset="0"/>
              </a:rPr>
              <a:t>Standards Development and Advisory Organizations</a:t>
            </a:r>
          </a:p>
          <a:p>
            <a:pPr marL="112713" indent="-112713">
              <a:spcAft>
                <a:spcPts val="1200"/>
              </a:spcAft>
              <a:buFont typeface="Arial" panose="020B0604020202020204" pitchFamily="34" charset="0"/>
              <a:buChar char="•"/>
            </a:pPr>
            <a:r>
              <a:rPr lang="en-US" sz="1400" dirty="0">
                <a:solidFill>
                  <a:schemeClr val="tx1">
                    <a:lumMod val="85000"/>
                    <a:lumOff val="15000"/>
                  </a:schemeClr>
                </a:solidFill>
                <a:latin typeface="Arial" panose="020B0604020202020204" pitchFamily="34" charset="0"/>
                <a:cs typeface="Arial" panose="020B0604020202020204" pitchFamily="34" charset="0"/>
              </a:rPr>
              <a:t>Healthcare Providers, Plans, Beneficiaries, Vendors and Other Stakeholders</a:t>
            </a:r>
          </a:p>
        </p:txBody>
      </p:sp>
      <p:sp>
        <p:nvSpPr>
          <p:cNvPr id="27" name="TextBox 26" descr="Text box: Standards and Technical Components&#10;">
            <a:extLst>
              <a:ext uri="{FF2B5EF4-FFF2-40B4-BE49-F238E27FC236}">
                <a16:creationId xmlns:a16="http://schemas.microsoft.com/office/drawing/2014/main" id="{FC10104C-C4E5-24C9-D778-8239E1F84B39}"/>
              </a:ext>
            </a:extLst>
          </p:cNvPr>
          <p:cNvSpPr txBox="1"/>
          <p:nvPr/>
        </p:nvSpPr>
        <p:spPr>
          <a:xfrm>
            <a:off x="6155515" y="1868660"/>
            <a:ext cx="2514600" cy="628356"/>
          </a:xfrm>
          <a:prstGeom prst="rect">
            <a:avLst/>
          </a:prstGeom>
          <a:solidFill>
            <a:srgbClr val="5A8C38"/>
          </a:solidFill>
        </p:spPr>
        <p:txBody>
          <a:bodyPr wrap="square" rtlCol="0" anchor="ctr">
            <a:noAutofit/>
          </a:bodyPr>
          <a:lstStyle/>
          <a:p>
            <a:pPr algn="ctr"/>
            <a:r>
              <a:rPr lang="en-US" sz="1600" b="1" dirty="0">
                <a:solidFill>
                  <a:schemeClr val="bg1"/>
                </a:solidFill>
                <a:latin typeface="Arial" panose="020B0604020202020204" pitchFamily="34" charset="0"/>
                <a:cs typeface="Arial" panose="020B0604020202020204" pitchFamily="34" charset="0"/>
              </a:rPr>
              <a:t>Standards and Technical Components</a:t>
            </a:r>
          </a:p>
        </p:txBody>
      </p:sp>
      <p:sp>
        <p:nvSpPr>
          <p:cNvPr id="24" name="TextBox 23" descr="Text box: Assessment Data Element Library&#10;eCQM Data Element Repository&#10;United States Core Data for Interoperability (USCDI)&#10;USCDI Plus Quality Measurement (QM)&#10;">
            <a:extLst>
              <a:ext uri="{FF2B5EF4-FFF2-40B4-BE49-F238E27FC236}">
                <a16:creationId xmlns:a16="http://schemas.microsoft.com/office/drawing/2014/main" id="{791F45FD-6DA6-8DB0-8775-F29B66038433}"/>
              </a:ext>
            </a:extLst>
          </p:cNvPr>
          <p:cNvSpPr txBox="1"/>
          <p:nvPr/>
        </p:nvSpPr>
        <p:spPr>
          <a:xfrm>
            <a:off x="6172200" y="2590800"/>
            <a:ext cx="2514600" cy="3429000"/>
          </a:xfrm>
          <a:prstGeom prst="rect">
            <a:avLst/>
          </a:prstGeom>
          <a:solidFill>
            <a:schemeClr val="bg1"/>
          </a:solidFill>
        </p:spPr>
        <p:txBody>
          <a:bodyPr wrap="square" rtlCol="0" anchor="t">
            <a:noAutofit/>
          </a:bodyPr>
          <a:lstStyle/>
          <a:p>
            <a:pPr marL="112713" indent="-112713">
              <a:spcAft>
                <a:spcPts val="1200"/>
              </a:spcAft>
              <a:buFont typeface="Arial" panose="020B0604020202020204" pitchFamily="34" charset="0"/>
              <a:buChar char="•"/>
            </a:pPr>
            <a:r>
              <a:rPr lang="en-US" sz="1400" dirty="0">
                <a:solidFill>
                  <a:schemeClr val="tx1">
                    <a:lumMod val="85000"/>
                    <a:lumOff val="15000"/>
                  </a:schemeClr>
                </a:solidFill>
                <a:latin typeface="Arial" panose="020B0604020202020204" pitchFamily="34" charset="0"/>
                <a:cs typeface="Arial" panose="020B0604020202020204" pitchFamily="34" charset="0"/>
              </a:rPr>
              <a:t>Assessment Data Element Library</a:t>
            </a:r>
          </a:p>
          <a:p>
            <a:pPr marL="112713" indent="-112713">
              <a:spcAft>
                <a:spcPts val="1200"/>
              </a:spcAft>
              <a:buFont typeface="Arial" panose="020B0604020202020204" pitchFamily="34" charset="0"/>
              <a:buChar char="•"/>
            </a:pPr>
            <a:r>
              <a:rPr lang="en-US" sz="1400" dirty="0">
                <a:solidFill>
                  <a:schemeClr val="tx1">
                    <a:lumMod val="85000"/>
                    <a:lumOff val="15000"/>
                  </a:schemeClr>
                </a:solidFill>
                <a:latin typeface="Arial" panose="020B0604020202020204" pitchFamily="34" charset="0"/>
                <a:cs typeface="Arial" panose="020B0604020202020204" pitchFamily="34" charset="0"/>
              </a:rPr>
              <a:t>eCQM Data Element Repository</a:t>
            </a:r>
          </a:p>
          <a:p>
            <a:pPr marL="112713" indent="-112713">
              <a:spcAft>
                <a:spcPts val="1200"/>
              </a:spcAft>
              <a:buFont typeface="Arial" panose="020B0604020202020204" pitchFamily="34" charset="0"/>
              <a:buChar char="•"/>
            </a:pPr>
            <a:r>
              <a:rPr lang="en-US" sz="1400" dirty="0">
                <a:solidFill>
                  <a:schemeClr val="tx1">
                    <a:lumMod val="85000"/>
                    <a:lumOff val="15000"/>
                  </a:schemeClr>
                </a:solidFill>
                <a:latin typeface="Arial" panose="020B0604020202020204" pitchFamily="34" charset="0"/>
                <a:cs typeface="Arial" panose="020B0604020202020204" pitchFamily="34" charset="0"/>
              </a:rPr>
              <a:t>United States Core Data for Interoperability (USCDI)</a:t>
            </a:r>
          </a:p>
          <a:p>
            <a:pPr marL="112713" indent="-112713">
              <a:spcAft>
                <a:spcPts val="1200"/>
              </a:spcAft>
              <a:buFont typeface="Arial" panose="020B0604020202020204" pitchFamily="34" charset="0"/>
              <a:buChar char="•"/>
            </a:pPr>
            <a:r>
              <a:rPr lang="en-US" sz="1400" dirty="0">
                <a:solidFill>
                  <a:schemeClr val="tx1">
                    <a:lumMod val="85000"/>
                    <a:lumOff val="15000"/>
                  </a:schemeClr>
                </a:solidFill>
                <a:latin typeface="Arial" panose="020B0604020202020204" pitchFamily="34" charset="0"/>
                <a:cs typeface="Arial" panose="020B0604020202020204" pitchFamily="34" charset="0"/>
              </a:rPr>
              <a:t>USCDI Plus Quality Measurement (QM)</a:t>
            </a:r>
          </a:p>
        </p:txBody>
      </p:sp>
      <p:sp>
        <p:nvSpPr>
          <p:cNvPr id="28" name="TextBox 27" descr="Text box: Action&#10;">
            <a:extLst>
              <a:ext uri="{FF2B5EF4-FFF2-40B4-BE49-F238E27FC236}">
                <a16:creationId xmlns:a16="http://schemas.microsoft.com/office/drawing/2014/main" id="{52498541-D807-E8F8-2968-F348E7BEDBE4}"/>
              </a:ext>
            </a:extLst>
          </p:cNvPr>
          <p:cNvSpPr txBox="1"/>
          <p:nvPr/>
        </p:nvSpPr>
        <p:spPr>
          <a:xfrm>
            <a:off x="8854167" y="1868660"/>
            <a:ext cx="2514600" cy="628356"/>
          </a:xfrm>
          <a:prstGeom prst="rect">
            <a:avLst/>
          </a:prstGeom>
          <a:solidFill>
            <a:srgbClr val="00529B"/>
          </a:solidFill>
        </p:spPr>
        <p:txBody>
          <a:bodyPr wrap="square" rtlCol="0" anchor="ctr">
            <a:noAutofit/>
          </a:bodyPr>
          <a:lstStyle/>
          <a:p>
            <a:pPr algn="ctr"/>
            <a:r>
              <a:rPr lang="en-US" b="1" dirty="0">
                <a:solidFill>
                  <a:schemeClr val="bg1"/>
                </a:solidFill>
                <a:latin typeface="Arial" panose="020B0604020202020204" pitchFamily="34" charset="0"/>
                <a:cs typeface="Arial" panose="020B0604020202020204" pitchFamily="34" charset="0"/>
              </a:rPr>
              <a:t>Action</a:t>
            </a:r>
          </a:p>
        </p:txBody>
      </p:sp>
      <p:sp>
        <p:nvSpPr>
          <p:cNvPr id="25" name="TextBox 24" descr="Text box: Blue Button 2.0&#10;Beneficiary Claims Data API&#10;Data at the Point of Care&#10;Documentation Requirements Look-up Service&#10;Electronic Prior Authorization&#10;Post-Acute Care Interoperability Project (PACIO)&#10;Digital Quality Measurement: systems, tools, and measures&#10;">
            <a:extLst>
              <a:ext uri="{FF2B5EF4-FFF2-40B4-BE49-F238E27FC236}">
                <a16:creationId xmlns:a16="http://schemas.microsoft.com/office/drawing/2014/main" id="{92E50BF1-6BE3-9CE0-0D1E-BDB4D04C165B}"/>
              </a:ext>
            </a:extLst>
          </p:cNvPr>
          <p:cNvSpPr txBox="1"/>
          <p:nvPr/>
        </p:nvSpPr>
        <p:spPr>
          <a:xfrm>
            <a:off x="8865890" y="2590800"/>
            <a:ext cx="2716510" cy="3429000"/>
          </a:xfrm>
          <a:prstGeom prst="rect">
            <a:avLst/>
          </a:prstGeom>
          <a:solidFill>
            <a:schemeClr val="bg1"/>
          </a:solidFill>
        </p:spPr>
        <p:txBody>
          <a:bodyPr wrap="square" rtlCol="0" anchor="t">
            <a:noAutofit/>
          </a:bodyPr>
          <a:lstStyle/>
          <a:p>
            <a:pPr marL="112713" indent="-112713">
              <a:spcAft>
                <a:spcPts val="1200"/>
              </a:spcAft>
              <a:buFont typeface="Arial" panose="020B0604020202020204" pitchFamily="34" charset="0"/>
              <a:buChar char="•"/>
            </a:pPr>
            <a:r>
              <a:rPr lang="en-US" sz="1400" dirty="0">
                <a:solidFill>
                  <a:schemeClr val="tx1">
                    <a:lumMod val="85000"/>
                    <a:lumOff val="15000"/>
                  </a:schemeClr>
                </a:solidFill>
                <a:latin typeface="Arial" panose="020B0604020202020204" pitchFamily="34" charset="0"/>
                <a:cs typeface="Arial" panose="020B0604020202020204" pitchFamily="34" charset="0"/>
              </a:rPr>
              <a:t>Blue Button 2.0</a:t>
            </a:r>
          </a:p>
          <a:p>
            <a:pPr marL="112713" indent="-112713">
              <a:spcAft>
                <a:spcPts val="1200"/>
              </a:spcAft>
              <a:buFont typeface="Arial" panose="020B0604020202020204" pitchFamily="34" charset="0"/>
              <a:buChar char="•"/>
            </a:pPr>
            <a:r>
              <a:rPr lang="en-US" sz="1400" dirty="0">
                <a:solidFill>
                  <a:schemeClr val="tx1">
                    <a:lumMod val="85000"/>
                    <a:lumOff val="15000"/>
                  </a:schemeClr>
                </a:solidFill>
                <a:latin typeface="Arial" panose="020B0604020202020204" pitchFamily="34" charset="0"/>
                <a:cs typeface="Arial" panose="020B0604020202020204" pitchFamily="34" charset="0"/>
              </a:rPr>
              <a:t>Beneficiary Claims Data API</a:t>
            </a:r>
          </a:p>
          <a:p>
            <a:pPr marL="112713" indent="-112713">
              <a:spcAft>
                <a:spcPts val="1200"/>
              </a:spcAft>
              <a:buFont typeface="Arial" panose="020B0604020202020204" pitchFamily="34" charset="0"/>
              <a:buChar char="•"/>
            </a:pPr>
            <a:r>
              <a:rPr lang="en-US" sz="1400" dirty="0">
                <a:solidFill>
                  <a:schemeClr val="tx1">
                    <a:lumMod val="85000"/>
                    <a:lumOff val="15000"/>
                  </a:schemeClr>
                </a:solidFill>
                <a:latin typeface="Arial" panose="020B0604020202020204" pitchFamily="34" charset="0"/>
                <a:cs typeface="Arial" panose="020B0604020202020204" pitchFamily="34" charset="0"/>
              </a:rPr>
              <a:t>Data at the Point of Care</a:t>
            </a:r>
          </a:p>
          <a:p>
            <a:pPr marL="112713" indent="-112713">
              <a:spcAft>
                <a:spcPts val="1200"/>
              </a:spcAft>
              <a:buFont typeface="Arial" panose="020B0604020202020204" pitchFamily="34" charset="0"/>
              <a:buChar char="•"/>
            </a:pPr>
            <a:r>
              <a:rPr lang="en-US" sz="1400" dirty="0">
                <a:solidFill>
                  <a:schemeClr val="tx1">
                    <a:lumMod val="85000"/>
                    <a:lumOff val="15000"/>
                  </a:schemeClr>
                </a:solidFill>
                <a:latin typeface="Arial" panose="020B0604020202020204" pitchFamily="34" charset="0"/>
                <a:cs typeface="Arial" panose="020B0604020202020204" pitchFamily="34" charset="0"/>
              </a:rPr>
              <a:t>Documentation Requirements Look-up Service</a:t>
            </a:r>
          </a:p>
          <a:p>
            <a:pPr marL="112713" indent="-112713">
              <a:spcAft>
                <a:spcPts val="1200"/>
              </a:spcAft>
              <a:buFont typeface="Arial" panose="020B0604020202020204" pitchFamily="34" charset="0"/>
              <a:buChar char="•"/>
            </a:pPr>
            <a:r>
              <a:rPr lang="en-US" sz="1400" dirty="0">
                <a:solidFill>
                  <a:schemeClr val="tx1">
                    <a:lumMod val="85000"/>
                    <a:lumOff val="15000"/>
                  </a:schemeClr>
                </a:solidFill>
                <a:latin typeface="Arial" panose="020B0604020202020204" pitchFamily="34" charset="0"/>
                <a:cs typeface="Arial" panose="020B0604020202020204" pitchFamily="34" charset="0"/>
              </a:rPr>
              <a:t>Electronic Prior Authorization</a:t>
            </a:r>
          </a:p>
          <a:p>
            <a:pPr marL="112713" indent="-112713">
              <a:spcAft>
                <a:spcPts val="1200"/>
              </a:spcAft>
              <a:buFont typeface="Arial" panose="020B0604020202020204" pitchFamily="34" charset="0"/>
              <a:buChar char="•"/>
            </a:pPr>
            <a:r>
              <a:rPr lang="en-US" sz="1400" dirty="0">
                <a:solidFill>
                  <a:schemeClr val="tx1">
                    <a:lumMod val="85000"/>
                    <a:lumOff val="15000"/>
                  </a:schemeClr>
                </a:solidFill>
                <a:latin typeface="Arial" panose="020B0604020202020204" pitchFamily="34" charset="0"/>
                <a:cs typeface="Arial" panose="020B0604020202020204" pitchFamily="34" charset="0"/>
              </a:rPr>
              <a:t>Post-Acute Care Interoperability Project (PACIO)</a:t>
            </a:r>
          </a:p>
          <a:p>
            <a:pPr marL="112713" indent="-112713">
              <a:spcAft>
                <a:spcPts val="1200"/>
              </a:spcAft>
              <a:buFont typeface="Arial" panose="020B0604020202020204" pitchFamily="34" charset="0"/>
              <a:buChar char="•"/>
            </a:pPr>
            <a:r>
              <a:rPr lang="en-US" sz="1400" dirty="0">
                <a:solidFill>
                  <a:schemeClr val="tx1">
                    <a:lumMod val="85000"/>
                    <a:lumOff val="15000"/>
                  </a:schemeClr>
                </a:solidFill>
                <a:latin typeface="Arial" panose="020B0604020202020204" pitchFamily="34" charset="0"/>
                <a:cs typeface="Arial" panose="020B0604020202020204" pitchFamily="34" charset="0"/>
              </a:rPr>
              <a:t>Digital Quality Measurement: systems, tools, and measures</a:t>
            </a:r>
          </a:p>
        </p:txBody>
      </p:sp>
      <p:cxnSp>
        <p:nvCxnSpPr>
          <p:cNvPr id="34" name="Straight Connector 33">
            <a:extLst>
              <a:ext uri="{FF2B5EF4-FFF2-40B4-BE49-F238E27FC236}">
                <a16:creationId xmlns:a16="http://schemas.microsoft.com/office/drawing/2014/main" id="{48011730-8EFF-0AA9-FCEA-F3BFF64363B0}"/>
              </a:ext>
              <a:ext uri="{C183D7F6-B498-43B3-948B-1728B52AA6E4}">
                <adec:decorative xmlns:adec="http://schemas.microsoft.com/office/drawing/2017/decorative" val="1"/>
              </a:ext>
            </a:extLst>
          </p:cNvPr>
          <p:cNvCxnSpPr/>
          <p:nvPr/>
        </p:nvCxnSpPr>
        <p:spPr>
          <a:xfrm>
            <a:off x="3377421" y="1886244"/>
            <a:ext cx="0" cy="436215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0DCDF1C-D92E-23C1-4F0F-EFCA67F30E4E}"/>
              </a:ext>
              <a:ext uri="{C183D7F6-B498-43B3-948B-1728B52AA6E4}">
                <adec:decorative xmlns:adec="http://schemas.microsoft.com/office/drawing/2017/decorative" val="1"/>
              </a:ext>
            </a:extLst>
          </p:cNvPr>
          <p:cNvCxnSpPr/>
          <p:nvPr/>
        </p:nvCxnSpPr>
        <p:spPr>
          <a:xfrm>
            <a:off x="6077244" y="1886244"/>
            <a:ext cx="0" cy="436215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B7FA3F3-E575-8384-A4A3-080033133923}"/>
              </a:ext>
              <a:ext uri="{C183D7F6-B498-43B3-948B-1728B52AA6E4}">
                <adec:decorative xmlns:adec="http://schemas.microsoft.com/office/drawing/2017/decorative" val="1"/>
              </a:ext>
            </a:extLst>
          </p:cNvPr>
          <p:cNvCxnSpPr/>
          <p:nvPr/>
        </p:nvCxnSpPr>
        <p:spPr>
          <a:xfrm>
            <a:off x="8763000" y="1886244"/>
            <a:ext cx="0" cy="436215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7DC93F00-5EA7-4AFB-85A6-E0A359F379FB}"/>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10</a:t>
            </a:fld>
            <a:endParaRPr lang="en-US" dirty="0"/>
          </a:p>
        </p:txBody>
      </p:sp>
      <p:sp>
        <p:nvSpPr>
          <p:cNvPr id="4" name="Date Placeholder 3">
            <a:extLst>
              <a:ext uri="{FF2B5EF4-FFF2-40B4-BE49-F238E27FC236}">
                <a16:creationId xmlns:a16="http://schemas.microsoft.com/office/drawing/2014/main" id="{15ADAEAB-0754-476F-A225-8BA584C56601}"/>
              </a:ex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8/10-8/11/2022</a:t>
            </a:r>
          </a:p>
        </p:txBody>
      </p:sp>
    </p:spTree>
    <p:extLst>
      <p:ext uri="{BB962C8B-B14F-4D97-AF65-F5344CB8AC3E}">
        <p14:creationId xmlns:p14="http://schemas.microsoft.com/office/powerpoint/2010/main" val="1718258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FA89D5-D016-4157-B0FC-AA2465BA875C}"/>
              </a:ext>
            </a:extLst>
          </p:cNvPr>
          <p:cNvSpPr>
            <a:spLocks noGrp="1"/>
          </p:cNvSpPr>
          <p:nvPr>
            <p:ph type="title"/>
          </p:nvPr>
        </p:nvSpPr>
        <p:spPr>
          <a:xfrm>
            <a:off x="381000" y="76200"/>
            <a:ext cx="11523785" cy="1143000"/>
          </a:xfrm>
        </p:spPr>
        <p:txBody>
          <a:bodyPr/>
          <a:lstStyle/>
          <a:p>
            <a:r>
              <a:rPr lang="en-US" sz="2600" dirty="0"/>
              <a:t>On digital quality measurement, CMS’s Center for Clinical Standards and Quality is actively advancing systems, tools, and measures </a:t>
            </a:r>
          </a:p>
        </p:txBody>
      </p:sp>
      <p:sp>
        <p:nvSpPr>
          <p:cNvPr id="10" name="TextBox 9" descr="Text box: Action&#10;">
            <a:extLst>
              <a:ext uri="{FF2B5EF4-FFF2-40B4-BE49-F238E27FC236}">
                <a16:creationId xmlns:a16="http://schemas.microsoft.com/office/drawing/2014/main" id="{72E19648-7742-5739-7106-14019DF44DFA}"/>
              </a:ext>
              <a:ext uri="{C183D7F6-B498-43B3-948B-1728B52AA6E4}">
                <adec:decorative xmlns:adec="http://schemas.microsoft.com/office/drawing/2017/decorative" val="0"/>
              </a:ext>
            </a:extLst>
          </p:cNvPr>
          <p:cNvSpPr txBox="1"/>
          <p:nvPr/>
        </p:nvSpPr>
        <p:spPr>
          <a:xfrm>
            <a:off x="826477" y="2097260"/>
            <a:ext cx="2514600" cy="628356"/>
          </a:xfrm>
          <a:prstGeom prst="rect">
            <a:avLst/>
          </a:prstGeom>
          <a:solidFill>
            <a:srgbClr val="00529B"/>
          </a:solidFill>
        </p:spPr>
        <p:txBody>
          <a:bodyPr wrap="square" rtlCol="0" anchor="ctr">
            <a:noAutofit/>
          </a:bodyPr>
          <a:lstStyle/>
          <a:p>
            <a:pPr algn="ctr"/>
            <a:r>
              <a:rPr lang="en-US" b="1" dirty="0">
                <a:solidFill>
                  <a:schemeClr val="bg1"/>
                </a:solidFill>
                <a:latin typeface="Arial" panose="020B0604020202020204" pitchFamily="34" charset="0"/>
                <a:cs typeface="Arial" panose="020B0604020202020204" pitchFamily="34" charset="0"/>
              </a:rPr>
              <a:t>Action</a:t>
            </a:r>
          </a:p>
        </p:txBody>
      </p:sp>
      <p:sp>
        <p:nvSpPr>
          <p:cNvPr id="9" name="TextBox 8" descr="Text box: Blue Button 2.0&#10;Beneficiary Claims Data API&#10;Data at the Point of Care&#10;Documentation Requirements Look-up Service&#10;Electronic Prior Authorization&#10;Post-Acute Care Interoperability Project (PACIO)&#10;Digital Quality Measurement: systems, tools, and measures&#10;">
            <a:extLst>
              <a:ext uri="{FF2B5EF4-FFF2-40B4-BE49-F238E27FC236}">
                <a16:creationId xmlns:a16="http://schemas.microsoft.com/office/drawing/2014/main" id="{5305C338-00FD-551F-20FD-D13490E99A7A}"/>
              </a:ext>
            </a:extLst>
          </p:cNvPr>
          <p:cNvSpPr txBox="1"/>
          <p:nvPr/>
        </p:nvSpPr>
        <p:spPr>
          <a:xfrm>
            <a:off x="838200" y="2819400"/>
            <a:ext cx="2819400" cy="3429000"/>
          </a:xfrm>
          <a:prstGeom prst="rect">
            <a:avLst/>
          </a:prstGeom>
          <a:solidFill>
            <a:schemeClr val="bg1"/>
          </a:solidFill>
        </p:spPr>
        <p:txBody>
          <a:bodyPr wrap="square" rtlCol="0" anchor="t">
            <a:noAutofit/>
          </a:bodyPr>
          <a:lstStyle/>
          <a:p>
            <a:pPr marL="112713" indent="-112713">
              <a:spcAft>
                <a:spcPts val="1200"/>
              </a:spcAft>
              <a:buFont typeface="Arial" panose="020B0604020202020204" pitchFamily="34" charset="0"/>
              <a:buChar char="•"/>
            </a:pPr>
            <a:r>
              <a:rPr lang="en-US" sz="1400" dirty="0">
                <a:solidFill>
                  <a:schemeClr val="tx1">
                    <a:lumMod val="85000"/>
                    <a:lumOff val="15000"/>
                  </a:schemeClr>
                </a:solidFill>
                <a:latin typeface="Arial" panose="020B0604020202020204" pitchFamily="34" charset="0"/>
                <a:cs typeface="Arial" panose="020B0604020202020204" pitchFamily="34" charset="0"/>
              </a:rPr>
              <a:t>Blue Button 2.0</a:t>
            </a:r>
          </a:p>
          <a:p>
            <a:pPr marL="112713" indent="-112713">
              <a:spcAft>
                <a:spcPts val="1200"/>
              </a:spcAft>
              <a:buFont typeface="Arial" panose="020B0604020202020204" pitchFamily="34" charset="0"/>
              <a:buChar char="•"/>
            </a:pPr>
            <a:r>
              <a:rPr lang="en-US" sz="1400" dirty="0">
                <a:solidFill>
                  <a:schemeClr val="tx1">
                    <a:lumMod val="85000"/>
                    <a:lumOff val="15000"/>
                  </a:schemeClr>
                </a:solidFill>
                <a:latin typeface="Arial" panose="020B0604020202020204" pitchFamily="34" charset="0"/>
                <a:cs typeface="Arial" panose="020B0604020202020204" pitchFamily="34" charset="0"/>
              </a:rPr>
              <a:t>Beneficiary Claims Data API</a:t>
            </a:r>
          </a:p>
          <a:p>
            <a:pPr marL="112713" indent="-112713">
              <a:spcAft>
                <a:spcPts val="1200"/>
              </a:spcAft>
              <a:buFont typeface="Arial" panose="020B0604020202020204" pitchFamily="34" charset="0"/>
              <a:buChar char="•"/>
            </a:pPr>
            <a:r>
              <a:rPr lang="en-US" sz="1400" dirty="0">
                <a:solidFill>
                  <a:schemeClr val="tx1">
                    <a:lumMod val="85000"/>
                    <a:lumOff val="15000"/>
                  </a:schemeClr>
                </a:solidFill>
                <a:latin typeface="Arial" panose="020B0604020202020204" pitchFamily="34" charset="0"/>
                <a:cs typeface="Arial" panose="020B0604020202020204" pitchFamily="34" charset="0"/>
              </a:rPr>
              <a:t>Data at the Point of Care</a:t>
            </a:r>
          </a:p>
          <a:p>
            <a:pPr marL="112713" indent="-112713">
              <a:spcAft>
                <a:spcPts val="1200"/>
              </a:spcAft>
              <a:buFont typeface="Arial" panose="020B0604020202020204" pitchFamily="34" charset="0"/>
              <a:buChar char="•"/>
            </a:pPr>
            <a:r>
              <a:rPr lang="en-US" sz="1400" dirty="0">
                <a:solidFill>
                  <a:schemeClr val="tx1">
                    <a:lumMod val="85000"/>
                    <a:lumOff val="15000"/>
                  </a:schemeClr>
                </a:solidFill>
                <a:latin typeface="Arial" panose="020B0604020202020204" pitchFamily="34" charset="0"/>
                <a:cs typeface="Arial" panose="020B0604020202020204" pitchFamily="34" charset="0"/>
              </a:rPr>
              <a:t>Documentation Requirements Look-up Service</a:t>
            </a:r>
          </a:p>
          <a:p>
            <a:pPr marL="112713" indent="-112713">
              <a:spcAft>
                <a:spcPts val="1200"/>
              </a:spcAft>
              <a:buFont typeface="Arial" panose="020B0604020202020204" pitchFamily="34" charset="0"/>
              <a:buChar char="•"/>
            </a:pPr>
            <a:r>
              <a:rPr lang="en-US" sz="1400" dirty="0">
                <a:solidFill>
                  <a:schemeClr val="tx1">
                    <a:lumMod val="85000"/>
                    <a:lumOff val="15000"/>
                  </a:schemeClr>
                </a:solidFill>
                <a:latin typeface="Arial" panose="020B0604020202020204" pitchFamily="34" charset="0"/>
                <a:cs typeface="Arial" panose="020B0604020202020204" pitchFamily="34" charset="0"/>
              </a:rPr>
              <a:t>Electronic Prior Authorization</a:t>
            </a:r>
          </a:p>
          <a:p>
            <a:pPr marL="112713" indent="-112713">
              <a:spcAft>
                <a:spcPts val="1200"/>
              </a:spcAft>
              <a:buFont typeface="Arial" panose="020B0604020202020204" pitchFamily="34" charset="0"/>
              <a:buChar char="•"/>
            </a:pPr>
            <a:r>
              <a:rPr lang="en-US" sz="1400" dirty="0">
                <a:solidFill>
                  <a:schemeClr val="tx1">
                    <a:lumMod val="85000"/>
                    <a:lumOff val="15000"/>
                  </a:schemeClr>
                </a:solidFill>
                <a:latin typeface="Arial" panose="020B0604020202020204" pitchFamily="34" charset="0"/>
                <a:cs typeface="Arial" panose="020B0604020202020204" pitchFamily="34" charset="0"/>
              </a:rPr>
              <a:t>Post-Acute Care Interoperability Project (PACIO)</a:t>
            </a:r>
          </a:p>
          <a:p>
            <a:pPr marL="112713" indent="-112713">
              <a:spcAft>
                <a:spcPts val="1200"/>
              </a:spcAft>
              <a:buFont typeface="Arial" panose="020B0604020202020204" pitchFamily="34" charset="0"/>
              <a:buChar char="•"/>
            </a:pPr>
            <a:r>
              <a:rPr lang="en-US" sz="1400" dirty="0">
                <a:solidFill>
                  <a:schemeClr val="tx1">
                    <a:lumMod val="85000"/>
                    <a:lumOff val="15000"/>
                  </a:schemeClr>
                </a:solidFill>
                <a:latin typeface="Arial" panose="020B0604020202020204" pitchFamily="34" charset="0"/>
                <a:cs typeface="Arial" panose="020B0604020202020204" pitchFamily="34" charset="0"/>
              </a:rPr>
              <a:t>Digital Quality Measurement: systems, tools, and measures</a:t>
            </a:r>
          </a:p>
        </p:txBody>
      </p:sp>
      <p:sp>
        <p:nvSpPr>
          <p:cNvPr id="12" name="Oval 11" descr="Blue circle around the last bullet, &quot;Digital Quality Measurement: systems, tools, and measures&quot; which is connected to a text box listing activities.">
            <a:extLst>
              <a:ext uri="{FF2B5EF4-FFF2-40B4-BE49-F238E27FC236}">
                <a16:creationId xmlns:a16="http://schemas.microsoft.com/office/drawing/2014/main" id="{63487323-FBFD-C54A-4F32-DCAA073E5963}"/>
              </a:ext>
            </a:extLst>
          </p:cNvPr>
          <p:cNvSpPr/>
          <p:nvPr/>
        </p:nvSpPr>
        <p:spPr>
          <a:xfrm>
            <a:off x="473612" y="5365026"/>
            <a:ext cx="3429000" cy="68580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descr="Box: Activities&#10;Engaging with stakeholders on the dQM Strategic Roadmap rollout and planned modernization activities&#10;Working with ONC to identify data elements for quality measurement to inform the USCDI and USCDI+ Quality Measurement (QM) datasets&#10;Built and refining tools for specifying and testing eCQMs in FHIR®&#10;Building a FHIR server infrastructure for quality data receipt and storage&#10;Converting eCQM specifications from Quality Data Model (QDM) to FHIR&#10;Coordinating standards definition through HL7®&#10; PACIO Project to adnace PAC assessment data interoperability&#10;">
            <a:extLst>
              <a:ext uri="{FF2B5EF4-FFF2-40B4-BE49-F238E27FC236}">
                <a16:creationId xmlns:a16="http://schemas.microsoft.com/office/drawing/2014/main" id="{AB4F8A7F-079B-3A28-275F-6E19964E1950}"/>
              </a:ext>
            </a:extLst>
          </p:cNvPr>
          <p:cNvSpPr txBox="1"/>
          <p:nvPr/>
        </p:nvSpPr>
        <p:spPr>
          <a:xfrm>
            <a:off x="5105400" y="2133600"/>
            <a:ext cx="6553200" cy="3693464"/>
          </a:xfrm>
          <a:prstGeom prst="borderCallout1">
            <a:avLst>
              <a:gd name="adj1" fmla="val 64292"/>
              <a:gd name="adj2" fmla="val 39"/>
              <a:gd name="adj3" fmla="val 89935"/>
              <a:gd name="adj4" fmla="val -27457"/>
            </a:avLst>
          </a:prstGeom>
          <a:solidFill>
            <a:schemeClr val="bg1"/>
          </a:solidFill>
          <a:ln w="38100">
            <a:solidFill>
              <a:schemeClr val="accent2"/>
            </a:solidFill>
          </a:ln>
        </p:spPr>
        <p:txBody>
          <a:bodyPr wrap="square" lIns="274320" tIns="274320" rIns="274320" bIns="274320" rtlCol="0" anchor="ctr">
            <a:noAutofit/>
          </a:bodyPr>
          <a:lstStyle/>
          <a:p>
            <a:pPr>
              <a:spcAft>
                <a:spcPts val="1200"/>
              </a:spcAft>
            </a:pPr>
            <a:r>
              <a:rPr lang="en-US" sz="1600" b="1" dirty="0">
                <a:solidFill>
                  <a:schemeClr val="tx2"/>
                </a:solidFill>
                <a:latin typeface="Arial" panose="020B0604020202020204" pitchFamily="34" charset="0"/>
                <a:cs typeface="Arial" panose="020B0604020202020204" pitchFamily="34" charset="0"/>
              </a:rPr>
              <a:t>Activities</a:t>
            </a:r>
          </a:p>
          <a:p>
            <a:pPr marL="112713" indent="-112713">
              <a:spcAft>
                <a:spcPts val="1200"/>
              </a:spcAft>
              <a:buFont typeface="Arial" panose="020B0604020202020204" pitchFamily="34" charset="0"/>
              <a:buChar char="•"/>
            </a:pPr>
            <a:r>
              <a:rPr lang="en-US" sz="1400" dirty="0">
                <a:solidFill>
                  <a:schemeClr val="tx1">
                    <a:lumMod val="85000"/>
                    <a:lumOff val="15000"/>
                  </a:schemeClr>
                </a:solidFill>
                <a:latin typeface="Arial" panose="020B0604020202020204" pitchFamily="34" charset="0"/>
                <a:cs typeface="Arial" panose="020B0604020202020204" pitchFamily="34" charset="0"/>
              </a:rPr>
              <a:t>Engaging with stakeholders on the dQM Strategic Roadmap rollout and planned modernization activities</a:t>
            </a:r>
          </a:p>
          <a:p>
            <a:pPr marL="112713" indent="-112713">
              <a:spcAft>
                <a:spcPts val="1200"/>
              </a:spcAft>
              <a:buFont typeface="Arial" panose="020B0604020202020204" pitchFamily="34" charset="0"/>
              <a:buChar char="•"/>
            </a:pPr>
            <a:r>
              <a:rPr lang="en-US" sz="1400" dirty="0">
                <a:solidFill>
                  <a:schemeClr val="tx1">
                    <a:lumMod val="85000"/>
                    <a:lumOff val="15000"/>
                  </a:schemeClr>
                </a:solidFill>
                <a:latin typeface="Arial" panose="020B0604020202020204" pitchFamily="34" charset="0"/>
                <a:cs typeface="Arial" panose="020B0604020202020204" pitchFamily="34" charset="0"/>
              </a:rPr>
              <a:t>Working with ONC to identify data elements for quality measurement to inform the USCDI and USCDI+ Quality Measurement (QM) datasets</a:t>
            </a:r>
          </a:p>
          <a:p>
            <a:pPr marL="112713" indent="-112713">
              <a:spcAft>
                <a:spcPts val="1200"/>
              </a:spcAft>
              <a:buFont typeface="Arial" panose="020B0604020202020204" pitchFamily="34" charset="0"/>
              <a:buChar char="•"/>
            </a:pPr>
            <a:r>
              <a:rPr lang="en-US" sz="1400" dirty="0">
                <a:solidFill>
                  <a:schemeClr val="tx1">
                    <a:lumMod val="85000"/>
                    <a:lumOff val="15000"/>
                  </a:schemeClr>
                </a:solidFill>
                <a:latin typeface="Arial" panose="020B0604020202020204" pitchFamily="34" charset="0"/>
                <a:cs typeface="Arial" panose="020B0604020202020204" pitchFamily="34" charset="0"/>
              </a:rPr>
              <a:t>Built and refining tools for specifying and testing eCQMs in FHIR</a:t>
            </a:r>
            <a:r>
              <a:rPr lang="en-US" sz="1400" baseline="30000" dirty="0">
                <a:solidFill>
                  <a:schemeClr val="tx1">
                    <a:lumMod val="85000"/>
                    <a:lumOff val="15000"/>
                  </a:schemeClr>
                </a:solidFill>
                <a:latin typeface="Arial" panose="020B0604020202020204" pitchFamily="34" charset="0"/>
                <a:cs typeface="Arial" panose="020B0604020202020204" pitchFamily="34" charset="0"/>
              </a:rPr>
              <a:t>®</a:t>
            </a:r>
          </a:p>
          <a:p>
            <a:pPr marL="112713" indent="-112713">
              <a:spcAft>
                <a:spcPts val="1200"/>
              </a:spcAft>
              <a:buFont typeface="Arial" panose="020B0604020202020204" pitchFamily="34" charset="0"/>
              <a:buChar char="•"/>
            </a:pPr>
            <a:r>
              <a:rPr lang="en-US" sz="1400" dirty="0">
                <a:solidFill>
                  <a:schemeClr val="tx1">
                    <a:lumMod val="85000"/>
                    <a:lumOff val="15000"/>
                  </a:schemeClr>
                </a:solidFill>
                <a:latin typeface="Arial" panose="020B0604020202020204" pitchFamily="34" charset="0"/>
                <a:cs typeface="Arial" panose="020B0604020202020204" pitchFamily="34" charset="0"/>
              </a:rPr>
              <a:t>Building a FHIR server infrastructure for quality data receipt and storage</a:t>
            </a:r>
          </a:p>
          <a:p>
            <a:pPr marL="112713" indent="-112713">
              <a:spcAft>
                <a:spcPts val="1200"/>
              </a:spcAft>
              <a:buFont typeface="Arial" panose="020B0604020202020204" pitchFamily="34" charset="0"/>
              <a:buChar char="•"/>
            </a:pPr>
            <a:r>
              <a:rPr lang="en-US" sz="1400" dirty="0">
                <a:solidFill>
                  <a:schemeClr val="tx1">
                    <a:lumMod val="85000"/>
                    <a:lumOff val="15000"/>
                  </a:schemeClr>
                </a:solidFill>
                <a:latin typeface="Arial" panose="020B0604020202020204" pitchFamily="34" charset="0"/>
                <a:cs typeface="Arial" panose="020B0604020202020204" pitchFamily="34" charset="0"/>
              </a:rPr>
              <a:t>Converting eCQM specifications from Quality Data Model (QDM) to FHIR</a:t>
            </a:r>
          </a:p>
          <a:p>
            <a:pPr marL="112713" indent="-112713">
              <a:spcAft>
                <a:spcPts val="1200"/>
              </a:spcAft>
              <a:buFont typeface="Arial" panose="020B0604020202020204" pitchFamily="34" charset="0"/>
              <a:buChar char="•"/>
            </a:pPr>
            <a:r>
              <a:rPr lang="en-US" sz="1400" dirty="0">
                <a:solidFill>
                  <a:schemeClr val="tx1">
                    <a:lumMod val="85000"/>
                    <a:lumOff val="15000"/>
                  </a:schemeClr>
                </a:solidFill>
                <a:latin typeface="Arial" panose="020B0604020202020204" pitchFamily="34" charset="0"/>
                <a:cs typeface="Arial" panose="020B0604020202020204" pitchFamily="34" charset="0"/>
              </a:rPr>
              <a:t>Coordinating standards definition through HL7</a:t>
            </a:r>
            <a:r>
              <a:rPr lang="en-US" sz="1400" baseline="30000" dirty="0">
                <a:solidFill>
                  <a:schemeClr val="tx1">
                    <a:lumMod val="85000"/>
                    <a:lumOff val="15000"/>
                  </a:schemeClr>
                </a:solidFill>
                <a:latin typeface="Arial" panose="020B0604020202020204" pitchFamily="34" charset="0"/>
                <a:cs typeface="Arial" panose="020B0604020202020204" pitchFamily="34" charset="0"/>
              </a:rPr>
              <a:t>®</a:t>
            </a:r>
          </a:p>
          <a:p>
            <a:pPr marL="112713" indent="-112713">
              <a:spcAft>
                <a:spcPts val="1200"/>
              </a:spcAft>
              <a:buFont typeface="Arial" panose="020B0604020202020204" pitchFamily="34" charset="0"/>
              <a:buChar char="•"/>
            </a:pPr>
            <a:r>
              <a:rPr lang="en-US" sz="1400" dirty="0">
                <a:solidFill>
                  <a:schemeClr val="tx1">
                    <a:lumMod val="85000"/>
                    <a:lumOff val="15000"/>
                  </a:schemeClr>
                </a:solidFill>
                <a:latin typeface="Arial" panose="020B0604020202020204" pitchFamily="34" charset="0"/>
                <a:cs typeface="Arial" panose="020B0604020202020204" pitchFamily="34" charset="0"/>
              </a:rPr>
              <a:t> PACIO Project to advance PAC assessment data interoperability</a:t>
            </a:r>
          </a:p>
        </p:txBody>
      </p:sp>
      <p:sp>
        <p:nvSpPr>
          <p:cNvPr id="5" name="Slide Number Placeholder 4">
            <a:extLst>
              <a:ext uri="{FF2B5EF4-FFF2-40B4-BE49-F238E27FC236}">
                <a16:creationId xmlns:a16="http://schemas.microsoft.com/office/drawing/2014/main" id="{928137D1-445C-431F-AD81-2DA934E32FE0}"/>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11</a:t>
            </a:fld>
            <a:endParaRPr lang="en-US" dirty="0"/>
          </a:p>
        </p:txBody>
      </p:sp>
      <p:sp>
        <p:nvSpPr>
          <p:cNvPr id="4" name="Date Placeholder 3">
            <a:extLst>
              <a:ext uri="{FF2B5EF4-FFF2-40B4-BE49-F238E27FC236}">
                <a16:creationId xmlns:a16="http://schemas.microsoft.com/office/drawing/2014/main" id="{2EB8D0B4-86C0-47C7-9068-7882C6309032}"/>
              </a:ex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8/10-8/11/2022</a:t>
            </a:r>
          </a:p>
        </p:txBody>
      </p:sp>
    </p:spTree>
    <p:extLst>
      <p:ext uri="{BB962C8B-B14F-4D97-AF65-F5344CB8AC3E}">
        <p14:creationId xmlns:p14="http://schemas.microsoft.com/office/powerpoint/2010/main" val="705135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214888-3C65-432C-A6E0-F04FC2DE20A9}"/>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12</a:t>
            </a:fld>
            <a:endParaRPr lang="en-US" dirty="0"/>
          </a:p>
        </p:txBody>
      </p:sp>
      <p:sp>
        <p:nvSpPr>
          <p:cNvPr id="3" name="Date Placeholder 2">
            <a:extLst>
              <a:ext uri="{FF2B5EF4-FFF2-40B4-BE49-F238E27FC236}">
                <a16:creationId xmlns:a16="http://schemas.microsoft.com/office/drawing/2014/main" id="{5B2B020E-33EA-4A33-9773-94683F6E6E3F}"/>
              </a:ex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8/10-8/11/2022</a:t>
            </a:r>
          </a:p>
        </p:txBody>
      </p:sp>
      <p:sp>
        <p:nvSpPr>
          <p:cNvPr id="4" name="Title 3">
            <a:extLst>
              <a:ext uri="{FF2B5EF4-FFF2-40B4-BE49-F238E27FC236}">
                <a16:creationId xmlns:a16="http://schemas.microsoft.com/office/drawing/2014/main" id="{F6CC0660-481A-421B-9DA9-F4733D64FD49}"/>
              </a:ext>
            </a:extLst>
          </p:cNvPr>
          <p:cNvSpPr>
            <a:spLocks noGrp="1"/>
          </p:cNvSpPr>
          <p:nvPr>
            <p:ph type="ctrTitle"/>
          </p:nvPr>
        </p:nvSpPr>
        <p:spPr/>
        <p:txBody>
          <a:bodyPr/>
          <a:lstStyle/>
          <a:p>
            <a:r>
              <a:rPr lang="en-US" dirty="0"/>
              <a:t>Importance of Data Standardization</a:t>
            </a:r>
          </a:p>
        </p:txBody>
      </p:sp>
    </p:spTree>
    <p:extLst>
      <p:ext uri="{BB962C8B-B14F-4D97-AF65-F5344CB8AC3E}">
        <p14:creationId xmlns:p14="http://schemas.microsoft.com/office/powerpoint/2010/main" val="3798022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FBFD10-0CC6-4BB6-9906-0B73FC40EE36}"/>
              </a:ext>
            </a:extLst>
          </p:cNvPr>
          <p:cNvSpPr>
            <a:spLocks noGrp="1"/>
          </p:cNvSpPr>
          <p:nvPr>
            <p:ph type="title"/>
          </p:nvPr>
        </p:nvSpPr>
        <p:spPr>
          <a:xfrm>
            <a:off x="457200" y="76200"/>
            <a:ext cx="11277600" cy="1219200"/>
          </a:xfrm>
        </p:spPr>
        <p:txBody>
          <a:bodyPr/>
          <a:lstStyle/>
          <a:p>
            <a:r>
              <a:rPr lang="en-US" sz="3200" dirty="0"/>
              <a:t>A learning health system uses data to drive health care</a:t>
            </a:r>
          </a:p>
        </p:txBody>
      </p:sp>
      <p:pic>
        <p:nvPicPr>
          <p:cNvPr id="7" name="Picture 6" descr="Diagram of a learning health system represented as a circle divided into four sections: Evidence, Knowledge, Action, and Data. The data section is expanded, with details about Reporting and Measurement Analytics under the title, Digital Quality Measurement. To the right of the circle, a shape labeled &quot;outcomes&quot; points to a box labeled High Quality Care for Patients.">
            <a:extLst>
              <a:ext uri="{FF2B5EF4-FFF2-40B4-BE49-F238E27FC236}">
                <a16:creationId xmlns:a16="http://schemas.microsoft.com/office/drawing/2014/main" id="{BF331914-48C7-428C-9D1D-E60074BAE1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52922" y="1524000"/>
            <a:ext cx="7886155" cy="5066568"/>
          </a:xfrm>
          <a:prstGeom prst="snip2SameRect">
            <a:avLst>
              <a:gd name="adj1" fmla="val 13890"/>
              <a:gd name="adj2" fmla="val 0"/>
            </a:avLst>
          </a:prstGeom>
        </p:spPr>
      </p:pic>
      <p:sp>
        <p:nvSpPr>
          <p:cNvPr id="4" name="Date Placeholder 3">
            <a:extLst>
              <a:ext uri="{FF2B5EF4-FFF2-40B4-BE49-F238E27FC236}">
                <a16:creationId xmlns:a16="http://schemas.microsoft.com/office/drawing/2014/main" id="{3DD32311-7EE2-46A9-93D0-F1BAC92736BC}"/>
              </a:ex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8/10-8/11/2022</a:t>
            </a:r>
          </a:p>
        </p:txBody>
      </p:sp>
      <p:sp>
        <p:nvSpPr>
          <p:cNvPr id="5" name="Slide Number Placeholder 4">
            <a:extLst>
              <a:ext uri="{FF2B5EF4-FFF2-40B4-BE49-F238E27FC236}">
                <a16:creationId xmlns:a16="http://schemas.microsoft.com/office/drawing/2014/main" id="{698F21DE-CE4F-4ECF-82E9-9C4549371C82}"/>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13</a:t>
            </a:fld>
            <a:endParaRPr lang="en-US" dirty="0"/>
          </a:p>
        </p:txBody>
      </p:sp>
    </p:spTree>
    <p:extLst>
      <p:ext uri="{BB962C8B-B14F-4D97-AF65-F5344CB8AC3E}">
        <p14:creationId xmlns:p14="http://schemas.microsoft.com/office/powerpoint/2010/main" val="1905408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350BBC-8096-422A-AD83-59F144EF49D0}"/>
              </a:ext>
            </a:extLst>
          </p:cNvPr>
          <p:cNvSpPr>
            <a:spLocks noGrp="1"/>
          </p:cNvSpPr>
          <p:nvPr>
            <p:ph type="title"/>
          </p:nvPr>
        </p:nvSpPr>
        <p:spPr>
          <a:xfrm>
            <a:off x="457200" y="76200"/>
            <a:ext cx="11277600" cy="1219200"/>
          </a:xfrm>
        </p:spPr>
        <p:txBody>
          <a:bodyPr/>
          <a:lstStyle/>
          <a:p>
            <a:r>
              <a:rPr lang="en-US" dirty="0"/>
              <a:t>Why data standardization?</a:t>
            </a:r>
          </a:p>
        </p:txBody>
      </p:sp>
      <p:sp>
        <p:nvSpPr>
          <p:cNvPr id="2" name="Content Placeholder 1">
            <a:extLst>
              <a:ext uri="{FF2B5EF4-FFF2-40B4-BE49-F238E27FC236}">
                <a16:creationId xmlns:a16="http://schemas.microsoft.com/office/drawing/2014/main" id="{84098D5F-73AB-41F0-882F-6759BAD400B9}"/>
              </a:ext>
            </a:extLst>
          </p:cNvPr>
          <p:cNvSpPr>
            <a:spLocks noGrp="1"/>
          </p:cNvSpPr>
          <p:nvPr>
            <p:ph idx="1"/>
          </p:nvPr>
        </p:nvSpPr>
        <p:spPr>
          <a:xfrm>
            <a:off x="457200" y="1828800"/>
            <a:ext cx="10363200" cy="4572000"/>
          </a:xfrm>
        </p:spPr>
        <p:txBody>
          <a:bodyPr>
            <a:noAutofit/>
          </a:bodyPr>
          <a:lstStyle/>
          <a:p>
            <a:pPr>
              <a:spcBef>
                <a:spcPts val="0"/>
              </a:spcBef>
              <a:spcAft>
                <a:spcPts val="600"/>
              </a:spcAft>
            </a:pPr>
            <a:r>
              <a:rPr lang="en-US" sz="2000" b="1" dirty="0">
                <a:solidFill>
                  <a:schemeClr val="tx2"/>
                </a:solidFill>
              </a:rPr>
              <a:t>CMS is contributing to the establishment of a functional learning health system, with standardized data as the foundation</a:t>
            </a:r>
          </a:p>
          <a:p>
            <a:pPr lvl="1">
              <a:spcBef>
                <a:spcPts val="0"/>
              </a:spcBef>
              <a:spcAft>
                <a:spcPts val="600"/>
              </a:spcAft>
              <a:buClr>
                <a:srgbClr val="00569A"/>
              </a:buClr>
            </a:pPr>
            <a:r>
              <a:rPr lang="en-US" sz="1600" dirty="0">
                <a:solidFill>
                  <a:schemeClr val="tx1">
                    <a:lumMod val="85000"/>
                    <a:lumOff val="15000"/>
                  </a:schemeClr>
                </a:solidFill>
              </a:rPr>
              <a:t>Learning health systems generate knowledge from data captured during routine care</a:t>
            </a:r>
          </a:p>
          <a:p>
            <a:pPr>
              <a:spcBef>
                <a:spcPts val="1200"/>
              </a:spcBef>
              <a:spcAft>
                <a:spcPts val="600"/>
              </a:spcAft>
            </a:pPr>
            <a:r>
              <a:rPr lang="en-US" sz="2000" b="1" dirty="0">
                <a:solidFill>
                  <a:schemeClr val="tx2"/>
                </a:solidFill>
              </a:rPr>
              <a:t>Data standardization </a:t>
            </a:r>
          </a:p>
          <a:p>
            <a:pPr marL="742950" marR="0" lvl="1" indent="-285750" algn="l" defTabSz="914400" rtl="0" eaLnBrk="1" fontAlgn="auto" latinLnBrk="0" hangingPunct="1">
              <a:spcBef>
                <a:spcPts val="0"/>
              </a:spcBef>
              <a:spcAft>
                <a:spcPts val="600"/>
              </a:spcAft>
              <a:buClr>
                <a:srgbClr val="00569A"/>
              </a:buClr>
              <a:buSzTx/>
              <a:buFont typeface="Arial" pitchFamily="34" charset="0"/>
              <a:buChar char="–"/>
              <a:tabLst/>
              <a:defRPr/>
            </a:pPr>
            <a:r>
              <a:rPr kumimoji="0" lang="en-US" sz="16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Transforms data into a common format</a:t>
            </a:r>
            <a:endParaRPr lang="en-US" sz="1800" dirty="0">
              <a:solidFill>
                <a:schemeClr val="tx2"/>
              </a:solidFill>
            </a:endParaRPr>
          </a:p>
          <a:p>
            <a:pPr lvl="1">
              <a:spcBef>
                <a:spcPts val="0"/>
              </a:spcBef>
              <a:spcAft>
                <a:spcPts val="600"/>
              </a:spcAft>
              <a:buClr>
                <a:srgbClr val="00569A"/>
              </a:buClr>
            </a:pPr>
            <a:r>
              <a:rPr lang="en-US" sz="1600" dirty="0">
                <a:solidFill>
                  <a:schemeClr val="tx1">
                    <a:lumMod val="85000"/>
                    <a:lumOff val="15000"/>
                  </a:schemeClr>
                </a:solidFill>
              </a:rPr>
              <a:t>Ensures data quality </a:t>
            </a:r>
          </a:p>
          <a:p>
            <a:pPr lvl="1">
              <a:spcBef>
                <a:spcPts val="0"/>
              </a:spcBef>
              <a:spcAft>
                <a:spcPts val="600"/>
              </a:spcAft>
              <a:buClr>
                <a:srgbClr val="00569A"/>
              </a:buClr>
            </a:pPr>
            <a:r>
              <a:rPr lang="en-US" sz="1600" dirty="0">
                <a:solidFill>
                  <a:schemeClr val="tx1">
                    <a:lumMod val="85000"/>
                    <a:lumOff val="15000"/>
                  </a:schemeClr>
                </a:solidFill>
              </a:rPr>
              <a:t>Allows for data flow </a:t>
            </a:r>
          </a:p>
          <a:p>
            <a:pPr lvl="1">
              <a:spcBef>
                <a:spcPts val="0"/>
              </a:spcBef>
              <a:spcAft>
                <a:spcPts val="600"/>
              </a:spcAft>
              <a:buClr>
                <a:srgbClr val="00569A"/>
              </a:buClr>
            </a:pPr>
            <a:r>
              <a:rPr lang="en-US" sz="1600" dirty="0">
                <a:solidFill>
                  <a:schemeClr val="tx1">
                    <a:lumMod val="85000"/>
                    <a:lumOff val="15000"/>
                  </a:schemeClr>
                </a:solidFill>
              </a:rPr>
              <a:t>Supports program alignment</a:t>
            </a:r>
          </a:p>
          <a:p>
            <a:pPr>
              <a:spcBef>
                <a:spcPts val="1200"/>
              </a:spcBef>
              <a:spcAft>
                <a:spcPts val="600"/>
              </a:spcAft>
            </a:pPr>
            <a:r>
              <a:rPr lang="en-US" sz="2000" b="1" dirty="0">
                <a:solidFill>
                  <a:schemeClr val="tx2"/>
                </a:solidFill>
              </a:rPr>
              <a:t>Standardized data could be used for multiple use cases, such as </a:t>
            </a:r>
          </a:p>
          <a:p>
            <a:pPr lvl="1">
              <a:spcBef>
                <a:spcPts val="0"/>
              </a:spcBef>
              <a:spcAft>
                <a:spcPts val="600"/>
              </a:spcAft>
              <a:buClr>
                <a:srgbClr val="00569A"/>
              </a:buClr>
            </a:pPr>
            <a:r>
              <a:rPr lang="en-US" sz="1600" dirty="0">
                <a:solidFill>
                  <a:schemeClr val="tx1">
                    <a:lumMod val="85000"/>
                    <a:lumOff val="15000"/>
                  </a:schemeClr>
                </a:solidFill>
              </a:rPr>
              <a:t>Patient health data access</a:t>
            </a:r>
          </a:p>
          <a:p>
            <a:pPr lvl="1">
              <a:spcBef>
                <a:spcPts val="0"/>
              </a:spcBef>
              <a:spcAft>
                <a:spcPts val="600"/>
              </a:spcAft>
              <a:buClr>
                <a:srgbClr val="00569A"/>
              </a:buClr>
            </a:pPr>
            <a:r>
              <a:rPr lang="en-US" sz="1600" dirty="0">
                <a:solidFill>
                  <a:schemeClr val="tx1">
                    <a:lumMod val="85000"/>
                    <a:lumOff val="15000"/>
                  </a:schemeClr>
                </a:solidFill>
              </a:rPr>
              <a:t>Quality measurement</a:t>
            </a:r>
          </a:p>
          <a:p>
            <a:pPr lvl="1">
              <a:spcBef>
                <a:spcPts val="0"/>
              </a:spcBef>
              <a:spcAft>
                <a:spcPts val="600"/>
              </a:spcAft>
              <a:buClr>
                <a:srgbClr val="00569A"/>
              </a:buClr>
            </a:pPr>
            <a:r>
              <a:rPr lang="en-US" sz="1600" dirty="0">
                <a:solidFill>
                  <a:schemeClr val="tx1">
                    <a:lumMod val="85000"/>
                    <a:lumOff val="15000"/>
                  </a:schemeClr>
                </a:solidFill>
              </a:rPr>
              <a:t>Big data analytics</a:t>
            </a:r>
          </a:p>
          <a:p>
            <a:pPr lvl="1">
              <a:spcBef>
                <a:spcPts val="0"/>
              </a:spcBef>
              <a:spcAft>
                <a:spcPts val="600"/>
              </a:spcAft>
              <a:buClr>
                <a:srgbClr val="00569A"/>
              </a:buClr>
            </a:pPr>
            <a:r>
              <a:rPr lang="en-US" sz="1600" dirty="0">
                <a:solidFill>
                  <a:schemeClr val="tx1">
                    <a:lumMod val="85000"/>
                    <a:lumOff val="15000"/>
                  </a:schemeClr>
                </a:solidFill>
              </a:rPr>
              <a:t>Research</a:t>
            </a:r>
            <a:endParaRPr lang="en-US" dirty="0">
              <a:solidFill>
                <a:schemeClr val="tx1">
                  <a:lumMod val="85000"/>
                  <a:lumOff val="15000"/>
                </a:schemeClr>
              </a:solidFill>
            </a:endParaRPr>
          </a:p>
        </p:txBody>
      </p:sp>
      <p:sp>
        <p:nvSpPr>
          <p:cNvPr id="4" name="Date Placeholder 3">
            <a:extLst>
              <a:ext uri="{FF2B5EF4-FFF2-40B4-BE49-F238E27FC236}">
                <a16:creationId xmlns:a16="http://schemas.microsoft.com/office/drawing/2014/main" id="{C138E492-7DD2-48AA-A503-13F1206F7CF7}"/>
              </a:ex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8/10-8/11/2022</a:t>
            </a:r>
          </a:p>
        </p:txBody>
      </p:sp>
      <p:sp>
        <p:nvSpPr>
          <p:cNvPr id="5" name="Slide Number Placeholder 4">
            <a:extLst>
              <a:ext uri="{FF2B5EF4-FFF2-40B4-BE49-F238E27FC236}">
                <a16:creationId xmlns:a16="http://schemas.microsoft.com/office/drawing/2014/main" id="{7A12CDF1-7529-4778-BD01-3AB1515D77AB}"/>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14</a:t>
            </a:fld>
            <a:endParaRPr lang="en-US" dirty="0"/>
          </a:p>
        </p:txBody>
      </p:sp>
    </p:spTree>
    <p:extLst>
      <p:ext uri="{BB962C8B-B14F-4D97-AF65-F5344CB8AC3E}">
        <p14:creationId xmlns:p14="http://schemas.microsoft.com/office/powerpoint/2010/main" val="3113371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085530-6A9E-45B2-879E-5712DF6A6205}"/>
              </a:ext>
            </a:extLst>
          </p:cNvPr>
          <p:cNvSpPr>
            <a:spLocks noGrp="1"/>
          </p:cNvSpPr>
          <p:nvPr>
            <p:ph type="title"/>
          </p:nvPr>
        </p:nvSpPr>
        <p:spPr>
          <a:xfrm>
            <a:off x="457200" y="76200"/>
            <a:ext cx="11277600" cy="1203326"/>
          </a:xfrm>
        </p:spPr>
        <p:txBody>
          <a:bodyPr/>
          <a:lstStyle/>
          <a:p>
            <a:r>
              <a:rPr lang="en-US" sz="3200" dirty="0"/>
              <a:t>Structured, standardized data can lead to reduced collection and reporting burden</a:t>
            </a:r>
          </a:p>
        </p:txBody>
      </p:sp>
      <p:sp>
        <p:nvSpPr>
          <p:cNvPr id="26" name="Arrow: Pentagon 11" descr="Header with text: Current State">
            <a:extLst>
              <a:ext uri="{FF2B5EF4-FFF2-40B4-BE49-F238E27FC236}">
                <a16:creationId xmlns:a16="http://schemas.microsoft.com/office/drawing/2014/main" id="{6CCBCB31-00B4-4FC3-86DE-555880A3533F}"/>
              </a:ext>
              <a:ext uri="{C183D7F6-B498-43B3-948B-1728B52AA6E4}">
                <adec:decorative xmlns:adec="http://schemas.microsoft.com/office/drawing/2017/decorative" val="0"/>
              </a:ext>
            </a:extLst>
          </p:cNvPr>
          <p:cNvSpPr/>
          <p:nvPr/>
        </p:nvSpPr>
        <p:spPr>
          <a:xfrm flipH="1">
            <a:off x="796451" y="1903800"/>
            <a:ext cx="5299541" cy="537843"/>
          </a:xfrm>
          <a:prstGeom prst="homePlate">
            <a:avLst>
              <a:gd name="adj" fmla="val 20973"/>
            </a:avLst>
          </a:prstGeom>
          <a:solidFill>
            <a:srgbClr val="3073A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pc="600" dirty="0">
                <a:solidFill>
                  <a:srgbClr val="003C74"/>
                </a:solidFill>
              </a:rPr>
              <a:t>CURRENT STATE</a:t>
            </a:r>
          </a:p>
        </p:txBody>
      </p:sp>
      <p:sp>
        <p:nvSpPr>
          <p:cNvPr id="27" name="Content Placeholder 13">
            <a:extLst>
              <a:ext uri="{FF2B5EF4-FFF2-40B4-BE49-F238E27FC236}">
                <a16:creationId xmlns:a16="http://schemas.microsoft.com/office/drawing/2014/main" id="{740F5CA6-FF37-482E-8E98-5889593A6983}"/>
              </a:ext>
            </a:extLst>
          </p:cNvPr>
          <p:cNvSpPr>
            <a:spLocks noGrp="1"/>
          </p:cNvSpPr>
          <p:nvPr>
            <p:ph idx="1"/>
          </p:nvPr>
        </p:nvSpPr>
        <p:spPr>
          <a:xfrm>
            <a:off x="914400" y="2743200"/>
            <a:ext cx="4820604" cy="2181471"/>
          </a:xfrm>
        </p:spPr>
        <p:txBody>
          <a:bodyPr>
            <a:normAutofit fontScale="92500" lnSpcReduction="10000"/>
          </a:bodyPr>
          <a:lstStyle/>
          <a:p>
            <a:pPr marL="0" lvl="0" indent="0" fontAlgn="base">
              <a:spcAft>
                <a:spcPts val="600"/>
              </a:spcAft>
              <a:buClr>
                <a:srgbClr val="002060">
                  <a:lumMod val="90000"/>
                  <a:lumOff val="10000"/>
                </a:srgbClr>
              </a:buClr>
              <a:buNone/>
              <a:defRPr/>
            </a:pPr>
            <a:r>
              <a:rPr lang="en-US" sz="1800" b="1" dirty="0">
                <a:solidFill>
                  <a:schemeClr val="tx1">
                    <a:lumMod val="85000"/>
                    <a:lumOff val="15000"/>
                  </a:schemeClr>
                </a:solidFill>
                <a:ea typeface="ＭＳ Ｐゴシック" charset="0"/>
                <a:cs typeface="Arial" panose="020B0604020202020204" pitchFamily="34" charset="0"/>
              </a:rPr>
              <a:t>Providers’ struggle to implement current eCQMs</a:t>
            </a:r>
          </a:p>
          <a:p>
            <a:pPr marL="283210" indent="-285750">
              <a:spcAft>
                <a:spcPts val="600"/>
              </a:spcAft>
              <a:buFont typeface="Arial" panose="020B0604020202020204" pitchFamily="34" charset="0"/>
              <a:buChar char="•"/>
            </a:pPr>
            <a:r>
              <a:rPr lang="en-US" sz="1800" dirty="0">
                <a:solidFill>
                  <a:schemeClr val="tx1">
                    <a:lumMod val="85000"/>
                    <a:lumOff val="15000"/>
                  </a:schemeClr>
                </a:solidFill>
                <a:ea typeface="ＭＳ Ｐゴシック"/>
                <a:cs typeface="Arial"/>
              </a:rPr>
              <a:t>Limitations and slow adoption of current standards</a:t>
            </a:r>
          </a:p>
          <a:p>
            <a:pPr marL="283210" indent="-285750">
              <a:spcAft>
                <a:spcPts val="600"/>
              </a:spcAft>
              <a:buFont typeface="Arial" panose="020B0604020202020204" pitchFamily="34" charset="0"/>
              <a:buChar char="•"/>
            </a:pPr>
            <a:r>
              <a:rPr lang="en-US" sz="1800" dirty="0">
                <a:solidFill>
                  <a:schemeClr val="tx1">
                    <a:lumMod val="85000"/>
                    <a:lumOff val="15000"/>
                  </a:schemeClr>
                </a:solidFill>
                <a:ea typeface="ＭＳ Ｐゴシック"/>
                <a:cs typeface="Arial"/>
              </a:rPr>
              <a:t>Lack of provider data mapping and quality assurance of required data</a:t>
            </a:r>
          </a:p>
          <a:p>
            <a:pPr marL="283210" indent="-285750">
              <a:spcAft>
                <a:spcPts val="600"/>
              </a:spcAft>
              <a:buFont typeface="Arial" panose="020B0604020202020204" pitchFamily="34" charset="0"/>
              <a:buChar char="•"/>
            </a:pPr>
            <a:r>
              <a:rPr lang="en-US" sz="1800" dirty="0">
                <a:solidFill>
                  <a:schemeClr val="tx1">
                    <a:lumMod val="85000"/>
                    <a:lumOff val="15000"/>
                  </a:schemeClr>
                </a:solidFill>
                <a:ea typeface="ＭＳ Ｐゴシック"/>
                <a:cs typeface="Arial"/>
              </a:rPr>
              <a:t>Required changes to clinical workflows</a:t>
            </a:r>
          </a:p>
        </p:txBody>
      </p:sp>
      <p:sp>
        <p:nvSpPr>
          <p:cNvPr id="28" name="Pentagon 63" descr="Header with text: Future State">
            <a:extLst>
              <a:ext uri="{FF2B5EF4-FFF2-40B4-BE49-F238E27FC236}">
                <a16:creationId xmlns:a16="http://schemas.microsoft.com/office/drawing/2014/main" id="{A1F94CEC-788A-43AA-A4FF-1521DA333779}"/>
              </a:ext>
              <a:ext uri="{C183D7F6-B498-43B3-948B-1728B52AA6E4}">
                <adec:decorative xmlns:adec="http://schemas.microsoft.com/office/drawing/2017/decorative" val="0"/>
              </a:ext>
            </a:extLst>
          </p:cNvPr>
          <p:cNvSpPr/>
          <p:nvPr/>
        </p:nvSpPr>
        <p:spPr>
          <a:xfrm>
            <a:off x="6095992" y="1903800"/>
            <a:ext cx="5299558" cy="537843"/>
          </a:xfrm>
          <a:prstGeom prst="homePlate">
            <a:avLst>
              <a:gd name="adj" fmla="val 25120"/>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pc="600" dirty="0"/>
              <a:t>FUTURE STATE</a:t>
            </a:r>
          </a:p>
        </p:txBody>
      </p:sp>
      <p:pic>
        <p:nvPicPr>
          <p:cNvPr id="1026" name="Picture 2" descr="Arrow icon pointing from current state title to future state title">
            <a:extLst>
              <a:ext uri="{FF2B5EF4-FFF2-40B4-BE49-F238E27FC236}">
                <a16:creationId xmlns:a16="http://schemas.microsoft.com/office/drawing/2014/main" id="{950CF9B1-5E1F-4033-AC17-CECE08C6EB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9189" y="1695781"/>
            <a:ext cx="1373606" cy="1001382"/>
          </a:xfrm>
          <a:prstGeom prst="rect">
            <a:avLst/>
          </a:prstGeom>
          <a:noFill/>
          <a:extLst>
            <a:ext uri="{909E8E84-426E-40DD-AFC4-6F175D3DCCD1}">
              <a14:hiddenFill xmlns:a14="http://schemas.microsoft.com/office/drawing/2010/main">
                <a:solidFill>
                  <a:srgbClr val="FFFFFF"/>
                </a:solidFill>
              </a14:hiddenFill>
            </a:ext>
          </a:extLst>
        </p:spPr>
      </p:pic>
      <p:sp>
        <p:nvSpPr>
          <p:cNvPr id="29" name="Content Placeholder 14">
            <a:extLst>
              <a:ext uri="{FF2B5EF4-FFF2-40B4-BE49-F238E27FC236}">
                <a16:creationId xmlns:a16="http://schemas.microsoft.com/office/drawing/2014/main" id="{D215C7DB-0170-44C9-BAB0-040491FD11D7}"/>
              </a:ext>
            </a:extLst>
          </p:cNvPr>
          <p:cNvSpPr txBox="1">
            <a:spLocks/>
          </p:cNvSpPr>
          <p:nvPr/>
        </p:nvSpPr>
        <p:spPr>
          <a:xfrm>
            <a:off x="6400800" y="2743200"/>
            <a:ext cx="5055919" cy="3657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Clr>
                <a:srgbClr val="002060">
                  <a:lumMod val="90000"/>
                  <a:lumOff val="10000"/>
                </a:srgbClr>
              </a:buClr>
              <a:buNone/>
              <a:defRPr/>
            </a:pPr>
            <a:r>
              <a:rPr lang="en-US" sz="1700" b="1" dirty="0">
                <a:solidFill>
                  <a:schemeClr val="tx1">
                    <a:lumMod val="85000"/>
                    <a:lumOff val="15000"/>
                  </a:schemeClr>
                </a:solidFill>
                <a:ea typeface="ＭＳ Ｐゴシック"/>
                <a:cs typeface="Arial"/>
              </a:rPr>
              <a:t>dQM implementation is seamless and automated</a:t>
            </a:r>
            <a:endParaRPr kumimoji="0" lang="en-US" sz="1700" b="0" i="0" u="none" strike="noStrike" kern="1200" cap="none" spc="0" normalizeH="0" baseline="0" noProof="0" dirty="0">
              <a:ln>
                <a:noFill/>
              </a:ln>
              <a:solidFill>
                <a:schemeClr val="tx1">
                  <a:lumMod val="85000"/>
                  <a:lumOff val="15000"/>
                </a:schemeClr>
              </a:solidFill>
              <a:effectLst/>
              <a:uLnTx/>
              <a:uFillTx/>
            </a:endParaRPr>
          </a:p>
          <a:p>
            <a:pPr marL="283210" indent="-285750">
              <a:spcAft>
                <a:spcPts val="600"/>
              </a:spcAft>
            </a:pPr>
            <a:r>
              <a:rPr lang="en-US" sz="1700" dirty="0">
                <a:solidFill>
                  <a:schemeClr val="tx1">
                    <a:lumMod val="85000"/>
                    <a:lumOff val="15000"/>
                  </a:schemeClr>
                </a:solidFill>
                <a:ea typeface="ＭＳ Ｐゴシック"/>
                <a:cs typeface="Arial"/>
              </a:rPr>
              <a:t>Focus on </a:t>
            </a:r>
            <a:r>
              <a:rPr lang="en-US" sz="1700" b="1" dirty="0">
                <a:solidFill>
                  <a:schemeClr val="tx1">
                    <a:lumMod val="85000"/>
                    <a:lumOff val="15000"/>
                  </a:schemeClr>
                </a:solidFill>
                <a:ea typeface="ＭＳ Ｐゴシック"/>
              </a:rPr>
              <a:t>standardized data </a:t>
            </a:r>
            <a:r>
              <a:rPr lang="en-US" sz="1700" dirty="0">
                <a:solidFill>
                  <a:schemeClr val="tx1">
                    <a:lumMod val="85000"/>
                    <a:lumOff val="15000"/>
                  </a:schemeClr>
                </a:solidFill>
                <a:ea typeface="ＭＳ Ｐゴシック"/>
              </a:rPr>
              <a:t>– </a:t>
            </a:r>
            <a:r>
              <a:rPr kumimoji="0" lang="en-US" sz="1700" b="0" i="0" u="none" strike="noStrike" kern="1200" cap="none" spc="0" normalizeH="0" baseline="0" noProof="0" dirty="0">
                <a:ln>
                  <a:noFill/>
                </a:ln>
                <a:solidFill>
                  <a:schemeClr val="tx1">
                    <a:lumMod val="85000"/>
                    <a:lumOff val="15000"/>
                  </a:schemeClr>
                </a:solidFill>
                <a:effectLst/>
                <a:uLnTx/>
                <a:uFillTx/>
              </a:rPr>
              <a:t>FHIR, United States Core Data for Interoperability (USCDI), and supplemental standards (i.e., USCDI+) that enable automated extraction of data</a:t>
            </a:r>
            <a:r>
              <a:rPr lang="en-US" sz="1700" dirty="0">
                <a:solidFill>
                  <a:schemeClr val="tx1">
                    <a:lumMod val="85000"/>
                    <a:lumOff val="15000"/>
                  </a:schemeClr>
                </a:solidFill>
                <a:ea typeface="ＭＳ Ｐゴシック"/>
                <a:cs typeface="Arial"/>
              </a:rPr>
              <a:t> </a:t>
            </a:r>
          </a:p>
          <a:p>
            <a:pPr marL="283210" indent="-285750">
              <a:spcAft>
                <a:spcPts val="600"/>
              </a:spcAft>
            </a:pPr>
            <a:r>
              <a:rPr lang="en-US" sz="1700" dirty="0">
                <a:solidFill>
                  <a:schemeClr val="tx1">
                    <a:lumMod val="85000"/>
                    <a:lumOff val="15000"/>
                  </a:schemeClr>
                </a:solidFill>
                <a:ea typeface="ＭＳ Ｐゴシック"/>
                <a:cs typeface="Arial"/>
              </a:rPr>
              <a:t>Standardized and automated data collection facilitates </a:t>
            </a:r>
            <a:r>
              <a:rPr lang="en-US" sz="1700" b="1" dirty="0">
                <a:solidFill>
                  <a:schemeClr val="tx1">
                    <a:lumMod val="85000"/>
                    <a:lumOff val="15000"/>
                  </a:schemeClr>
                </a:solidFill>
                <a:ea typeface="ＭＳ Ｐゴシック"/>
                <a:cs typeface="Arial"/>
              </a:rPr>
              <a:t>valid and reliable data mapping </a:t>
            </a:r>
            <a:r>
              <a:rPr lang="en-US" sz="1700" dirty="0">
                <a:solidFill>
                  <a:schemeClr val="tx1">
                    <a:lumMod val="85000"/>
                    <a:lumOff val="15000"/>
                  </a:schemeClr>
                </a:solidFill>
                <a:ea typeface="ＭＳ Ｐゴシック"/>
                <a:cs typeface="Arial"/>
              </a:rPr>
              <a:t>and streamlined auditing processes</a:t>
            </a:r>
          </a:p>
          <a:p>
            <a:pPr marL="283210" indent="-285750">
              <a:spcAft>
                <a:spcPts val="600"/>
              </a:spcAft>
            </a:pPr>
            <a:r>
              <a:rPr lang="en-US" sz="1700" dirty="0">
                <a:solidFill>
                  <a:schemeClr val="tx1">
                    <a:lumMod val="85000"/>
                    <a:lumOff val="15000"/>
                  </a:schemeClr>
                </a:solidFill>
                <a:ea typeface="ＭＳ Ｐゴシック"/>
                <a:cs typeface="Arial"/>
              </a:rPr>
              <a:t>Eliminate workflow changes required only for measurement and focus on measures that also </a:t>
            </a:r>
            <a:r>
              <a:rPr lang="en-US" sz="1700" b="1" dirty="0">
                <a:solidFill>
                  <a:schemeClr val="tx1">
                    <a:lumMod val="85000"/>
                    <a:lumOff val="15000"/>
                  </a:schemeClr>
                </a:solidFill>
                <a:ea typeface="ＭＳ Ｐゴシック"/>
                <a:cs typeface="Arial"/>
              </a:rPr>
              <a:t>align with quality improvement priorities</a:t>
            </a:r>
            <a:endParaRPr lang="en-US" sz="1700" dirty="0">
              <a:solidFill>
                <a:schemeClr val="tx1">
                  <a:lumMod val="85000"/>
                  <a:lumOff val="15000"/>
                </a:schemeClr>
              </a:solidFill>
            </a:endParaRPr>
          </a:p>
        </p:txBody>
      </p:sp>
      <p:sp>
        <p:nvSpPr>
          <p:cNvPr id="5" name="Slide Number Placeholder 4">
            <a:extLst>
              <a:ext uri="{FF2B5EF4-FFF2-40B4-BE49-F238E27FC236}">
                <a16:creationId xmlns:a16="http://schemas.microsoft.com/office/drawing/2014/main" id="{B1C2866B-3180-4D81-8E2A-8E8BFE840FA0}"/>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15</a:t>
            </a:fld>
            <a:endParaRPr lang="en-US" dirty="0"/>
          </a:p>
        </p:txBody>
      </p:sp>
      <p:sp>
        <p:nvSpPr>
          <p:cNvPr id="4" name="Date Placeholder 3">
            <a:extLst>
              <a:ext uri="{FF2B5EF4-FFF2-40B4-BE49-F238E27FC236}">
                <a16:creationId xmlns:a16="http://schemas.microsoft.com/office/drawing/2014/main" id="{4354CE63-704F-4804-BF52-83B3D0903917}"/>
              </a:ex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8/10-8/11/2022</a:t>
            </a:r>
          </a:p>
        </p:txBody>
      </p:sp>
    </p:spTree>
    <p:extLst>
      <p:ext uri="{BB962C8B-B14F-4D97-AF65-F5344CB8AC3E}">
        <p14:creationId xmlns:p14="http://schemas.microsoft.com/office/powerpoint/2010/main" val="1324175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0D659F-69DB-4795-BCB0-07AD5B78CD44}"/>
              </a:ext>
            </a:extLst>
          </p:cNvPr>
          <p:cNvSpPr>
            <a:spLocks noGrp="1"/>
          </p:cNvSpPr>
          <p:nvPr>
            <p:ph type="title"/>
          </p:nvPr>
        </p:nvSpPr>
        <p:spPr>
          <a:xfrm>
            <a:off x="457200" y="76200"/>
            <a:ext cx="11277600" cy="1219200"/>
          </a:xfrm>
        </p:spPr>
        <p:txBody>
          <a:bodyPr/>
          <a:lstStyle/>
          <a:p>
            <a:r>
              <a:rPr lang="en-US" dirty="0"/>
              <a:t>Why the FHIR standard?</a:t>
            </a:r>
          </a:p>
        </p:txBody>
      </p:sp>
      <p:sp>
        <p:nvSpPr>
          <p:cNvPr id="2" name="Content Placeholder 1">
            <a:extLst>
              <a:ext uri="{FF2B5EF4-FFF2-40B4-BE49-F238E27FC236}">
                <a16:creationId xmlns:a16="http://schemas.microsoft.com/office/drawing/2014/main" id="{EA0DD1CB-A1EB-4FDC-954F-8B53D6B04C9D}"/>
              </a:ext>
            </a:extLst>
          </p:cNvPr>
          <p:cNvSpPr>
            <a:spLocks noGrp="1"/>
          </p:cNvSpPr>
          <p:nvPr>
            <p:ph idx="1"/>
          </p:nvPr>
        </p:nvSpPr>
        <p:spPr>
          <a:xfrm>
            <a:off x="457200" y="1828800"/>
            <a:ext cx="11125200" cy="4572000"/>
          </a:xfrm>
        </p:spPr>
        <p:txBody>
          <a:bodyPr vert="horz" lIns="91440" tIns="45720" rIns="91440" bIns="45720" rtlCol="0">
            <a:noAutofit/>
          </a:bodyPr>
          <a:lstStyle/>
          <a:p>
            <a:pPr>
              <a:spcBef>
                <a:spcPts val="0"/>
              </a:spcBef>
              <a:spcAft>
                <a:spcPts val="600"/>
              </a:spcAft>
            </a:pPr>
            <a:r>
              <a:rPr lang="en-US" sz="2000" b="1" dirty="0">
                <a:solidFill>
                  <a:schemeClr val="tx2"/>
                </a:solidFill>
              </a:rPr>
              <a:t>Reduces burden</a:t>
            </a:r>
          </a:p>
          <a:p>
            <a:pPr lvl="1">
              <a:spcBef>
                <a:spcPts val="0"/>
              </a:spcBef>
              <a:spcAft>
                <a:spcPts val="600"/>
              </a:spcAft>
              <a:buClr>
                <a:srgbClr val="00569A"/>
              </a:buClr>
            </a:pPr>
            <a:r>
              <a:rPr lang="en-US" sz="1600" dirty="0">
                <a:solidFill>
                  <a:schemeClr val="tx1">
                    <a:lumMod val="85000"/>
                    <a:lumOff val="15000"/>
                  </a:schemeClr>
                </a:solidFill>
              </a:rPr>
              <a:t>Align CMS eCQM reporting with industry clinical data exchange framework and CDS</a:t>
            </a:r>
          </a:p>
          <a:p>
            <a:pPr lvl="1">
              <a:spcBef>
                <a:spcPts val="0"/>
              </a:spcBef>
              <a:spcAft>
                <a:spcPts val="600"/>
              </a:spcAft>
              <a:buClr>
                <a:srgbClr val="00569A"/>
              </a:buClr>
            </a:pPr>
            <a:r>
              <a:rPr lang="en-US" sz="1600" dirty="0">
                <a:solidFill>
                  <a:schemeClr val="tx1">
                    <a:lumMod val="85000"/>
                    <a:lumOff val="15000"/>
                  </a:schemeClr>
                </a:solidFill>
              </a:rPr>
              <a:t>Data exposed in a consistent format enables automated data retrieval from EHRs and submission of quality data through use of standards-based APIs</a:t>
            </a:r>
          </a:p>
          <a:p>
            <a:pPr lvl="1">
              <a:spcBef>
                <a:spcPts val="0"/>
              </a:spcBef>
              <a:spcAft>
                <a:spcPts val="600"/>
              </a:spcAft>
              <a:buClr>
                <a:srgbClr val="00569A"/>
              </a:buClr>
            </a:pPr>
            <a:r>
              <a:rPr lang="en-US" sz="1600" dirty="0">
                <a:solidFill>
                  <a:schemeClr val="tx1">
                    <a:lumMod val="85000"/>
                    <a:lumOff val="15000"/>
                  </a:schemeClr>
                </a:solidFill>
              </a:rPr>
              <a:t>Enable the provision of near real-time feedback on quality measurement results to providers</a:t>
            </a:r>
          </a:p>
          <a:p>
            <a:pPr>
              <a:spcBef>
                <a:spcPts val="0"/>
              </a:spcBef>
              <a:spcAft>
                <a:spcPts val="600"/>
              </a:spcAft>
            </a:pPr>
            <a:endParaRPr lang="en-US" sz="1000" b="1" dirty="0">
              <a:solidFill>
                <a:schemeClr val="tx2"/>
              </a:solidFill>
            </a:endParaRPr>
          </a:p>
          <a:p>
            <a:pPr>
              <a:spcBef>
                <a:spcPts val="0"/>
              </a:spcBef>
              <a:spcAft>
                <a:spcPts val="600"/>
              </a:spcAft>
            </a:pPr>
            <a:r>
              <a:rPr lang="en-US" sz="2000" b="1" dirty="0">
                <a:solidFill>
                  <a:schemeClr val="tx2"/>
                </a:solidFill>
              </a:rPr>
              <a:t>Simplifies data mapping</a:t>
            </a:r>
          </a:p>
          <a:p>
            <a:pPr lvl="1">
              <a:spcBef>
                <a:spcPts val="0"/>
              </a:spcBef>
              <a:spcAft>
                <a:spcPts val="600"/>
              </a:spcAft>
              <a:buClr>
                <a:srgbClr val="00569A"/>
              </a:buClr>
            </a:pPr>
            <a:r>
              <a:rPr lang="en-US" sz="1600" dirty="0">
                <a:solidFill>
                  <a:schemeClr val="tx1">
                    <a:lumMod val="85000"/>
                    <a:lumOff val="15000"/>
                  </a:schemeClr>
                </a:solidFill>
              </a:rPr>
              <a:t>Single mapping to FHIR vs. mapping to Health Quality Measure Format and Quality Reporting Document Architecture</a:t>
            </a:r>
          </a:p>
          <a:p>
            <a:pPr>
              <a:spcBef>
                <a:spcPts val="0"/>
              </a:spcBef>
              <a:spcAft>
                <a:spcPts val="600"/>
              </a:spcAft>
            </a:pPr>
            <a:endParaRPr lang="en-US" sz="1000" b="1" dirty="0">
              <a:solidFill>
                <a:schemeClr val="tx2"/>
              </a:solidFill>
            </a:endParaRPr>
          </a:p>
          <a:p>
            <a:pPr>
              <a:spcBef>
                <a:spcPts val="0"/>
              </a:spcBef>
              <a:spcAft>
                <a:spcPts val="600"/>
              </a:spcAft>
            </a:pPr>
            <a:r>
              <a:rPr lang="en-US" sz="2000" b="1" dirty="0">
                <a:solidFill>
                  <a:schemeClr val="tx2"/>
                </a:solidFill>
              </a:rPr>
              <a:t>Promotes interoperability</a:t>
            </a:r>
          </a:p>
          <a:p>
            <a:pPr lvl="1">
              <a:spcBef>
                <a:spcPts val="0"/>
              </a:spcBef>
              <a:spcAft>
                <a:spcPts val="600"/>
              </a:spcAft>
              <a:buClr>
                <a:srgbClr val="00569A"/>
              </a:buClr>
            </a:pPr>
            <a:r>
              <a:rPr lang="en-US" sz="1600" dirty="0">
                <a:solidFill>
                  <a:schemeClr val="tx1">
                    <a:lumMod val="85000"/>
                    <a:lumOff val="15000"/>
                  </a:schemeClr>
                </a:solidFill>
              </a:rPr>
              <a:t>Aligns data exchange requirements for quality measurement and reporting with interoperability standards used in other healthcare exchange methods</a:t>
            </a:r>
          </a:p>
          <a:p>
            <a:pPr lvl="1">
              <a:spcBef>
                <a:spcPts val="0"/>
              </a:spcBef>
              <a:spcAft>
                <a:spcPts val="600"/>
              </a:spcAft>
              <a:buClr>
                <a:srgbClr val="00569A"/>
              </a:buClr>
            </a:pPr>
            <a:r>
              <a:rPr lang="en-US" sz="1600" dirty="0">
                <a:solidFill>
                  <a:schemeClr val="tx1">
                    <a:lumMod val="85000"/>
                    <a:lumOff val="15000"/>
                  </a:schemeClr>
                </a:solidFill>
              </a:rPr>
              <a:t>Flexibility of the standard allows access to and exchange of information; suitable for use in a variety of contexts </a:t>
            </a:r>
          </a:p>
          <a:p>
            <a:pPr lvl="1">
              <a:spcBef>
                <a:spcPts val="0"/>
              </a:spcBef>
              <a:spcAft>
                <a:spcPts val="600"/>
              </a:spcAft>
              <a:buClr>
                <a:srgbClr val="00569A"/>
              </a:buClr>
            </a:pPr>
            <a:r>
              <a:rPr lang="en-US" sz="1600" dirty="0">
                <a:solidFill>
                  <a:schemeClr val="tx1">
                    <a:lumMod val="85000"/>
                    <a:lumOff val="15000"/>
                  </a:schemeClr>
                </a:solidFill>
              </a:rPr>
              <a:t>FHIR is also being embraced by the commercial community and big tech</a:t>
            </a:r>
          </a:p>
          <a:p>
            <a:pPr>
              <a:spcBef>
                <a:spcPts val="0"/>
              </a:spcBef>
              <a:spcAft>
                <a:spcPts val="600"/>
              </a:spcAft>
            </a:pPr>
            <a:endParaRPr lang="en-US" sz="2000" b="1" dirty="0">
              <a:solidFill>
                <a:schemeClr val="tx2"/>
              </a:solidFill>
            </a:endParaRPr>
          </a:p>
          <a:p>
            <a:pPr>
              <a:spcBef>
                <a:spcPts val="0"/>
              </a:spcBef>
              <a:spcAft>
                <a:spcPts val="600"/>
              </a:spcAft>
            </a:pPr>
            <a:endParaRPr lang="en-US" sz="2000" b="1" dirty="0">
              <a:solidFill>
                <a:schemeClr val="tx2"/>
              </a:solidFill>
            </a:endParaRPr>
          </a:p>
        </p:txBody>
      </p:sp>
      <p:sp>
        <p:nvSpPr>
          <p:cNvPr id="4" name="Date Placeholder 3">
            <a:extLst>
              <a:ext uri="{FF2B5EF4-FFF2-40B4-BE49-F238E27FC236}">
                <a16:creationId xmlns:a16="http://schemas.microsoft.com/office/drawing/2014/main" id="{2F45F28D-6623-49E1-9711-CA9B6EDA40A5}"/>
              </a:ex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8/10-8/11/2022</a:t>
            </a:r>
          </a:p>
        </p:txBody>
      </p:sp>
      <p:sp>
        <p:nvSpPr>
          <p:cNvPr id="5" name="Slide Number Placeholder 4">
            <a:extLst>
              <a:ext uri="{FF2B5EF4-FFF2-40B4-BE49-F238E27FC236}">
                <a16:creationId xmlns:a16="http://schemas.microsoft.com/office/drawing/2014/main" id="{80840783-4B3A-4976-9034-49476E31BA1B}"/>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16</a:t>
            </a:fld>
            <a:endParaRPr lang="en-US" dirty="0"/>
          </a:p>
        </p:txBody>
      </p:sp>
    </p:spTree>
    <p:extLst>
      <p:ext uri="{BB962C8B-B14F-4D97-AF65-F5344CB8AC3E}">
        <p14:creationId xmlns:p14="http://schemas.microsoft.com/office/powerpoint/2010/main" val="1094034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191469-192F-463A-9D30-E61B26CDA182}"/>
              </a:ext>
            </a:extLst>
          </p:cNvPr>
          <p:cNvSpPr>
            <a:spLocks noGrp="1"/>
          </p:cNvSpPr>
          <p:nvPr>
            <p:ph type="title"/>
          </p:nvPr>
        </p:nvSpPr>
        <p:spPr>
          <a:xfrm>
            <a:off x="0" y="76200"/>
            <a:ext cx="12192000" cy="1219200"/>
          </a:xfrm>
        </p:spPr>
        <p:txBody>
          <a:bodyPr/>
          <a:lstStyle/>
          <a:p>
            <a:r>
              <a:rPr lang="en-US" sz="2800" dirty="0"/>
              <a:t>Many providers already have to implement FHIR APIs that </a:t>
            </a:r>
            <a:r>
              <a:rPr lang="en-US" sz="2800" b="1" dirty="0"/>
              <a:t>perform transformation functions </a:t>
            </a:r>
            <a:r>
              <a:rPr lang="en-US" sz="2800" dirty="0"/>
              <a:t>for data interoperability</a:t>
            </a:r>
          </a:p>
        </p:txBody>
      </p:sp>
      <p:pic>
        <p:nvPicPr>
          <p:cNvPr id="154" name="Picture 153" descr="Graphic showing 5 stages of the healthcare data lifecycle: capture, standardize, share, analyze, and interpret and apply.&#10;It also shows the method of data transmission via the provider EHR.">
            <a:extLst>
              <a:ext uri="{FF2B5EF4-FFF2-40B4-BE49-F238E27FC236}">
                <a16:creationId xmlns:a16="http://schemas.microsoft.com/office/drawing/2014/main" id="{813059BD-3AAF-4758-982F-2120CCB96EF7}"/>
              </a:ext>
            </a:extLst>
          </p:cNvPr>
          <p:cNvPicPr>
            <a:picLocks noChangeAspect="1"/>
          </p:cNvPicPr>
          <p:nvPr/>
        </p:nvPicPr>
        <p:blipFill>
          <a:blip r:embed="rId3"/>
          <a:stretch>
            <a:fillRect/>
          </a:stretch>
        </p:blipFill>
        <p:spPr>
          <a:xfrm>
            <a:off x="0" y="1676400"/>
            <a:ext cx="12192000" cy="5010912"/>
          </a:xfrm>
          <a:prstGeom prst="rect">
            <a:avLst/>
          </a:prstGeom>
        </p:spPr>
      </p:pic>
      <p:sp>
        <p:nvSpPr>
          <p:cNvPr id="5" name="Slide Number Placeholder 4">
            <a:extLst>
              <a:ext uri="{FF2B5EF4-FFF2-40B4-BE49-F238E27FC236}">
                <a16:creationId xmlns:a16="http://schemas.microsoft.com/office/drawing/2014/main" id="{62443843-884E-422D-8B12-318413BE6DC7}"/>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17</a:t>
            </a:fld>
            <a:endParaRPr lang="en-US" dirty="0"/>
          </a:p>
        </p:txBody>
      </p:sp>
      <p:sp>
        <p:nvSpPr>
          <p:cNvPr id="4" name="Date Placeholder 3">
            <a:extLst>
              <a:ext uri="{FF2B5EF4-FFF2-40B4-BE49-F238E27FC236}">
                <a16:creationId xmlns:a16="http://schemas.microsoft.com/office/drawing/2014/main" id="{87BE2EB6-D347-4327-9916-C4CACAA994C8}"/>
              </a:ex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8/10-8/11/2022</a:t>
            </a:r>
          </a:p>
        </p:txBody>
      </p:sp>
    </p:spTree>
    <p:extLst>
      <p:ext uri="{BB962C8B-B14F-4D97-AF65-F5344CB8AC3E}">
        <p14:creationId xmlns:p14="http://schemas.microsoft.com/office/powerpoint/2010/main" val="4291807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BBBA682-ADDA-4C18-9B74-E8635453275D}"/>
              </a:ext>
              <a:ext uri="{C183D7F6-B498-43B3-948B-1728B52AA6E4}">
                <adec:decorative xmlns:adec="http://schemas.microsoft.com/office/drawing/2017/decorative" val="1"/>
              </a:ext>
            </a:extLst>
          </p:cNvPr>
          <p:cNvSpPr>
            <a:spLocks noGrp="1"/>
          </p:cNvSpPr>
          <p:nvPr>
            <p:ph type="sldNum" sz="quarter" idx="12"/>
          </p:nvPr>
        </p:nvSpPr>
        <p:spPr>
          <a:xfrm>
            <a:off x="457200" y="6324600"/>
            <a:ext cx="1371600" cy="365125"/>
          </a:xfrm>
        </p:spPr>
        <p:txBody>
          <a:bodyPr anchor="ctr">
            <a:normAutofit/>
          </a:bodyPr>
          <a:lstStyle/>
          <a:p>
            <a:pPr>
              <a:spcAft>
                <a:spcPts val="600"/>
              </a:spcAft>
            </a:pPr>
            <a:fld id="{F6B8A4A2-F29A-4651-AFA7-54DA4950AAC7}" type="slidenum">
              <a:rPr lang="en-US" smtClean="0"/>
              <a:pPr>
                <a:spcAft>
                  <a:spcPts val="600"/>
                </a:spcAft>
              </a:pPr>
              <a:t>18</a:t>
            </a:fld>
            <a:endParaRPr lang="en-US" dirty="0"/>
          </a:p>
        </p:txBody>
      </p:sp>
      <p:sp>
        <p:nvSpPr>
          <p:cNvPr id="4" name="Date Placeholder 3">
            <a:extLst>
              <a:ext uri="{FF2B5EF4-FFF2-40B4-BE49-F238E27FC236}">
                <a16:creationId xmlns:a16="http://schemas.microsoft.com/office/drawing/2014/main" id="{674E6A17-70A4-4FDF-8E0A-73EBF700EEBE}"/>
              </a:ext>
              <a:ext uri="{C183D7F6-B498-43B3-948B-1728B52AA6E4}">
                <adec:decorative xmlns:adec="http://schemas.microsoft.com/office/drawing/2017/decorative" val="1"/>
              </a:ext>
            </a:extLst>
          </p:cNvPr>
          <p:cNvSpPr>
            <a:spLocks noGrp="1"/>
          </p:cNvSpPr>
          <p:nvPr>
            <p:ph type="dt" sz="half" idx="10"/>
          </p:nvPr>
        </p:nvSpPr>
        <p:spPr>
          <a:xfrm>
            <a:off x="10210800" y="6324600"/>
            <a:ext cx="1524000" cy="365125"/>
          </a:xfrm>
        </p:spPr>
        <p:txBody>
          <a:bodyPr anchor="ctr">
            <a:normAutofit/>
          </a:bodyPr>
          <a:lstStyle/>
          <a:p>
            <a:pPr>
              <a:spcAft>
                <a:spcPts val="600"/>
              </a:spcAft>
            </a:pPr>
            <a:r>
              <a:rPr lang="en-US" dirty="0"/>
              <a:t>8/10-8/11/2022</a:t>
            </a:r>
          </a:p>
        </p:txBody>
      </p:sp>
      <p:sp>
        <p:nvSpPr>
          <p:cNvPr id="6" name="Title 5">
            <a:extLst>
              <a:ext uri="{FF2B5EF4-FFF2-40B4-BE49-F238E27FC236}">
                <a16:creationId xmlns:a16="http://schemas.microsoft.com/office/drawing/2014/main" id="{36652629-5967-4A8D-9D59-A862A37B8E4F}"/>
              </a:ext>
            </a:extLst>
          </p:cNvPr>
          <p:cNvSpPr>
            <a:spLocks noGrp="1"/>
          </p:cNvSpPr>
          <p:nvPr>
            <p:ph type="ctrTitle"/>
          </p:nvPr>
        </p:nvSpPr>
        <p:spPr>
          <a:xfrm>
            <a:off x="457200" y="4419600"/>
            <a:ext cx="11277600" cy="1905000"/>
          </a:xfrm>
        </p:spPr>
        <p:txBody>
          <a:bodyPr anchor="t">
            <a:normAutofit/>
          </a:bodyPr>
          <a:lstStyle/>
          <a:p>
            <a:r>
              <a:rPr lang="en-US" dirty="0"/>
              <a:t>Current CMS Activities to Advance Digital Quality Measurement</a:t>
            </a:r>
          </a:p>
        </p:txBody>
      </p:sp>
    </p:spTree>
    <p:extLst>
      <p:ext uri="{BB962C8B-B14F-4D97-AF65-F5344CB8AC3E}">
        <p14:creationId xmlns:p14="http://schemas.microsoft.com/office/powerpoint/2010/main" val="931578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64E56E-B2F4-4C36-8B78-0975CE532394}"/>
              </a:ext>
            </a:extLst>
          </p:cNvPr>
          <p:cNvSpPr>
            <a:spLocks noGrp="1"/>
          </p:cNvSpPr>
          <p:nvPr>
            <p:ph type="title"/>
          </p:nvPr>
        </p:nvSpPr>
        <p:spPr>
          <a:xfrm>
            <a:off x="457200" y="76200"/>
            <a:ext cx="11277600" cy="1066800"/>
          </a:xfrm>
        </p:spPr>
        <p:txBody>
          <a:bodyPr/>
          <a:lstStyle/>
          <a:p>
            <a:r>
              <a:rPr lang="en-US" dirty="0"/>
              <a:t>Welcome and Learning Objectives</a:t>
            </a:r>
          </a:p>
        </p:txBody>
      </p:sp>
      <p:pic>
        <p:nvPicPr>
          <p:cNvPr id="5" name="Picture 4" descr="Illustration of the Roadmap, which consists of four connected loops with icons representing advancing technology, improving data quality, optimizing data aggregation, and enabling measure alignment, with an arrow pointing to an illustration of a family and a caption that says Improved Patient Care.">
            <a:extLst>
              <a:ext uri="{FF2B5EF4-FFF2-40B4-BE49-F238E27FC236}">
                <a16:creationId xmlns:a16="http://schemas.microsoft.com/office/drawing/2014/main" id="{19D8686A-03B2-B038-CED3-B313B8FB5AD4}"/>
              </a:ext>
            </a:extLst>
          </p:cNvPr>
          <p:cNvPicPr>
            <a:picLocks noChangeAspect="1"/>
          </p:cNvPicPr>
          <p:nvPr/>
        </p:nvPicPr>
        <p:blipFill rotWithShape="1">
          <a:blip r:embed="rId2">
            <a:extLst>
              <a:ext uri="{28A0092B-C50C-407E-A947-70E740481C1C}">
                <a14:useLocalDpi xmlns:a14="http://schemas.microsoft.com/office/drawing/2010/main" val="0"/>
              </a:ext>
            </a:extLst>
          </a:blip>
          <a:srcRect l="9721"/>
          <a:stretch/>
        </p:blipFill>
        <p:spPr>
          <a:xfrm>
            <a:off x="0" y="2857500"/>
            <a:ext cx="5559083" cy="2057400"/>
          </a:xfrm>
          <a:prstGeom prst="rect">
            <a:avLst/>
          </a:prstGeom>
        </p:spPr>
      </p:pic>
      <p:sp>
        <p:nvSpPr>
          <p:cNvPr id="2" name="Content Placeholder 1">
            <a:extLst>
              <a:ext uri="{FF2B5EF4-FFF2-40B4-BE49-F238E27FC236}">
                <a16:creationId xmlns:a16="http://schemas.microsoft.com/office/drawing/2014/main" id="{6AA0ED05-8B21-4EB1-877C-FE47D491AB4E}"/>
              </a:ext>
            </a:extLst>
          </p:cNvPr>
          <p:cNvSpPr>
            <a:spLocks noGrp="1"/>
          </p:cNvSpPr>
          <p:nvPr>
            <p:ph idx="1"/>
          </p:nvPr>
        </p:nvSpPr>
        <p:spPr>
          <a:xfrm>
            <a:off x="6201508" y="1981200"/>
            <a:ext cx="5304692" cy="4015577"/>
          </a:xfrm>
        </p:spPr>
        <p:txBody>
          <a:bodyPr vert="horz" lIns="91440" tIns="45720" rIns="91440" bIns="45720" rtlCol="0" anchor="t">
            <a:normAutofit fontScale="85000" lnSpcReduction="10000"/>
          </a:bodyPr>
          <a:lstStyle/>
          <a:p>
            <a:pPr marL="0" indent="0">
              <a:lnSpc>
                <a:spcPts val="3600"/>
              </a:lnSpc>
              <a:spcAft>
                <a:spcPts val="600"/>
              </a:spcAft>
              <a:buNone/>
            </a:pPr>
            <a:r>
              <a:rPr lang="en-US" sz="2800" dirty="0">
                <a:solidFill>
                  <a:schemeClr val="tx1">
                    <a:lumMod val="85000"/>
                    <a:lumOff val="15000"/>
                  </a:schemeClr>
                </a:solidFill>
              </a:rPr>
              <a:t>During this public webinar, participants will learn about CMS’s Digital Quality Measurement (dQM) Quality Measurement Strategic Roadmap, </a:t>
            </a:r>
            <a:r>
              <a:rPr lang="en-US" sz="2800" b="1" dirty="0">
                <a:solidFill>
                  <a:schemeClr val="tx2"/>
                </a:solidFill>
              </a:rPr>
              <a:t>a multipronged strategy to provide better access to usable, timely data to improve quality measurement and patient care</a:t>
            </a:r>
            <a:r>
              <a:rPr lang="en-US" sz="2800" dirty="0">
                <a:solidFill>
                  <a:schemeClr val="tx1">
                    <a:lumMod val="85000"/>
                    <a:lumOff val="15000"/>
                  </a:schemeClr>
                </a:solidFill>
              </a:rPr>
              <a:t>.</a:t>
            </a:r>
          </a:p>
        </p:txBody>
      </p:sp>
      <p:sp>
        <p:nvSpPr>
          <p:cNvPr id="7" name="Slide Number Placeholder 6">
            <a:extLst>
              <a:ext uri="{FF2B5EF4-FFF2-40B4-BE49-F238E27FC236}">
                <a16:creationId xmlns:a16="http://schemas.microsoft.com/office/drawing/2014/main" id="{73B8C8C6-37CB-489A-9A14-72BB9F99FB86}"/>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1</a:t>
            </a:fld>
            <a:endParaRPr lang="en-US" dirty="0"/>
          </a:p>
        </p:txBody>
      </p:sp>
      <p:sp>
        <p:nvSpPr>
          <p:cNvPr id="6" name="Date Placeholder 5">
            <a:extLst>
              <a:ext uri="{FF2B5EF4-FFF2-40B4-BE49-F238E27FC236}">
                <a16:creationId xmlns:a16="http://schemas.microsoft.com/office/drawing/2014/main" id="{A5D849AF-CAFA-44CB-9F47-488CED3FA207}"/>
              </a:ext>
              <a:ext uri="{C183D7F6-B498-43B3-948B-1728B52AA6E4}">
                <adec:decorative xmlns:adec="http://schemas.microsoft.com/office/drawing/2017/decorative" val="1"/>
              </a:ext>
            </a:extLst>
          </p:cNvPr>
          <p:cNvSpPr>
            <a:spLocks noGrp="1"/>
          </p:cNvSpPr>
          <p:nvPr>
            <p:ph type="dt" sz="half" idx="10"/>
          </p:nvPr>
        </p:nvSpPr>
        <p:spPr/>
        <p:txBody>
          <a:bodyPr/>
          <a:lstStyle/>
          <a:p>
            <a:fld id="{D6C8E8DA-52C5-402B-9162-FD230CE87674}" type="datetime1">
              <a:rPr lang="en-US" smtClean="0"/>
              <a:t>8/30/2022</a:t>
            </a:fld>
            <a:endParaRPr lang="en-US" dirty="0"/>
          </a:p>
        </p:txBody>
      </p:sp>
    </p:spTree>
    <p:extLst>
      <p:ext uri="{BB962C8B-B14F-4D97-AF65-F5344CB8AC3E}">
        <p14:creationId xmlns:p14="http://schemas.microsoft.com/office/powerpoint/2010/main" val="419672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FFC658-163A-41E9-ACD1-A0F81F3F3EFA}"/>
              </a:ext>
            </a:extLst>
          </p:cNvPr>
          <p:cNvSpPr>
            <a:spLocks noGrp="1"/>
          </p:cNvSpPr>
          <p:nvPr>
            <p:ph type="title"/>
          </p:nvPr>
        </p:nvSpPr>
        <p:spPr>
          <a:xfrm>
            <a:off x="598478" y="59071"/>
            <a:ext cx="11049000" cy="1160129"/>
          </a:xfrm>
        </p:spPr>
        <p:txBody>
          <a:bodyPr/>
          <a:lstStyle/>
          <a:p>
            <a:r>
              <a:rPr lang="en-US" sz="3200" dirty="0"/>
              <a:t>CMS is committed to advancing data standardization and collaborating across the industry</a:t>
            </a:r>
          </a:p>
        </p:txBody>
      </p:sp>
      <p:cxnSp>
        <p:nvCxnSpPr>
          <p:cNvPr id="6" name="Straight Connector 5">
            <a:extLst>
              <a:ext uri="{FF2B5EF4-FFF2-40B4-BE49-F238E27FC236}">
                <a16:creationId xmlns:a16="http://schemas.microsoft.com/office/drawing/2014/main" id="{504BDA73-A3DD-4531-A88E-68AF785879C7}"/>
              </a:ext>
              <a:ext uri="{C183D7F6-B498-43B3-948B-1728B52AA6E4}">
                <adec:decorative xmlns:adec="http://schemas.microsoft.com/office/drawing/2017/decorative" val="1"/>
              </a:ext>
            </a:extLst>
          </p:cNvPr>
          <p:cNvCxnSpPr>
            <a:cxnSpLocks/>
          </p:cNvCxnSpPr>
          <p:nvPr/>
        </p:nvCxnSpPr>
        <p:spPr>
          <a:xfrm>
            <a:off x="546100" y="4267200"/>
            <a:ext cx="11123389" cy="0"/>
          </a:xfrm>
          <a:prstGeom prst="line">
            <a:avLst/>
          </a:prstGeom>
          <a:ln>
            <a:solidFill>
              <a:srgbClr val="0070C0"/>
            </a:solidFill>
          </a:ln>
        </p:spPr>
        <p:style>
          <a:lnRef idx="1">
            <a:schemeClr val="accent3"/>
          </a:lnRef>
          <a:fillRef idx="0">
            <a:schemeClr val="accent3"/>
          </a:fillRef>
          <a:effectRef idx="0">
            <a:schemeClr val="accent3"/>
          </a:effectRef>
          <a:fontRef idx="minor">
            <a:schemeClr val="tx1"/>
          </a:fontRef>
        </p:style>
      </p:cxnSp>
      <p:sp>
        <p:nvSpPr>
          <p:cNvPr id="7" name="TextBox 6">
            <a:extLst>
              <a:ext uri="{FF2B5EF4-FFF2-40B4-BE49-F238E27FC236}">
                <a16:creationId xmlns:a16="http://schemas.microsoft.com/office/drawing/2014/main" id="{C7891393-E058-4F18-8228-E4E5CBC9E5E0}"/>
              </a:ext>
            </a:extLst>
          </p:cNvPr>
          <p:cNvSpPr txBox="1"/>
          <p:nvPr/>
        </p:nvSpPr>
        <p:spPr>
          <a:xfrm>
            <a:off x="449580" y="1860573"/>
            <a:ext cx="11427090" cy="369332"/>
          </a:xfrm>
          <a:prstGeom prst="rect">
            <a:avLst/>
          </a:prstGeom>
          <a:noFill/>
        </p:spPr>
        <p:txBody>
          <a:bodyPr wrap="square">
            <a:spAutoFit/>
          </a:bodyPr>
          <a:lstStyle/>
          <a:p>
            <a:pPr marL="514350" indent="-514350">
              <a:lnSpc>
                <a:spcPct val="100000"/>
              </a:lnSpc>
              <a:spcBef>
                <a:spcPts val="0"/>
              </a:spcBef>
              <a:buFont typeface="+mj-lt"/>
              <a:buAutoNum type="arabicPeriod"/>
            </a:pPr>
            <a:r>
              <a:rPr lang="en-US" dirty="0">
                <a:solidFill>
                  <a:schemeClr val="tx1">
                    <a:lumMod val="85000"/>
                    <a:lumOff val="15000"/>
                  </a:schemeClr>
                </a:solidFill>
                <a:latin typeface="Arial" panose="020B0604020202020204" pitchFamily="34" charset="0"/>
                <a:cs typeface="Arial" panose="020B0604020202020204" pitchFamily="34" charset="0"/>
              </a:rPr>
              <a:t>Authoring eCQMs in FHIR as an initial step in the digital quality measurement transformation</a:t>
            </a:r>
          </a:p>
        </p:txBody>
      </p:sp>
      <p:sp>
        <p:nvSpPr>
          <p:cNvPr id="8" name="TextBox 7">
            <a:extLst>
              <a:ext uri="{FF2B5EF4-FFF2-40B4-BE49-F238E27FC236}">
                <a16:creationId xmlns:a16="http://schemas.microsoft.com/office/drawing/2014/main" id="{591051CE-3549-4C7E-A878-B0C02A52A76D}"/>
              </a:ext>
            </a:extLst>
          </p:cNvPr>
          <p:cNvSpPr txBox="1"/>
          <p:nvPr/>
        </p:nvSpPr>
        <p:spPr>
          <a:xfrm>
            <a:off x="457200" y="2378334"/>
            <a:ext cx="11300017" cy="1785104"/>
          </a:xfrm>
          <a:prstGeom prst="rect">
            <a:avLst/>
          </a:prstGeom>
          <a:noFill/>
        </p:spPr>
        <p:txBody>
          <a:bodyPr wrap="square">
            <a:spAutoFit/>
          </a:bodyPr>
          <a:lstStyle/>
          <a:p>
            <a:pPr marL="514350" indent="-514350">
              <a:lnSpc>
                <a:spcPct val="100000"/>
              </a:lnSpc>
              <a:spcBef>
                <a:spcPts val="0"/>
              </a:spcBef>
              <a:spcAft>
                <a:spcPts val="600"/>
              </a:spcAft>
              <a:buFont typeface="+mj-lt"/>
              <a:buAutoNum type="arabicPeriod" startAt="2"/>
            </a:pPr>
            <a:r>
              <a:rPr lang="en-US" dirty="0">
                <a:solidFill>
                  <a:schemeClr val="tx1">
                    <a:lumMod val="85000"/>
                    <a:lumOff val="15000"/>
                  </a:schemeClr>
                </a:solidFill>
                <a:latin typeface="Arial" panose="020B0604020202020204" pitchFamily="34" charset="0"/>
                <a:cs typeface="Arial" panose="020B0604020202020204" pitchFamily="34" charset="0"/>
              </a:rPr>
              <a:t>Collaborating with ONC to support advancing data for digital quality measurement and other uses cases through data standardization</a:t>
            </a:r>
          </a:p>
          <a:p>
            <a:pPr marL="971550" lvl="1" indent="-342900">
              <a:spcBef>
                <a:spcPts val="0"/>
              </a:spcBef>
              <a:spcAft>
                <a:spcPts val="600"/>
              </a:spcAft>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Engaging in the USCDI process</a:t>
            </a:r>
            <a:r>
              <a:rPr lang="en-US" sz="1600" dirty="0">
                <a:latin typeface="Arial" panose="020B0604020202020204" pitchFamily="34" charset="0"/>
                <a:cs typeface="Arial" panose="020B0604020202020204" pitchFamily="34" charset="0"/>
              </a:rPr>
              <a:t>, </a:t>
            </a:r>
            <a:r>
              <a:rPr lang="en-US" sz="1600" dirty="0">
                <a:solidFill>
                  <a:schemeClr val="tx1">
                    <a:lumMod val="85000"/>
                    <a:lumOff val="15000"/>
                  </a:schemeClr>
                </a:solidFill>
                <a:latin typeface="Arial" panose="020B0604020202020204" pitchFamily="34" charset="0"/>
                <a:cs typeface="Arial" panose="020B0604020202020204" pitchFamily="34" charset="0"/>
              </a:rPr>
              <a:t>developed by ONC to identify a standardized set of health data classes and constituent data elements</a:t>
            </a:r>
          </a:p>
          <a:p>
            <a:pPr marL="971550" lvl="1" indent="-342900">
              <a:spcBef>
                <a:spcPts val="0"/>
              </a:spcBef>
              <a:spcAft>
                <a:spcPts val="600"/>
              </a:spcAft>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Engaging with ONC on the USCDI+ initiative</a:t>
            </a:r>
            <a:r>
              <a:rPr lang="en-US" sz="1600" dirty="0">
                <a:solidFill>
                  <a:schemeClr val="tx1">
                    <a:lumMod val="85000"/>
                    <a:lumOff val="15000"/>
                  </a:schemeClr>
                </a:solidFill>
                <a:latin typeface="Arial" panose="020B0604020202020204" pitchFamily="34" charset="0"/>
                <a:cs typeface="Arial" panose="020B0604020202020204" pitchFamily="34" charset="0"/>
              </a:rPr>
              <a:t>, to advance standardization of additional data elements for quality measurement</a:t>
            </a:r>
          </a:p>
        </p:txBody>
      </p:sp>
      <p:sp>
        <p:nvSpPr>
          <p:cNvPr id="9" name="TextBox 8">
            <a:extLst>
              <a:ext uri="{FF2B5EF4-FFF2-40B4-BE49-F238E27FC236}">
                <a16:creationId xmlns:a16="http://schemas.microsoft.com/office/drawing/2014/main" id="{10573D0B-9297-4E86-B186-D0C2BBF099C9}"/>
              </a:ext>
            </a:extLst>
          </p:cNvPr>
          <p:cNvSpPr txBox="1"/>
          <p:nvPr/>
        </p:nvSpPr>
        <p:spPr>
          <a:xfrm>
            <a:off x="457199" y="4318337"/>
            <a:ext cx="11506201" cy="646331"/>
          </a:xfrm>
          <a:prstGeom prst="rect">
            <a:avLst/>
          </a:prstGeom>
          <a:noFill/>
        </p:spPr>
        <p:txBody>
          <a:bodyPr wrap="square">
            <a:spAutoFit/>
          </a:bodyPr>
          <a:lstStyle/>
          <a:p>
            <a:pPr marL="514350" indent="-514350">
              <a:spcBef>
                <a:spcPts val="0"/>
              </a:spcBef>
              <a:buFont typeface="+mj-lt"/>
              <a:buAutoNum type="arabicPeriod" startAt="3"/>
            </a:pPr>
            <a:r>
              <a:rPr lang="en-US" dirty="0">
                <a:solidFill>
                  <a:schemeClr val="tx1">
                    <a:lumMod val="85000"/>
                    <a:lumOff val="15000"/>
                  </a:schemeClr>
                </a:solidFill>
                <a:latin typeface="Arial" panose="020B0604020202020204" pitchFamily="34" charset="0"/>
                <a:cs typeface="Arial" panose="020B0604020202020204" pitchFamily="34" charset="0"/>
              </a:rPr>
              <a:t>Harmonizing across federal agencies to ensure CMS data element needs and standards for quality measurement align with other use cases (e.g., public health, quality improvement, clinical decision support)</a:t>
            </a:r>
          </a:p>
        </p:txBody>
      </p:sp>
      <p:sp>
        <p:nvSpPr>
          <p:cNvPr id="10" name="TextBox 9">
            <a:extLst>
              <a:ext uri="{FF2B5EF4-FFF2-40B4-BE49-F238E27FC236}">
                <a16:creationId xmlns:a16="http://schemas.microsoft.com/office/drawing/2014/main" id="{44E8CAF8-C0FE-49DA-8F28-833D5B04B73B}"/>
              </a:ext>
            </a:extLst>
          </p:cNvPr>
          <p:cNvSpPr txBox="1"/>
          <p:nvPr/>
        </p:nvSpPr>
        <p:spPr>
          <a:xfrm>
            <a:off x="457200" y="5222808"/>
            <a:ext cx="11135122" cy="646331"/>
          </a:xfrm>
          <a:prstGeom prst="rect">
            <a:avLst/>
          </a:prstGeom>
          <a:noFill/>
        </p:spPr>
        <p:txBody>
          <a:bodyPr wrap="square">
            <a:spAutoFit/>
          </a:bodyPr>
          <a:lstStyle/>
          <a:p>
            <a:pPr marL="514350" indent="-514350">
              <a:spcBef>
                <a:spcPts val="0"/>
              </a:spcBef>
              <a:buFont typeface="+mj-lt"/>
              <a:buAutoNum type="arabicPeriod" startAt="4"/>
            </a:pPr>
            <a:r>
              <a:rPr lang="en-US" dirty="0">
                <a:solidFill>
                  <a:schemeClr val="tx1">
                    <a:lumMod val="85000"/>
                    <a:lumOff val="15000"/>
                  </a:schemeClr>
                </a:solidFill>
                <a:latin typeface="Arial" panose="020B0604020202020204" pitchFamily="34" charset="0"/>
                <a:cs typeface="Arial" panose="020B0604020202020204" pitchFamily="34" charset="0"/>
              </a:rPr>
              <a:t>Engaging with Health Level Seven International (HL7) and other standards-setting body processes to continue to advance FHIR resources</a:t>
            </a:r>
          </a:p>
        </p:txBody>
      </p:sp>
      <p:cxnSp>
        <p:nvCxnSpPr>
          <p:cNvPr id="11" name="Straight Connector 10">
            <a:extLst>
              <a:ext uri="{FF2B5EF4-FFF2-40B4-BE49-F238E27FC236}">
                <a16:creationId xmlns:a16="http://schemas.microsoft.com/office/drawing/2014/main" id="{87DDF762-12E4-4D69-94F8-E968633D743C}"/>
              </a:ext>
              <a:ext uri="{C183D7F6-B498-43B3-948B-1728B52AA6E4}">
                <adec:decorative xmlns:adec="http://schemas.microsoft.com/office/drawing/2017/decorative" val="1"/>
              </a:ext>
            </a:extLst>
          </p:cNvPr>
          <p:cNvCxnSpPr>
            <a:cxnSpLocks/>
          </p:cNvCxnSpPr>
          <p:nvPr/>
        </p:nvCxnSpPr>
        <p:spPr>
          <a:xfrm>
            <a:off x="546100" y="5105400"/>
            <a:ext cx="11123389" cy="0"/>
          </a:xfrm>
          <a:prstGeom prst="line">
            <a:avLst/>
          </a:prstGeom>
          <a:ln>
            <a:solidFill>
              <a:srgbClr val="4F81BD"/>
            </a:solidFill>
          </a:ln>
        </p:spPr>
        <p:style>
          <a:lnRef idx="1">
            <a:schemeClr val="accent3"/>
          </a:lnRef>
          <a:fillRef idx="0">
            <a:schemeClr val="accent3"/>
          </a:fillRef>
          <a:effectRef idx="0">
            <a:schemeClr val="accent3"/>
          </a:effectRef>
          <a:fontRef idx="minor">
            <a:schemeClr val="tx1"/>
          </a:fontRef>
        </p:style>
      </p:cxnSp>
      <p:cxnSp>
        <p:nvCxnSpPr>
          <p:cNvPr id="12" name="Straight Connector 11">
            <a:extLst>
              <a:ext uri="{FF2B5EF4-FFF2-40B4-BE49-F238E27FC236}">
                <a16:creationId xmlns:a16="http://schemas.microsoft.com/office/drawing/2014/main" id="{352CEBB4-5E52-47B9-8052-8A07247E3F54}"/>
              </a:ext>
              <a:ext uri="{C183D7F6-B498-43B3-948B-1728B52AA6E4}">
                <adec:decorative xmlns:adec="http://schemas.microsoft.com/office/drawing/2017/decorative" val="1"/>
              </a:ext>
            </a:extLst>
          </p:cNvPr>
          <p:cNvCxnSpPr>
            <a:cxnSpLocks/>
          </p:cNvCxnSpPr>
          <p:nvPr/>
        </p:nvCxnSpPr>
        <p:spPr>
          <a:xfrm>
            <a:off x="553397" y="2286000"/>
            <a:ext cx="11123389" cy="0"/>
          </a:xfrm>
          <a:prstGeom prst="line">
            <a:avLst/>
          </a:prstGeom>
          <a:ln>
            <a:solidFill>
              <a:srgbClr val="0070C0"/>
            </a:solidFill>
          </a:ln>
        </p:spPr>
        <p:style>
          <a:lnRef idx="1">
            <a:schemeClr val="accent3"/>
          </a:lnRef>
          <a:fillRef idx="0">
            <a:schemeClr val="accent3"/>
          </a:fillRef>
          <a:effectRef idx="0">
            <a:schemeClr val="accent3"/>
          </a:effectRef>
          <a:fontRef idx="minor">
            <a:schemeClr val="tx1"/>
          </a:fontRef>
        </p:style>
      </p:cxnSp>
      <p:cxnSp>
        <p:nvCxnSpPr>
          <p:cNvPr id="13" name="Straight Connector 12">
            <a:extLst>
              <a:ext uri="{FF2B5EF4-FFF2-40B4-BE49-F238E27FC236}">
                <a16:creationId xmlns:a16="http://schemas.microsoft.com/office/drawing/2014/main" id="{45178905-A8C3-4534-93E5-C4418D8F629B}"/>
              </a:ext>
              <a:ext uri="{C183D7F6-B498-43B3-948B-1728B52AA6E4}">
                <adec:decorative xmlns:adec="http://schemas.microsoft.com/office/drawing/2017/decorative" val="1"/>
              </a:ext>
            </a:extLst>
          </p:cNvPr>
          <p:cNvCxnSpPr>
            <a:cxnSpLocks/>
          </p:cNvCxnSpPr>
          <p:nvPr/>
        </p:nvCxnSpPr>
        <p:spPr>
          <a:xfrm>
            <a:off x="563319" y="5945070"/>
            <a:ext cx="11123389" cy="0"/>
          </a:xfrm>
          <a:prstGeom prst="line">
            <a:avLst/>
          </a:prstGeom>
          <a:ln>
            <a:solidFill>
              <a:srgbClr val="0070C0"/>
            </a:solidFill>
          </a:ln>
        </p:spPr>
        <p:style>
          <a:lnRef idx="1">
            <a:schemeClr val="accent3"/>
          </a:lnRef>
          <a:fillRef idx="0">
            <a:schemeClr val="accent3"/>
          </a:fillRef>
          <a:effectRef idx="0">
            <a:schemeClr val="accent3"/>
          </a:effectRef>
          <a:fontRef idx="minor">
            <a:schemeClr val="tx1"/>
          </a:fontRef>
        </p:style>
      </p:cxnSp>
      <p:sp>
        <p:nvSpPr>
          <p:cNvPr id="14" name="TextBox 13">
            <a:extLst>
              <a:ext uri="{FF2B5EF4-FFF2-40B4-BE49-F238E27FC236}">
                <a16:creationId xmlns:a16="http://schemas.microsoft.com/office/drawing/2014/main" id="{B224F32D-30CE-4DAC-8CB8-84E88F57FA61}"/>
              </a:ext>
            </a:extLst>
          </p:cNvPr>
          <p:cNvSpPr txBox="1"/>
          <p:nvPr/>
        </p:nvSpPr>
        <p:spPr>
          <a:xfrm>
            <a:off x="457200" y="6002160"/>
            <a:ext cx="11135122" cy="369332"/>
          </a:xfrm>
          <a:prstGeom prst="rect">
            <a:avLst/>
          </a:prstGeom>
          <a:noFill/>
        </p:spPr>
        <p:txBody>
          <a:bodyPr wrap="square">
            <a:spAutoFit/>
          </a:bodyPr>
          <a:lstStyle/>
          <a:p>
            <a:pPr marL="514350" indent="-514350">
              <a:spcBef>
                <a:spcPts val="0"/>
              </a:spcBef>
              <a:buFont typeface="+mj-lt"/>
              <a:buAutoNum type="arabicPeriod" startAt="5"/>
            </a:pPr>
            <a:r>
              <a:rPr lang="en-US" dirty="0">
                <a:solidFill>
                  <a:schemeClr val="tx1">
                    <a:lumMod val="85000"/>
                    <a:lumOff val="15000"/>
                  </a:schemeClr>
                </a:solidFill>
                <a:latin typeface="Arial" panose="020B0604020202020204" pitchFamily="34" charset="0"/>
                <a:cs typeface="Arial" panose="020B0604020202020204" pitchFamily="34" charset="0"/>
              </a:rPr>
              <a:t>Engaging stakeholders throughout the dQM transition</a:t>
            </a:r>
          </a:p>
        </p:txBody>
      </p:sp>
      <p:sp>
        <p:nvSpPr>
          <p:cNvPr id="4" name="Date Placeholder 3">
            <a:extLst>
              <a:ext uri="{FF2B5EF4-FFF2-40B4-BE49-F238E27FC236}">
                <a16:creationId xmlns:a16="http://schemas.microsoft.com/office/drawing/2014/main" id="{C1DDA568-7525-4D7F-B6DC-BBF5979C89F9}"/>
              </a:ex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8/10-8/11/2022</a:t>
            </a:r>
          </a:p>
        </p:txBody>
      </p:sp>
      <p:sp>
        <p:nvSpPr>
          <p:cNvPr id="5" name="Slide Number Placeholder 4">
            <a:extLst>
              <a:ext uri="{FF2B5EF4-FFF2-40B4-BE49-F238E27FC236}">
                <a16:creationId xmlns:a16="http://schemas.microsoft.com/office/drawing/2014/main" id="{4E8B89BF-414C-455C-965D-8EAE2C18E9DC}"/>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19</a:t>
            </a:fld>
            <a:endParaRPr lang="en-US" dirty="0"/>
          </a:p>
        </p:txBody>
      </p:sp>
    </p:spTree>
    <p:extLst>
      <p:ext uri="{BB962C8B-B14F-4D97-AF65-F5344CB8AC3E}">
        <p14:creationId xmlns:p14="http://schemas.microsoft.com/office/powerpoint/2010/main" val="1879197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6B401C-3712-45CF-8369-6169120163C1}"/>
              </a:ext>
            </a:extLst>
          </p:cNvPr>
          <p:cNvSpPr>
            <a:spLocks noGrp="1"/>
          </p:cNvSpPr>
          <p:nvPr>
            <p:ph type="title"/>
          </p:nvPr>
        </p:nvSpPr>
        <p:spPr>
          <a:xfrm>
            <a:off x="457200" y="57444"/>
            <a:ext cx="11277600" cy="1219200"/>
          </a:xfrm>
        </p:spPr>
        <p:txBody>
          <a:bodyPr/>
          <a:lstStyle/>
          <a:p>
            <a:r>
              <a:rPr lang="en-US" sz="3200" dirty="0"/>
              <a:t>1. Authoring eCQMs in FHIR as an initial step in the digital quality measurement transformation</a:t>
            </a:r>
          </a:p>
        </p:txBody>
      </p:sp>
      <p:sp>
        <p:nvSpPr>
          <p:cNvPr id="2" name="Content Placeholder 1">
            <a:extLst>
              <a:ext uri="{FF2B5EF4-FFF2-40B4-BE49-F238E27FC236}">
                <a16:creationId xmlns:a16="http://schemas.microsoft.com/office/drawing/2014/main" id="{856E788E-7987-4C09-A7DB-ADAE4C1B564D}"/>
              </a:ext>
            </a:extLst>
          </p:cNvPr>
          <p:cNvSpPr>
            <a:spLocks noGrp="1"/>
          </p:cNvSpPr>
          <p:nvPr>
            <p:ph idx="1"/>
          </p:nvPr>
        </p:nvSpPr>
        <p:spPr>
          <a:xfrm>
            <a:off x="457200" y="1929300"/>
            <a:ext cx="10896600" cy="4572000"/>
          </a:xfrm>
        </p:spPr>
        <p:txBody>
          <a:bodyPr vert="horz" lIns="91440" tIns="45720" rIns="91440" bIns="45720" rtlCol="0">
            <a:noAutofit/>
          </a:bodyPr>
          <a:lstStyle/>
          <a:p>
            <a:pPr>
              <a:spcBef>
                <a:spcPts val="1200"/>
              </a:spcBef>
              <a:spcAft>
                <a:spcPts val="600"/>
              </a:spcAft>
            </a:pPr>
            <a:r>
              <a:rPr lang="en-US" sz="2000" b="1" dirty="0">
                <a:solidFill>
                  <a:schemeClr val="tx2"/>
                </a:solidFill>
              </a:rPr>
              <a:t>eCQMs are one subset of dQMs</a:t>
            </a:r>
          </a:p>
          <a:p>
            <a:pPr>
              <a:spcBef>
                <a:spcPts val="1200"/>
              </a:spcBef>
              <a:spcAft>
                <a:spcPts val="600"/>
              </a:spcAft>
            </a:pPr>
            <a:r>
              <a:rPr lang="en-US" sz="2000" b="1" dirty="0">
                <a:solidFill>
                  <a:schemeClr val="tx2"/>
                </a:solidFill>
              </a:rPr>
              <a:t>CMS is converting current QDM-eCQMs to FHIR-eCQMs</a:t>
            </a:r>
          </a:p>
          <a:p>
            <a:pPr>
              <a:spcBef>
                <a:spcPts val="1200"/>
              </a:spcBef>
              <a:spcAft>
                <a:spcPts val="600"/>
              </a:spcAft>
            </a:pPr>
            <a:r>
              <a:rPr lang="en-US" sz="2000" b="1" dirty="0">
                <a:solidFill>
                  <a:schemeClr val="tx2"/>
                </a:solidFill>
              </a:rPr>
              <a:t>The implementation of future FHIR eCQM reporting will serve as a model for future dQM reporting</a:t>
            </a:r>
          </a:p>
          <a:p>
            <a:pPr lvl="1">
              <a:spcBef>
                <a:spcPts val="0"/>
              </a:spcBef>
              <a:spcAft>
                <a:spcPts val="600"/>
              </a:spcAft>
              <a:buClr>
                <a:srgbClr val="00569A"/>
              </a:buClr>
            </a:pPr>
            <a:r>
              <a:rPr lang="en-US" sz="1600" dirty="0">
                <a:solidFill>
                  <a:schemeClr val="tx1">
                    <a:lumMod val="85000"/>
                    <a:lumOff val="15000"/>
                  </a:schemeClr>
                </a:solidFill>
              </a:rPr>
              <a:t>Will show utility and feasibility of standard-based reporting</a:t>
            </a:r>
          </a:p>
          <a:p>
            <a:pPr lvl="1">
              <a:spcBef>
                <a:spcPts val="0"/>
              </a:spcBef>
              <a:spcAft>
                <a:spcPts val="600"/>
              </a:spcAft>
              <a:buClr>
                <a:srgbClr val="00569A"/>
              </a:buClr>
            </a:pPr>
            <a:r>
              <a:rPr lang="en-US" sz="1600" dirty="0">
                <a:solidFill>
                  <a:schemeClr val="tx1">
                    <a:lumMod val="85000"/>
                    <a:lumOff val="15000"/>
                  </a:schemeClr>
                </a:solidFill>
              </a:rPr>
              <a:t>Advancing data standardization and FHIR standards are critical for CMS eCQM reporting</a:t>
            </a:r>
          </a:p>
          <a:p>
            <a:pPr marL="457200" lvl="1" indent="0">
              <a:spcBef>
                <a:spcPts val="0"/>
              </a:spcBef>
              <a:spcAft>
                <a:spcPts val="600"/>
              </a:spcAft>
              <a:buClr>
                <a:srgbClr val="00569A"/>
              </a:buClr>
              <a:buNone/>
            </a:pPr>
            <a:endParaRPr lang="en-US" sz="1600" dirty="0">
              <a:solidFill>
                <a:schemeClr val="tx1">
                  <a:lumMod val="85000"/>
                  <a:lumOff val="15000"/>
                </a:schemeClr>
              </a:solidFill>
            </a:endParaRPr>
          </a:p>
          <a:p>
            <a:pPr>
              <a:spcBef>
                <a:spcPts val="0"/>
              </a:spcBef>
              <a:spcAft>
                <a:spcPts val="600"/>
              </a:spcAft>
            </a:pPr>
            <a:r>
              <a:rPr lang="en-US" sz="2000" b="1" dirty="0">
                <a:solidFill>
                  <a:schemeClr val="tx2"/>
                </a:solidFill>
              </a:rPr>
              <a:t>The transition work requires CMS to set up systems and tooling that would first be used for FHIR eCQMs, then could be used for future dQMs</a:t>
            </a:r>
          </a:p>
          <a:p>
            <a:pPr lvl="1">
              <a:spcBef>
                <a:spcPts val="0"/>
              </a:spcBef>
              <a:spcAft>
                <a:spcPts val="600"/>
              </a:spcAft>
              <a:buClr>
                <a:srgbClr val="00569A"/>
              </a:buClr>
            </a:pPr>
            <a:r>
              <a:rPr lang="en-US" sz="1600" dirty="0">
                <a:solidFill>
                  <a:schemeClr val="tx1">
                    <a:lumMod val="85000"/>
                    <a:lumOff val="15000"/>
                  </a:schemeClr>
                </a:solidFill>
              </a:rPr>
              <a:t>We are considering the development of a unified CMS FHIR receiving system that would allow for a singular point of data receipt to be used for quality reporting requirements, and leverage opportunities related to digital data</a:t>
            </a:r>
          </a:p>
          <a:p>
            <a:pPr>
              <a:spcBef>
                <a:spcPts val="0"/>
              </a:spcBef>
              <a:spcAft>
                <a:spcPts val="600"/>
              </a:spcAft>
            </a:pPr>
            <a:endParaRPr lang="en-US" sz="2000" b="1" dirty="0">
              <a:solidFill>
                <a:schemeClr val="tx2"/>
              </a:solidFill>
            </a:endParaRPr>
          </a:p>
        </p:txBody>
      </p:sp>
      <p:sp>
        <p:nvSpPr>
          <p:cNvPr id="4" name="Date Placeholder 3">
            <a:extLst>
              <a:ext uri="{FF2B5EF4-FFF2-40B4-BE49-F238E27FC236}">
                <a16:creationId xmlns:a16="http://schemas.microsoft.com/office/drawing/2014/main" id="{B5855450-5837-4E37-9CFB-A2DE866E0F67}"/>
              </a:ex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8/10-8/11/2022</a:t>
            </a:r>
          </a:p>
        </p:txBody>
      </p:sp>
      <p:sp>
        <p:nvSpPr>
          <p:cNvPr id="5" name="Slide Number Placeholder 4">
            <a:extLst>
              <a:ext uri="{FF2B5EF4-FFF2-40B4-BE49-F238E27FC236}">
                <a16:creationId xmlns:a16="http://schemas.microsoft.com/office/drawing/2014/main" id="{45E6923E-EE9E-49CC-9E4C-9A86FB060C2E}"/>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20</a:t>
            </a:fld>
            <a:endParaRPr lang="en-US" dirty="0"/>
          </a:p>
        </p:txBody>
      </p:sp>
    </p:spTree>
    <p:extLst>
      <p:ext uri="{BB962C8B-B14F-4D97-AF65-F5344CB8AC3E}">
        <p14:creationId xmlns:p14="http://schemas.microsoft.com/office/powerpoint/2010/main" val="1889810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BD7A31-7057-48CC-9185-0C0680463E33}"/>
              </a:ext>
            </a:extLst>
          </p:cNvPr>
          <p:cNvSpPr>
            <a:spLocks noGrp="1"/>
          </p:cNvSpPr>
          <p:nvPr>
            <p:ph type="title"/>
          </p:nvPr>
        </p:nvSpPr>
        <p:spPr>
          <a:xfrm>
            <a:off x="457200" y="76200"/>
            <a:ext cx="11277600" cy="1143000"/>
          </a:xfrm>
        </p:spPr>
        <p:txBody>
          <a:bodyPr/>
          <a:lstStyle/>
          <a:p>
            <a:r>
              <a:rPr lang="en-US" sz="3600" dirty="0"/>
              <a:t>2. Engaging in the ONC USCDI processes</a:t>
            </a:r>
          </a:p>
        </p:txBody>
      </p:sp>
      <p:sp>
        <p:nvSpPr>
          <p:cNvPr id="2" name="Content Placeholder 1">
            <a:extLst>
              <a:ext uri="{FF2B5EF4-FFF2-40B4-BE49-F238E27FC236}">
                <a16:creationId xmlns:a16="http://schemas.microsoft.com/office/drawing/2014/main" id="{21017735-05C7-42C4-AEEB-B2651C8EAF34}"/>
              </a:ext>
            </a:extLst>
          </p:cNvPr>
          <p:cNvSpPr>
            <a:spLocks noGrp="1"/>
          </p:cNvSpPr>
          <p:nvPr>
            <p:ph idx="1"/>
          </p:nvPr>
        </p:nvSpPr>
        <p:spPr>
          <a:xfrm>
            <a:off x="609600" y="1905000"/>
            <a:ext cx="10820400" cy="4191000"/>
          </a:xfrm>
        </p:spPr>
        <p:txBody>
          <a:bodyPr vert="horz" lIns="91440" tIns="45720" rIns="91440" bIns="45720" rtlCol="0">
            <a:noAutofit/>
          </a:bodyPr>
          <a:lstStyle/>
          <a:p>
            <a:pPr>
              <a:spcBef>
                <a:spcPts val="0"/>
              </a:spcBef>
              <a:spcAft>
                <a:spcPts val="600"/>
              </a:spcAft>
            </a:pPr>
            <a:r>
              <a:rPr lang="en-US" sz="2000" b="1" dirty="0">
                <a:solidFill>
                  <a:schemeClr val="tx2"/>
                </a:solidFill>
              </a:rPr>
              <a:t>ONC’s USCDI</a:t>
            </a:r>
          </a:p>
          <a:p>
            <a:pPr lvl="1">
              <a:spcBef>
                <a:spcPts val="0"/>
              </a:spcBef>
              <a:spcAft>
                <a:spcPts val="600"/>
              </a:spcAft>
              <a:buClr>
                <a:srgbClr val="00569A"/>
              </a:buClr>
            </a:pPr>
            <a:r>
              <a:rPr lang="en-US" sz="1600" dirty="0">
                <a:solidFill>
                  <a:schemeClr val="tx1">
                    <a:lumMod val="85000"/>
                    <a:lumOff val="15000"/>
                  </a:schemeClr>
                </a:solidFill>
              </a:rPr>
              <a:t>Comprises a core set of data needed to support patient care and facilitate patient access using health IT</a:t>
            </a:r>
          </a:p>
          <a:p>
            <a:pPr lvl="1">
              <a:spcBef>
                <a:spcPts val="0"/>
              </a:spcBef>
              <a:spcAft>
                <a:spcPts val="600"/>
              </a:spcAft>
              <a:buClr>
                <a:srgbClr val="00569A"/>
              </a:buClr>
            </a:pPr>
            <a:r>
              <a:rPr lang="en-US" sz="1600" dirty="0">
                <a:solidFill>
                  <a:schemeClr val="tx1">
                    <a:lumMod val="85000"/>
                    <a:lumOff val="15000"/>
                  </a:schemeClr>
                </a:solidFill>
              </a:rPr>
              <a:t>Establishes a consistent baseline of harmonized data elements that can be broadly reused across use cases, including those outside of patient care and patient access</a:t>
            </a:r>
          </a:p>
          <a:p>
            <a:pPr lvl="1">
              <a:spcBef>
                <a:spcPts val="0"/>
              </a:spcBef>
              <a:spcAft>
                <a:spcPts val="600"/>
              </a:spcAft>
              <a:buClr>
                <a:srgbClr val="00569A"/>
              </a:buClr>
            </a:pPr>
            <a:r>
              <a:rPr lang="en-US" sz="1600" dirty="0">
                <a:solidFill>
                  <a:schemeClr val="tx1">
                    <a:lumMod val="85000"/>
                    <a:lumOff val="15000"/>
                  </a:schemeClr>
                </a:solidFill>
              </a:rPr>
              <a:t>Expands incrementally over time via a transparent, established, and collaborative processes, weighing both anticipated benefits and industry-wide impacts</a:t>
            </a:r>
          </a:p>
          <a:p>
            <a:pPr>
              <a:spcBef>
                <a:spcPts val="1200"/>
              </a:spcBef>
              <a:spcAft>
                <a:spcPts val="600"/>
              </a:spcAft>
            </a:pPr>
            <a:r>
              <a:rPr lang="en-US" sz="2000" b="1" dirty="0">
                <a:solidFill>
                  <a:schemeClr val="tx2"/>
                </a:solidFill>
              </a:rPr>
              <a:t>Example priority Data Classes identified by CMS to date, for quality measurement and patient care</a:t>
            </a:r>
          </a:p>
          <a:p>
            <a:pPr lvl="1">
              <a:spcBef>
                <a:spcPts val="0"/>
              </a:spcBef>
              <a:spcAft>
                <a:spcPts val="600"/>
              </a:spcAft>
              <a:buClr>
                <a:srgbClr val="00569A"/>
              </a:buClr>
            </a:pPr>
            <a:endParaRPr lang="en-US" sz="1600" dirty="0">
              <a:solidFill>
                <a:schemeClr val="tx1">
                  <a:lumMod val="85000"/>
                  <a:lumOff val="15000"/>
                </a:schemeClr>
              </a:solidFill>
            </a:endParaRPr>
          </a:p>
        </p:txBody>
      </p:sp>
      <p:sp>
        <p:nvSpPr>
          <p:cNvPr id="6" name="TextBox 5">
            <a:extLst>
              <a:ext uri="{FF2B5EF4-FFF2-40B4-BE49-F238E27FC236}">
                <a16:creationId xmlns:a16="http://schemas.microsoft.com/office/drawing/2014/main" id="{C1018E30-C5F1-4D02-88AD-37E70B062968}"/>
              </a:ext>
            </a:extLst>
          </p:cNvPr>
          <p:cNvSpPr txBox="1"/>
          <p:nvPr/>
        </p:nvSpPr>
        <p:spPr>
          <a:xfrm>
            <a:off x="533400" y="4586655"/>
            <a:ext cx="8981209" cy="1248221"/>
          </a:xfrm>
          <a:prstGeom prst="rect">
            <a:avLst/>
          </a:prstGeom>
          <a:noFill/>
        </p:spPr>
        <p:txBody>
          <a:bodyPr wrap="square" numCol="2" spcCol="182880" rtlCol="0">
            <a:noAutofit/>
          </a:bodyPr>
          <a:lstStyle/>
          <a:p>
            <a:pPr marL="742915" lvl="1" indent="-285750">
              <a:spcAft>
                <a:spcPts val="600"/>
              </a:spcAft>
              <a:buClr>
                <a:schemeClr val="tx2"/>
              </a:buClr>
              <a:buFont typeface="Arial" panose="020B0604020202020204" pitchFamily="34" charset="0"/>
              <a:buChar char="–"/>
            </a:pPr>
            <a:r>
              <a:rPr lang="en-US" sz="1600" dirty="0">
                <a:solidFill>
                  <a:schemeClr val="tx1">
                    <a:lumMod val="85000"/>
                    <a:lumOff val="15000"/>
                  </a:schemeClr>
                </a:solidFill>
                <a:latin typeface="Arial" panose="020B0604020202020204" pitchFamily="34" charset="0"/>
                <a:cs typeface="Arial" panose="020B0604020202020204" pitchFamily="34" charset="0"/>
              </a:rPr>
              <a:t>Encounter information</a:t>
            </a:r>
          </a:p>
          <a:p>
            <a:pPr marL="742915" lvl="1" indent="-285750">
              <a:spcAft>
                <a:spcPts val="600"/>
              </a:spcAft>
              <a:buClr>
                <a:schemeClr val="tx2"/>
              </a:buClr>
              <a:buFont typeface="Arial" panose="020B0604020202020204" pitchFamily="34" charset="0"/>
              <a:buChar char="–"/>
            </a:pPr>
            <a:r>
              <a:rPr lang="en-US" sz="1600" dirty="0">
                <a:solidFill>
                  <a:schemeClr val="tx1">
                    <a:lumMod val="85000"/>
                    <a:lumOff val="15000"/>
                  </a:schemeClr>
                </a:solidFill>
                <a:latin typeface="Arial" panose="020B0604020202020204" pitchFamily="34" charset="0"/>
                <a:cs typeface="Arial" panose="020B0604020202020204" pitchFamily="34" charset="0"/>
              </a:rPr>
              <a:t>Medication</a:t>
            </a:r>
          </a:p>
          <a:p>
            <a:pPr marL="742915" lvl="1" indent="-285750">
              <a:spcAft>
                <a:spcPts val="600"/>
              </a:spcAft>
              <a:buClr>
                <a:schemeClr val="tx2"/>
              </a:buClr>
              <a:buFont typeface="Arial" panose="020B0604020202020204" pitchFamily="34" charset="0"/>
              <a:buChar char="–"/>
            </a:pPr>
            <a:r>
              <a:rPr lang="en-US" sz="1600" dirty="0">
                <a:solidFill>
                  <a:schemeClr val="tx1">
                    <a:lumMod val="85000"/>
                    <a:lumOff val="15000"/>
                  </a:schemeClr>
                </a:solidFill>
                <a:latin typeface="Arial" panose="020B0604020202020204" pitchFamily="34" charset="0"/>
                <a:cs typeface="Arial" panose="020B0604020202020204" pitchFamily="34" charset="0"/>
              </a:rPr>
              <a:t>Laboratory</a:t>
            </a:r>
          </a:p>
          <a:p>
            <a:pPr marL="742915" lvl="1" indent="-285750">
              <a:spcAft>
                <a:spcPts val="600"/>
              </a:spcAft>
              <a:buClr>
                <a:schemeClr val="tx2"/>
              </a:buClr>
              <a:buFont typeface="Arial" panose="020B0604020202020204" pitchFamily="34" charset="0"/>
              <a:buChar char="–"/>
            </a:pPr>
            <a:r>
              <a:rPr lang="en-US" sz="1600" dirty="0">
                <a:solidFill>
                  <a:schemeClr val="tx1">
                    <a:lumMod val="85000"/>
                    <a:lumOff val="15000"/>
                  </a:schemeClr>
                </a:solidFill>
                <a:latin typeface="Arial" panose="020B0604020202020204" pitchFamily="34" charset="0"/>
                <a:cs typeface="Arial" panose="020B0604020202020204" pitchFamily="34" charset="0"/>
              </a:rPr>
              <a:t>Vital signs</a:t>
            </a:r>
          </a:p>
          <a:p>
            <a:pPr marL="742915" lvl="1" indent="-285750">
              <a:spcAft>
                <a:spcPts val="600"/>
              </a:spcAft>
              <a:buClr>
                <a:schemeClr val="tx2"/>
              </a:buClr>
              <a:buFont typeface="Arial" panose="020B0604020202020204" pitchFamily="34" charset="0"/>
              <a:buChar char="–"/>
            </a:pPr>
            <a:r>
              <a:rPr lang="en-US" sz="1600" dirty="0">
                <a:solidFill>
                  <a:schemeClr val="tx1">
                    <a:lumMod val="85000"/>
                    <a:lumOff val="15000"/>
                  </a:schemeClr>
                </a:solidFill>
                <a:latin typeface="Arial" panose="020B0604020202020204" pitchFamily="34" charset="0"/>
                <a:cs typeface="Arial" panose="020B0604020202020204" pitchFamily="34" charset="0"/>
              </a:rPr>
              <a:t>Health insurance information</a:t>
            </a:r>
          </a:p>
          <a:p>
            <a:pPr marL="742915" lvl="1" indent="-285750">
              <a:spcAft>
                <a:spcPts val="600"/>
              </a:spcAft>
              <a:buClr>
                <a:schemeClr val="tx2"/>
              </a:buClr>
              <a:buFont typeface="Arial" panose="020B0604020202020204" pitchFamily="34" charset="0"/>
              <a:buChar char="–"/>
            </a:pPr>
            <a:r>
              <a:rPr lang="en-US" sz="1600" dirty="0">
                <a:solidFill>
                  <a:schemeClr val="tx1">
                    <a:lumMod val="85000"/>
                    <a:lumOff val="15000"/>
                  </a:schemeClr>
                </a:solidFill>
                <a:latin typeface="Arial" panose="020B0604020202020204" pitchFamily="34" charset="0"/>
                <a:cs typeface="Arial" panose="020B0604020202020204" pitchFamily="34" charset="0"/>
              </a:rPr>
              <a:t>Observations, including questionnaires</a:t>
            </a:r>
          </a:p>
          <a:p>
            <a:pPr marL="742915" lvl="1" indent="-285750">
              <a:spcAft>
                <a:spcPts val="600"/>
              </a:spcAft>
              <a:buClr>
                <a:schemeClr val="tx2"/>
              </a:buClr>
              <a:buFont typeface="Arial" panose="020B0604020202020204" pitchFamily="34" charset="0"/>
              <a:buChar char="–"/>
            </a:pPr>
            <a:r>
              <a:rPr lang="en-US" sz="1600" dirty="0">
                <a:solidFill>
                  <a:schemeClr val="tx1">
                    <a:lumMod val="85000"/>
                    <a:lumOff val="15000"/>
                  </a:schemeClr>
                </a:solidFill>
                <a:latin typeface="Arial" panose="020B0604020202020204" pitchFamily="34" charset="0"/>
                <a:cs typeface="Arial" panose="020B0604020202020204" pitchFamily="34" charset="0"/>
              </a:rPr>
              <a:t>Facility level data (identifiers)</a:t>
            </a:r>
          </a:p>
          <a:p>
            <a:pPr marL="742915" lvl="1" indent="-285750">
              <a:spcAft>
                <a:spcPts val="600"/>
              </a:spcAft>
              <a:buClr>
                <a:schemeClr val="tx2"/>
              </a:buClr>
              <a:buFont typeface="Arial" panose="020B0604020202020204" pitchFamily="34" charset="0"/>
              <a:buChar char="–"/>
            </a:pPr>
            <a:r>
              <a:rPr lang="en-US" sz="1600" dirty="0">
                <a:solidFill>
                  <a:schemeClr val="tx1">
                    <a:lumMod val="85000"/>
                    <a:lumOff val="15000"/>
                  </a:schemeClr>
                </a:solidFill>
                <a:latin typeface="Arial" panose="020B0604020202020204" pitchFamily="34" charset="0"/>
                <a:cs typeface="Arial" panose="020B0604020202020204" pitchFamily="34" charset="0"/>
              </a:rPr>
              <a:t>Medical device or equipment</a:t>
            </a:r>
          </a:p>
          <a:p>
            <a:pPr marL="742915" lvl="1" indent="-285750">
              <a:spcAft>
                <a:spcPts val="600"/>
              </a:spcAft>
              <a:buClr>
                <a:schemeClr val="tx2"/>
              </a:buClr>
              <a:buFont typeface="Arial" panose="020B0604020202020204" pitchFamily="34" charset="0"/>
              <a:buChar char="–"/>
            </a:pPr>
            <a:r>
              <a:rPr lang="en-US" sz="1600" dirty="0">
                <a:solidFill>
                  <a:schemeClr val="tx1">
                    <a:lumMod val="85000"/>
                    <a:lumOff val="15000"/>
                  </a:schemeClr>
                </a:solidFill>
                <a:latin typeface="Arial" panose="020B0604020202020204" pitchFamily="34" charset="0"/>
                <a:cs typeface="Arial" panose="020B0604020202020204" pitchFamily="34" charset="0"/>
              </a:rPr>
              <a:t>Orders</a:t>
            </a:r>
          </a:p>
        </p:txBody>
      </p:sp>
      <p:sp>
        <p:nvSpPr>
          <p:cNvPr id="7" name="TextBox 6">
            <a:extLst>
              <a:ext uri="{FF2B5EF4-FFF2-40B4-BE49-F238E27FC236}">
                <a16:creationId xmlns:a16="http://schemas.microsoft.com/office/drawing/2014/main" id="{279BCF3C-1AEE-47B0-AC86-093A522592B4}"/>
              </a:ext>
            </a:extLst>
          </p:cNvPr>
          <p:cNvSpPr txBox="1"/>
          <p:nvPr/>
        </p:nvSpPr>
        <p:spPr>
          <a:xfrm>
            <a:off x="3124200" y="6247228"/>
            <a:ext cx="5458691" cy="276999"/>
          </a:xfrm>
          <a:prstGeom prst="rect">
            <a:avLst/>
          </a:prstGeom>
          <a:noFill/>
        </p:spPr>
        <p:txBody>
          <a:bodyPr wrap="square" rtlCol="0">
            <a:spAutoFit/>
          </a:bodyPr>
          <a:lstStyle/>
          <a:p>
            <a:r>
              <a:rPr lang="en-US" sz="1200" dirty="0">
                <a:solidFill>
                  <a:schemeClr val="tx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https://www.healthit.gov/isa/united-states-core-data-interoperability-uscdi</a:t>
            </a:r>
            <a:r>
              <a:rPr lang="en-US" sz="1200" dirty="0">
                <a:solidFill>
                  <a:schemeClr val="tx2"/>
                </a:solidFill>
                <a:latin typeface="Arial" panose="020B0604020202020204" pitchFamily="34" charset="0"/>
                <a:cs typeface="Arial" panose="020B0604020202020204" pitchFamily="34" charset="0"/>
              </a:rPr>
              <a:t> </a:t>
            </a:r>
          </a:p>
        </p:txBody>
      </p:sp>
      <p:sp>
        <p:nvSpPr>
          <p:cNvPr id="4" name="Date Placeholder 3">
            <a:extLst>
              <a:ext uri="{FF2B5EF4-FFF2-40B4-BE49-F238E27FC236}">
                <a16:creationId xmlns:a16="http://schemas.microsoft.com/office/drawing/2014/main" id="{A358D204-7E65-4B76-ADF9-FC324271A0E0}"/>
              </a:ex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8/10-8/11/2022</a:t>
            </a:r>
          </a:p>
        </p:txBody>
      </p:sp>
      <p:sp>
        <p:nvSpPr>
          <p:cNvPr id="5" name="Slide Number Placeholder 4">
            <a:extLst>
              <a:ext uri="{FF2B5EF4-FFF2-40B4-BE49-F238E27FC236}">
                <a16:creationId xmlns:a16="http://schemas.microsoft.com/office/drawing/2014/main" id="{860FA18C-BB28-49E3-AB37-C44640B0726A}"/>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21</a:t>
            </a:fld>
            <a:endParaRPr lang="en-US" dirty="0"/>
          </a:p>
        </p:txBody>
      </p:sp>
    </p:spTree>
    <p:extLst>
      <p:ext uri="{BB962C8B-B14F-4D97-AF65-F5344CB8AC3E}">
        <p14:creationId xmlns:p14="http://schemas.microsoft.com/office/powerpoint/2010/main" val="594585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37BF37-41F2-4037-9214-D87EDE636BE2}"/>
              </a:ext>
            </a:extLst>
          </p:cNvPr>
          <p:cNvSpPr>
            <a:spLocks noGrp="1"/>
          </p:cNvSpPr>
          <p:nvPr>
            <p:ph type="title"/>
          </p:nvPr>
        </p:nvSpPr>
        <p:spPr>
          <a:xfrm>
            <a:off x="457200" y="76200"/>
            <a:ext cx="11277600" cy="1143000"/>
          </a:xfrm>
        </p:spPr>
        <p:txBody>
          <a:bodyPr/>
          <a:lstStyle/>
          <a:p>
            <a:r>
              <a:rPr lang="en-US" sz="3600" dirty="0"/>
              <a:t>2. Gathering requirements for USCDI+ QM</a:t>
            </a:r>
          </a:p>
        </p:txBody>
      </p:sp>
      <p:sp>
        <p:nvSpPr>
          <p:cNvPr id="2" name="Content Placeholder 1">
            <a:extLst>
              <a:ext uri="{FF2B5EF4-FFF2-40B4-BE49-F238E27FC236}">
                <a16:creationId xmlns:a16="http://schemas.microsoft.com/office/drawing/2014/main" id="{2C0CEC2C-7B62-4796-BDCE-8974C49D9875}"/>
              </a:ext>
            </a:extLst>
          </p:cNvPr>
          <p:cNvSpPr>
            <a:spLocks noGrp="1"/>
          </p:cNvSpPr>
          <p:nvPr>
            <p:ph idx="1"/>
          </p:nvPr>
        </p:nvSpPr>
        <p:spPr>
          <a:xfrm>
            <a:off x="457200" y="1828800"/>
            <a:ext cx="10972800" cy="4572000"/>
          </a:xfrm>
        </p:spPr>
        <p:txBody>
          <a:bodyPr vert="horz" lIns="91440" tIns="45720" rIns="91440" bIns="45720" rtlCol="0">
            <a:noAutofit/>
          </a:bodyPr>
          <a:lstStyle/>
          <a:p>
            <a:pPr>
              <a:spcBef>
                <a:spcPts val="0"/>
              </a:spcBef>
              <a:spcAft>
                <a:spcPts val="600"/>
              </a:spcAft>
            </a:pPr>
            <a:r>
              <a:rPr lang="en-US" sz="2000" b="1" dirty="0">
                <a:solidFill>
                  <a:schemeClr val="tx2"/>
                </a:solidFill>
              </a:rPr>
              <a:t>USCDI+ provides a pathway to develop nationally-recognized data sets that advance program goals via interoperability, while remaining harmonized across programs/use cases</a:t>
            </a:r>
          </a:p>
          <a:p>
            <a:pPr>
              <a:spcBef>
                <a:spcPts val="0"/>
              </a:spcBef>
              <a:spcAft>
                <a:spcPts val="600"/>
              </a:spcAft>
            </a:pPr>
            <a:endParaRPr lang="en-US" sz="2000" b="1" dirty="0">
              <a:solidFill>
                <a:schemeClr val="tx2"/>
              </a:solidFill>
            </a:endParaRPr>
          </a:p>
          <a:p>
            <a:pPr>
              <a:spcBef>
                <a:spcPts val="0"/>
              </a:spcBef>
              <a:spcAft>
                <a:spcPts val="600"/>
              </a:spcAft>
            </a:pPr>
            <a:r>
              <a:rPr lang="en-US" sz="2000" b="1" dirty="0">
                <a:solidFill>
                  <a:schemeClr val="tx2"/>
                </a:solidFill>
              </a:rPr>
              <a:t>USCDI+ QM requirements-gathering activities supports identifying a comprehensive data set of elements for quality measurement, building on the USCDI</a:t>
            </a:r>
          </a:p>
          <a:p>
            <a:pPr lvl="1">
              <a:spcBef>
                <a:spcPts val="0"/>
              </a:spcBef>
              <a:spcAft>
                <a:spcPts val="600"/>
              </a:spcAft>
              <a:buClr>
                <a:srgbClr val="00569A"/>
              </a:buClr>
            </a:pPr>
            <a:r>
              <a:rPr lang="en-US" sz="1600" dirty="0">
                <a:solidFill>
                  <a:schemeClr val="tx1">
                    <a:lumMod val="85000"/>
                    <a:lumOff val="15000"/>
                  </a:schemeClr>
                </a:solidFill>
              </a:rPr>
              <a:t>USCDI+ QM would be the data set of elements for quality measurement</a:t>
            </a:r>
          </a:p>
          <a:p>
            <a:pPr lvl="1">
              <a:spcBef>
                <a:spcPts val="0"/>
              </a:spcBef>
              <a:spcAft>
                <a:spcPts val="600"/>
              </a:spcAft>
              <a:buClr>
                <a:srgbClr val="00569A"/>
              </a:buClr>
            </a:pPr>
            <a:r>
              <a:rPr lang="en-US" sz="1600" dirty="0">
                <a:solidFill>
                  <a:schemeClr val="tx1">
                    <a:lumMod val="85000"/>
                    <a:lumOff val="15000"/>
                  </a:schemeClr>
                </a:solidFill>
              </a:rPr>
              <a:t>The data elements would be used initially for eCQM reporting using FHIR and in the future, for additional dQMs</a:t>
            </a:r>
          </a:p>
          <a:p>
            <a:pPr>
              <a:spcBef>
                <a:spcPts val="0"/>
              </a:spcBef>
              <a:spcAft>
                <a:spcPts val="600"/>
              </a:spcAft>
            </a:pPr>
            <a:endParaRPr lang="en-US" sz="2000" b="1" dirty="0">
              <a:solidFill>
                <a:schemeClr val="tx2"/>
              </a:solidFill>
            </a:endParaRPr>
          </a:p>
          <a:p>
            <a:pPr>
              <a:spcBef>
                <a:spcPts val="0"/>
              </a:spcBef>
              <a:spcAft>
                <a:spcPts val="600"/>
              </a:spcAft>
            </a:pPr>
            <a:r>
              <a:rPr lang="en-US" sz="2000" b="1" dirty="0">
                <a:solidFill>
                  <a:schemeClr val="tx2"/>
                </a:solidFill>
              </a:rPr>
              <a:t>To support USCDI+ discovery process, CMS launched an exercise to compile data elements in FHIR standards</a:t>
            </a:r>
          </a:p>
          <a:p>
            <a:pPr lvl="1">
              <a:spcBef>
                <a:spcPts val="0"/>
              </a:spcBef>
              <a:spcAft>
                <a:spcPts val="600"/>
              </a:spcAft>
              <a:buClr>
                <a:srgbClr val="00569A"/>
              </a:buClr>
            </a:pPr>
            <a:r>
              <a:rPr lang="en-US" sz="1600" dirty="0">
                <a:solidFill>
                  <a:schemeClr val="tx1">
                    <a:lumMod val="85000"/>
                    <a:lumOff val="15000"/>
                  </a:schemeClr>
                </a:solidFill>
              </a:rPr>
              <a:t>Has created an inventory of data elements used for CMS eCQMs</a:t>
            </a:r>
          </a:p>
          <a:p>
            <a:pPr lvl="1">
              <a:spcBef>
                <a:spcPts val="0"/>
              </a:spcBef>
              <a:spcAft>
                <a:spcPts val="600"/>
              </a:spcAft>
              <a:buClr>
                <a:srgbClr val="00569A"/>
              </a:buClr>
            </a:pPr>
            <a:r>
              <a:rPr lang="en-US" sz="1600" dirty="0">
                <a:solidFill>
                  <a:schemeClr val="tx1">
                    <a:lumMod val="85000"/>
                    <a:lumOff val="15000"/>
                  </a:schemeClr>
                </a:solidFill>
              </a:rPr>
              <a:t>Invited federal partners with quality measures to join in and identify commonly used data elements</a:t>
            </a:r>
          </a:p>
          <a:p>
            <a:pPr>
              <a:spcBef>
                <a:spcPts val="0"/>
              </a:spcBef>
              <a:spcAft>
                <a:spcPts val="600"/>
              </a:spcAft>
            </a:pPr>
            <a:endParaRPr lang="en-US" sz="2000" b="1" dirty="0">
              <a:solidFill>
                <a:schemeClr val="tx2"/>
              </a:solidFill>
            </a:endParaRPr>
          </a:p>
          <a:p>
            <a:pPr>
              <a:spcBef>
                <a:spcPts val="0"/>
              </a:spcBef>
              <a:spcAft>
                <a:spcPts val="600"/>
              </a:spcAft>
            </a:pPr>
            <a:endParaRPr lang="en-US" sz="2000" b="1" dirty="0">
              <a:solidFill>
                <a:schemeClr val="tx2"/>
              </a:solidFill>
            </a:endParaRPr>
          </a:p>
          <a:p>
            <a:pPr>
              <a:spcBef>
                <a:spcPts val="0"/>
              </a:spcBef>
              <a:spcAft>
                <a:spcPts val="600"/>
              </a:spcAft>
            </a:pPr>
            <a:endParaRPr lang="en-US" sz="2000" b="1" dirty="0">
              <a:solidFill>
                <a:schemeClr val="tx2"/>
              </a:solidFill>
            </a:endParaRPr>
          </a:p>
        </p:txBody>
      </p:sp>
      <p:sp>
        <p:nvSpPr>
          <p:cNvPr id="4" name="Date Placeholder 3">
            <a:extLst>
              <a:ext uri="{FF2B5EF4-FFF2-40B4-BE49-F238E27FC236}">
                <a16:creationId xmlns:a16="http://schemas.microsoft.com/office/drawing/2014/main" id="{7B7AD57E-44F2-4B4E-9E24-1575B2C5CCC3}"/>
              </a:ex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8/10-8/11/2022</a:t>
            </a:r>
          </a:p>
        </p:txBody>
      </p:sp>
      <p:sp>
        <p:nvSpPr>
          <p:cNvPr id="5" name="Slide Number Placeholder 4">
            <a:extLst>
              <a:ext uri="{FF2B5EF4-FFF2-40B4-BE49-F238E27FC236}">
                <a16:creationId xmlns:a16="http://schemas.microsoft.com/office/drawing/2014/main" id="{6FF119A6-68E8-42AF-86D7-4A7249BA1703}"/>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22</a:t>
            </a:fld>
            <a:endParaRPr lang="en-US" dirty="0"/>
          </a:p>
        </p:txBody>
      </p:sp>
    </p:spTree>
    <p:extLst>
      <p:ext uri="{BB962C8B-B14F-4D97-AF65-F5344CB8AC3E}">
        <p14:creationId xmlns:p14="http://schemas.microsoft.com/office/powerpoint/2010/main" val="1163038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03D4B7-0313-438B-8F49-0316485151B2}"/>
              </a:ext>
            </a:extLst>
          </p:cNvPr>
          <p:cNvSpPr>
            <a:spLocks noGrp="1"/>
          </p:cNvSpPr>
          <p:nvPr>
            <p:ph type="title"/>
          </p:nvPr>
        </p:nvSpPr>
        <p:spPr>
          <a:xfrm>
            <a:off x="457200" y="76200"/>
            <a:ext cx="11277600" cy="1219200"/>
          </a:xfrm>
        </p:spPr>
        <p:txBody>
          <a:bodyPr/>
          <a:lstStyle/>
          <a:p>
            <a:r>
              <a:rPr lang="en-US" sz="3200" dirty="0"/>
              <a:t>3. Harmonizing and aligning across federal agencies</a:t>
            </a:r>
          </a:p>
        </p:txBody>
      </p:sp>
      <p:sp>
        <p:nvSpPr>
          <p:cNvPr id="2" name="Content Placeholder 1">
            <a:extLst>
              <a:ext uri="{FF2B5EF4-FFF2-40B4-BE49-F238E27FC236}">
                <a16:creationId xmlns:a16="http://schemas.microsoft.com/office/drawing/2014/main" id="{C0F45476-CDFC-489F-A01B-96E6E9A3FB06}"/>
              </a:ext>
            </a:extLst>
          </p:cNvPr>
          <p:cNvSpPr>
            <a:spLocks noGrp="1"/>
          </p:cNvSpPr>
          <p:nvPr>
            <p:ph idx="1"/>
          </p:nvPr>
        </p:nvSpPr>
        <p:spPr>
          <a:xfrm>
            <a:off x="533400" y="2133599"/>
            <a:ext cx="10820400" cy="4191001"/>
          </a:xfrm>
        </p:spPr>
        <p:txBody>
          <a:bodyPr vert="horz" lIns="91440" tIns="45720" rIns="91440" bIns="45720" rtlCol="0">
            <a:noAutofit/>
          </a:bodyPr>
          <a:lstStyle/>
          <a:p>
            <a:pPr>
              <a:spcBef>
                <a:spcPts val="0"/>
              </a:spcBef>
              <a:spcAft>
                <a:spcPts val="600"/>
              </a:spcAft>
            </a:pPr>
            <a:r>
              <a:rPr lang="en-US" sz="2000" b="1" dirty="0">
                <a:solidFill>
                  <a:schemeClr val="tx2"/>
                </a:solidFill>
              </a:rPr>
              <a:t>Goals for aligning data elements across federal agency quality measurement programs currently underway</a:t>
            </a:r>
          </a:p>
          <a:p>
            <a:pPr lvl="1">
              <a:spcBef>
                <a:spcPts val="0"/>
              </a:spcBef>
              <a:spcAft>
                <a:spcPts val="600"/>
              </a:spcAft>
              <a:buClr>
                <a:srgbClr val="00569A"/>
              </a:buClr>
            </a:pPr>
            <a:r>
              <a:rPr lang="en-US" sz="1600" dirty="0">
                <a:solidFill>
                  <a:schemeClr val="tx1">
                    <a:lumMod val="85000"/>
                    <a:lumOff val="15000"/>
                  </a:schemeClr>
                </a:solidFill>
              </a:rPr>
              <a:t>Began with list of CMS quality measurement needs and priority data elements</a:t>
            </a:r>
          </a:p>
          <a:p>
            <a:pPr lvl="1">
              <a:spcBef>
                <a:spcPts val="0"/>
              </a:spcBef>
              <a:spcAft>
                <a:spcPts val="600"/>
              </a:spcAft>
              <a:buClr>
                <a:srgbClr val="00569A"/>
              </a:buClr>
            </a:pPr>
            <a:r>
              <a:rPr lang="en-US" sz="1600" dirty="0">
                <a:solidFill>
                  <a:schemeClr val="tx1">
                    <a:lumMod val="85000"/>
                    <a:lumOff val="15000"/>
                  </a:schemeClr>
                </a:solidFill>
              </a:rPr>
              <a:t>Obtain input from federal partners to identify additional data needs that may not fit within the USCDI </a:t>
            </a:r>
          </a:p>
          <a:p>
            <a:pPr lvl="1">
              <a:spcBef>
                <a:spcPts val="0"/>
              </a:spcBef>
              <a:spcAft>
                <a:spcPts val="600"/>
              </a:spcAft>
              <a:buClr>
                <a:srgbClr val="00569A"/>
              </a:buClr>
            </a:pPr>
            <a:r>
              <a:rPr lang="en-US" sz="1600" dirty="0">
                <a:solidFill>
                  <a:schemeClr val="tx1">
                    <a:lumMod val="85000"/>
                    <a:lumOff val="15000"/>
                  </a:schemeClr>
                </a:solidFill>
              </a:rPr>
              <a:t>Achieve consensus on prioritization of data needs, which can serve as a signal to ONC</a:t>
            </a:r>
          </a:p>
          <a:p>
            <a:pPr lvl="1">
              <a:spcBef>
                <a:spcPts val="0"/>
              </a:spcBef>
              <a:spcAft>
                <a:spcPts val="600"/>
              </a:spcAft>
              <a:buClr>
                <a:srgbClr val="00569A"/>
              </a:buClr>
            </a:pPr>
            <a:endParaRPr lang="en-US" sz="1600" dirty="0">
              <a:solidFill>
                <a:schemeClr val="tx1">
                  <a:lumMod val="85000"/>
                  <a:lumOff val="15000"/>
                </a:schemeClr>
              </a:solidFill>
            </a:endParaRPr>
          </a:p>
          <a:p>
            <a:pPr>
              <a:spcBef>
                <a:spcPts val="0"/>
              </a:spcBef>
              <a:spcAft>
                <a:spcPts val="600"/>
              </a:spcAft>
            </a:pPr>
            <a:r>
              <a:rPr lang="en-US" sz="2000" b="1" dirty="0">
                <a:solidFill>
                  <a:schemeClr val="tx2"/>
                </a:solidFill>
              </a:rPr>
              <a:t>CMS is also closely collaborating with the Centers for Disease Control and Prevention to align the public health and quality measurement use cases, where possible, including data elements, implementation guides, and tooling/reporting architectures</a:t>
            </a:r>
          </a:p>
        </p:txBody>
      </p:sp>
      <p:sp>
        <p:nvSpPr>
          <p:cNvPr id="4" name="Date Placeholder 3">
            <a:extLst>
              <a:ext uri="{FF2B5EF4-FFF2-40B4-BE49-F238E27FC236}">
                <a16:creationId xmlns:a16="http://schemas.microsoft.com/office/drawing/2014/main" id="{D3458B89-C7D5-40AD-8D3F-F8A45B279736}"/>
              </a:ex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8/10-8/11/2022</a:t>
            </a:r>
          </a:p>
        </p:txBody>
      </p:sp>
      <p:sp>
        <p:nvSpPr>
          <p:cNvPr id="5" name="Slide Number Placeholder 4">
            <a:extLst>
              <a:ext uri="{FF2B5EF4-FFF2-40B4-BE49-F238E27FC236}">
                <a16:creationId xmlns:a16="http://schemas.microsoft.com/office/drawing/2014/main" id="{E02AB3B6-75E8-490A-86A8-5D7C4F0B3F9B}"/>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23</a:t>
            </a:fld>
            <a:endParaRPr lang="en-US" dirty="0"/>
          </a:p>
        </p:txBody>
      </p:sp>
    </p:spTree>
    <p:extLst>
      <p:ext uri="{BB962C8B-B14F-4D97-AF65-F5344CB8AC3E}">
        <p14:creationId xmlns:p14="http://schemas.microsoft.com/office/powerpoint/2010/main" val="533597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39BAC4-A748-4C8E-ADEA-3AFA3660DEF4}"/>
              </a:ext>
            </a:extLst>
          </p:cNvPr>
          <p:cNvSpPr>
            <a:spLocks noGrp="1"/>
          </p:cNvSpPr>
          <p:nvPr>
            <p:ph type="title"/>
          </p:nvPr>
        </p:nvSpPr>
        <p:spPr>
          <a:xfrm>
            <a:off x="1219200" y="134278"/>
            <a:ext cx="9372600" cy="1066800"/>
          </a:xfrm>
        </p:spPr>
        <p:txBody>
          <a:bodyPr/>
          <a:lstStyle/>
          <a:p>
            <a:r>
              <a:rPr lang="en-US" sz="3400" dirty="0"/>
              <a:t>4. </a:t>
            </a:r>
            <a:r>
              <a:rPr lang="en-US" sz="3400" dirty="0">
                <a:cs typeface="Arial" pitchFamily="34" charset="0"/>
              </a:rPr>
              <a:t>Engaging with HL7 processes to continue to advance FHIR resources</a:t>
            </a:r>
            <a:endParaRPr lang="en-US" sz="3400" dirty="0"/>
          </a:p>
        </p:txBody>
      </p:sp>
      <p:sp>
        <p:nvSpPr>
          <p:cNvPr id="2" name="Content Placeholder 1">
            <a:extLst>
              <a:ext uri="{FF2B5EF4-FFF2-40B4-BE49-F238E27FC236}">
                <a16:creationId xmlns:a16="http://schemas.microsoft.com/office/drawing/2014/main" id="{7508E18F-7654-4653-9249-2AE5C15B2DA0}"/>
              </a:ext>
            </a:extLst>
          </p:cNvPr>
          <p:cNvSpPr>
            <a:spLocks noGrp="1"/>
          </p:cNvSpPr>
          <p:nvPr>
            <p:ph idx="1"/>
          </p:nvPr>
        </p:nvSpPr>
        <p:spPr>
          <a:xfrm>
            <a:off x="800100" y="1981200"/>
            <a:ext cx="10591800" cy="4191001"/>
          </a:xfrm>
        </p:spPr>
        <p:txBody>
          <a:bodyPr vert="horz" lIns="91440" tIns="45720" rIns="91440" bIns="45720" rtlCol="0">
            <a:noAutofit/>
          </a:bodyPr>
          <a:lstStyle/>
          <a:p>
            <a:pPr>
              <a:spcBef>
                <a:spcPts val="600"/>
              </a:spcBef>
              <a:spcAft>
                <a:spcPts val="1200"/>
              </a:spcAft>
            </a:pPr>
            <a:r>
              <a:rPr lang="en-US" sz="2400" dirty="0">
                <a:solidFill>
                  <a:schemeClr val="tx1">
                    <a:lumMod val="85000"/>
                    <a:lumOff val="15000"/>
                  </a:schemeClr>
                </a:solidFill>
              </a:rPr>
              <a:t>To advance implementation of standardized data, collaboration with consensus standards-setting bodies such as HL7 is critical</a:t>
            </a:r>
          </a:p>
          <a:p>
            <a:pPr>
              <a:spcBef>
                <a:spcPts val="600"/>
              </a:spcBef>
              <a:spcAft>
                <a:spcPts val="1200"/>
              </a:spcAft>
            </a:pPr>
            <a:r>
              <a:rPr lang="en-US" sz="2400" dirty="0">
                <a:solidFill>
                  <a:schemeClr val="tx1">
                    <a:lumMod val="85000"/>
                    <a:lumOff val="15000"/>
                  </a:schemeClr>
                </a:solidFill>
              </a:rPr>
              <a:t>We are considering how best to leverage existing implementation guides that are routinely updated and maintained by HL7 to define data standards and exchange mechanisms for FHIR dQMs in a fashion that supports the learning health system and alignment across use cases</a:t>
            </a:r>
          </a:p>
          <a:p>
            <a:pPr>
              <a:spcBef>
                <a:spcPts val="600"/>
              </a:spcBef>
              <a:spcAft>
                <a:spcPts val="1200"/>
              </a:spcAft>
            </a:pPr>
            <a:r>
              <a:rPr lang="en-US" sz="2400" dirty="0">
                <a:solidFill>
                  <a:schemeClr val="tx1">
                    <a:lumMod val="85000"/>
                    <a:lumOff val="15000"/>
                  </a:schemeClr>
                </a:solidFill>
              </a:rPr>
              <a:t>We are also considering what, if any, additional CMS-specific implementation guides may be necessary to support future digital quality measurement, such as guidance on aggregation mechanisms for reporting</a:t>
            </a:r>
          </a:p>
          <a:p>
            <a:pPr>
              <a:spcBef>
                <a:spcPts val="0"/>
              </a:spcBef>
              <a:spcAft>
                <a:spcPts val="600"/>
              </a:spcAft>
            </a:pPr>
            <a:endParaRPr lang="en-US" sz="2400" dirty="0">
              <a:solidFill>
                <a:schemeClr val="tx1">
                  <a:lumMod val="85000"/>
                  <a:lumOff val="15000"/>
                </a:schemeClr>
              </a:solidFill>
            </a:endParaRPr>
          </a:p>
        </p:txBody>
      </p:sp>
      <p:sp>
        <p:nvSpPr>
          <p:cNvPr id="5" name="Slide Number Placeholder 4">
            <a:extLst>
              <a:ext uri="{FF2B5EF4-FFF2-40B4-BE49-F238E27FC236}">
                <a16:creationId xmlns:a16="http://schemas.microsoft.com/office/drawing/2014/main" id="{DB189719-FD81-445F-847F-73012993D90D}"/>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24</a:t>
            </a:fld>
            <a:endParaRPr lang="en-US" dirty="0"/>
          </a:p>
        </p:txBody>
      </p:sp>
      <p:sp>
        <p:nvSpPr>
          <p:cNvPr id="4" name="Date Placeholder 3">
            <a:extLst>
              <a:ext uri="{FF2B5EF4-FFF2-40B4-BE49-F238E27FC236}">
                <a16:creationId xmlns:a16="http://schemas.microsoft.com/office/drawing/2014/main" id="{145E3F95-6FED-4644-95ED-CFF6FB8D0167}"/>
              </a:ex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8/10-8/11/2022</a:t>
            </a:r>
          </a:p>
        </p:txBody>
      </p:sp>
    </p:spTree>
    <p:extLst>
      <p:ext uri="{BB962C8B-B14F-4D97-AF65-F5344CB8AC3E}">
        <p14:creationId xmlns:p14="http://schemas.microsoft.com/office/powerpoint/2010/main" val="4004204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5C211D-6702-46EE-8B6D-6A7D84CCD993}"/>
              </a:ext>
            </a:extLst>
          </p:cNvPr>
          <p:cNvSpPr>
            <a:spLocks noGrp="1"/>
          </p:cNvSpPr>
          <p:nvPr>
            <p:ph type="title"/>
          </p:nvPr>
        </p:nvSpPr>
        <p:spPr>
          <a:xfrm>
            <a:off x="457200" y="0"/>
            <a:ext cx="11277600" cy="1295400"/>
          </a:xfrm>
        </p:spPr>
        <p:txBody>
          <a:bodyPr/>
          <a:lstStyle/>
          <a:p>
            <a:r>
              <a:rPr lang="en-US" sz="3200" dirty="0">
                <a:cs typeface="Arial" pitchFamily="34" charset="0"/>
              </a:rPr>
              <a:t>5. Engaging with stakeholders on digital quality measurement transition plans</a:t>
            </a:r>
            <a:endParaRPr lang="en-US" sz="3200" dirty="0"/>
          </a:p>
        </p:txBody>
      </p:sp>
      <p:sp>
        <p:nvSpPr>
          <p:cNvPr id="2" name="Content Placeholder 1">
            <a:extLst>
              <a:ext uri="{FF2B5EF4-FFF2-40B4-BE49-F238E27FC236}">
                <a16:creationId xmlns:a16="http://schemas.microsoft.com/office/drawing/2014/main" id="{D4B6AEE6-64E4-4734-BC2F-15CC1E6676AF}"/>
              </a:ext>
            </a:extLst>
          </p:cNvPr>
          <p:cNvSpPr>
            <a:spLocks noGrp="1"/>
          </p:cNvSpPr>
          <p:nvPr>
            <p:ph idx="1"/>
          </p:nvPr>
        </p:nvSpPr>
        <p:spPr>
          <a:xfrm>
            <a:off x="457200" y="1941024"/>
            <a:ext cx="11277600" cy="4572000"/>
          </a:xfrm>
        </p:spPr>
        <p:txBody>
          <a:bodyPr vert="horz" lIns="91440" tIns="45720" rIns="91440" bIns="45720" rtlCol="0">
            <a:noAutofit/>
          </a:bodyPr>
          <a:lstStyle/>
          <a:p>
            <a:pPr>
              <a:spcBef>
                <a:spcPts val="0"/>
              </a:spcBef>
              <a:spcAft>
                <a:spcPts val="600"/>
              </a:spcAft>
            </a:pPr>
            <a:r>
              <a:rPr lang="en-US" sz="2000" b="1" dirty="0">
                <a:solidFill>
                  <a:schemeClr val="tx2"/>
                </a:solidFill>
              </a:rPr>
              <a:t>CMS released a Request for Information (RFI) related to advancing digital quality measurement through the use of FHIR in the Fiscal Year (FY) 2023 IPPS Proposed Rule; content included:</a:t>
            </a:r>
          </a:p>
          <a:p>
            <a:pPr lvl="1">
              <a:spcBef>
                <a:spcPts val="0"/>
              </a:spcBef>
              <a:spcAft>
                <a:spcPts val="600"/>
              </a:spcAft>
              <a:buClr>
                <a:srgbClr val="00569A"/>
              </a:buClr>
            </a:pPr>
            <a:r>
              <a:rPr lang="en-US" sz="1800" dirty="0">
                <a:solidFill>
                  <a:schemeClr val="tx1">
                    <a:lumMod val="85000"/>
                    <a:lumOff val="15000"/>
                  </a:schemeClr>
                </a:solidFill>
              </a:rPr>
              <a:t>Refined Potential Future Definition of Digital Quality Measures (dQMs)</a:t>
            </a:r>
          </a:p>
          <a:p>
            <a:pPr lvl="2">
              <a:spcAft>
                <a:spcPts val="1200"/>
              </a:spcAft>
            </a:pPr>
            <a:r>
              <a:rPr lang="en-US" sz="1400" dirty="0"/>
              <a:t>Requested feedback on the potential refined definition of digital quality measures and considerations related to use of non-EHR data sources</a:t>
            </a:r>
          </a:p>
          <a:p>
            <a:pPr lvl="1">
              <a:spcBef>
                <a:spcPts val="0"/>
              </a:spcBef>
              <a:spcAft>
                <a:spcPts val="600"/>
              </a:spcAft>
              <a:buClr>
                <a:srgbClr val="00569A"/>
              </a:buClr>
            </a:pPr>
            <a:r>
              <a:rPr lang="en-US" sz="1800" dirty="0">
                <a:solidFill>
                  <a:schemeClr val="tx1">
                    <a:lumMod val="85000"/>
                    <a:lumOff val="15000"/>
                  </a:schemeClr>
                </a:solidFill>
              </a:rPr>
              <a:t>Data Standardization Activities</a:t>
            </a:r>
          </a:p>
          <a:p>
            <a:pPr lvl="2"/>
            <a:r>
              <a:rPr lang="en-US" sz="1400" dirty="0"/>
              <a:t>Outlined data standardization strategies and potential venues for advancing data standardization </a:t>
            </a:r>
          </a:p>
          <a:p>
            <a:pPr lvl="2">
              <a:spcAft>
                <a:spcPts val="1200"/>
              </a:spcAft>
            </a:pPr>
            <a:r>
              <a:rPr lang="en-US" sz="1400" dirty="0"/>
              <a:t>Requested feedback on the specific implementation guides being considered and other data and reporting components where standardization should be considered</a:t>
            </a:r>
          </a:p>
          <a:p>
            <a:pPr lvl="1">
              <a:spcBef>
                <a:spcPts val="0"/>
              </a:spcBef>
              <a:spcAft>
                <a:spcPts val="600"/>
              </a:spcAft>
              <a:buClr>
                <a:srgbClr val="00569A"/>
              </a:buClr>
            </a:pPr>
            <a:r>
              <a:rPr lang="en-US" sz="1800" dirty="0">
                <a:solidFill>
                  <a:schemeClr val="tx1">
                    <a:lumMod val="85000"/>
                    <a:lumOff val="15000"/>
                  </a:schemeClr>
                </a:solidFill>
              </a:rPr>
              <a:t>Approaches to Achieve FHIR eCQM Reporting</a:t>
            </a:r>
          </a:p>
          <a:p>
            <a:pPr lvl="2"/>
            <a:r>
              <a:rPr lang="en-US" sz="1400" dirty="0"/>
              <a:t>Outlined activities CMS is undertaking or considering to achieve FHIR eCQM reporting</a:t>
            </a:r>
          </a:p>
          <a:p>
            <a:pPr lvl="2"/>
            <a:r>
              <a:rPr lang="en-US" sz="1400" dirty="0"/>
              <a:t>Requested feedback on additional venues to engage with implementors, data flow opportunities, and any other critical considerations during the transition</a:t>
            </a:r>
          </a:p>
          <a:p>
            <a:pPr>
              <a:spcBef>
                <a:spcPts val="0"/>
              </a:spcBef>
              <a:spcAft>
                <a:spcPts val="600"/>
              </a:spcAft>
            </a:pPr>
            <a:endParaRPr lang="en-US" sz="2000" b="1" dirty="0">
              <a:solidFill>
                <a:schemeClr val="tx2"/>
              </a:solidFill>
            </a:endParaRPr>
          </a:p>
          <a:p>
            <a:pPr>
              <a:spcBef>
                <a:spcPts val="0"/>
              </a:spcBef>
              <a:spcAft>
                <a:spcPts val="600"/>
              </a:spcAft>
            </a:pPr>
            <a:endParaRPr lang="en-US" sz="2000" b="1" dirty="0">
              <a:solidFill>
                <a:schemeClr val="tx2"/>
              </a:solidFill>
            </a:endParaRPr>
          </a:p>
        </p:txBody>
      </p:sp>
      <p:sp>
        <p:nvSpPr>
          <p:cNvPr id="4" name="Date Placeholder 3">
            <a:extLst>
              <a:ext uri="{FF2B5EF4-FFF2-40B4-BE49-F238E27FC236}">
                <a16:creationId xmlns:a16="http://schemas.microsoft.com/office/drawing/2014/main" id="{34618851-99E1-4709-AB15-BA67F0A8FBEF}"/>
              </a:ex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8/10-8/11/2022</a:t>
            </a:r>
          </a:p>
        </p:txBody>
      </p:sp>
      <p:sp>
        <p:nvSpPr>
          <p:cNvPr id="5" name="Slide Number Placeholder 4">
            <a:extLst>
              <a:ext uri="{FF2B5EF4-FFF2-40B4-BE49-F238E27FC236}">
                <a16:creationId xmlns:a16="http://schemas.microsoft.com/office/drawing/2014/main" id="{E53A3D7D-A675-45B5-8B03-655C2680EE41}"/>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25</a:t>
            </a:fld>
            <a:endParaRPr lang="en-US" dirty="0"/>
          </a:p>
        </p:txBody>
      </p:sp>
    </p:spTree>
    <p:extLst>
      <p:ext uri="{BB962C8B-B14F-4D97-AF65-F5344CB8AC3E}">
        <p14:creationId xmlns:p14="http://schemas.microsoft.com/office/powerpoint/2010/main" val="3238805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A9DC30-1CB9-4FF9-846F-A426A8903683}"/>
              </a:ext>
            </a:extLst>
          </p:cNvPr>
          <p:cNvSpPr>
            <a:spLocks noGrp="1"/>
          </p:cNvSpPr>
          <p:nvPr>
            <p:ph type="title"/>
          </p:nvPr>
        </p:nvSpPr>
        <p:spPr>
          <a:xfrm>
            <a:off x="381000" y="0"/>
            <a:ext cx="11277600" cy="1371600"/>
          </a:xfrm>
        </p:spPr>
        <p:txBody>
          <a:bodyPr/>
          <a:lstStyle/>
          <a:p>
            <a:r>
              <a:rPr lang="en-US" sz="3200" dirty="0">
                <a:cs typeface="Arial" pitchFamily="34" charset="0"/>
              </a:rPr>
              <a:t>5. Engaging with stakeholders: FY 2023 IPPS Rule RFI Feedback Summary</a:t>
            </a:r>
            <a:endParaRPr lang="en-US" sz="3200" dirty="0"/>
          </a:p>
        </p:txBody>
      </p:sp>
      <p:sp>
        <p:nvSpPr>
          <p:cNvPr id="2" name="Content Placeholder 1">
            <a:extLst>
              <a:ext uri="{FF2B5EF4-FFF2-40B4-BE49-F238E27FC236}">
                <a16:creationId xmlns:a16="http://schemas.microsoft.com/office/drawing/2014/main" id="{D5AD730F-3734-42E4-B6B3-C27100EFE53D}"/>
              </a:ext>
            </a:extLst>
          </p:cNvPr>
          <p:cNvSpPr>
            <a:spLocks noGrp="1"/>
          </p:cNvSpPr>
          <p:nvPr>
            <p:ph idx="1"/>
          </p:nvPr>
        </p:nvSpPr>
        <p:spPr>
          <a:xfrm>
            <a:off x="457200" y="1935162"/>
            <a:ext cx="11277600" cy="4572000"/>
          </a:xfrm>
        </p:spPr>
        <p:txBody>
          <a:bodyPr vert="horz" lIns="91440" tIns="45720" rIns="91440" bIns="45720" rtlCol="0">
            <a:noAutofit/>
          </a:bodyPr>
          <a:lstStyle/>
          <a:p>
            <a:pPr marL="0" indent="0">
              <a:spcBef>
                <a:spcPts val="0"/>
              </a:spcBef>
              <a:spcAft>
                <a:spcPts val="1800"/>
              </a:spcAft>
              <a:buNone/>
            </a:pPr>
            <a:r>
              <a:rPr lang="en-US" sz="1800" b="1" dirty="0">
                <a:solidFill>
                  <a:schemeClr val="tx1">
                    <a:lumMod val="85000"/>
                    <a:lumOff val="15000"/>
                  </a:schemeClr>
                </a:solidFill>
              </a:rPr>
              <a:t>CMS received feedback from stakeholders on the RFI, related to the following topics:</a:t>
            </a:r>
          </a:p>
          <a:p>
            <a:pPr marL="344488" indent="-344488">
              <a:spcBef>
                <a:spcPts val="0"/>
              </a:spcBef>
              <a:spcAft>
                <a:spcPts val="600"/>
              </a:spcAft>
              <a:buFont typeface="+mj-lt"/>
              <a:buAutoNum type="arabicPeriod"/>
            </a:pPr>
            <a:r>
              <a:rPr lang="en-US" sz="1800" b="1" dirty="0">
                <a:solidFill>
                  <a:schemeClr val="tx2"/>
                </a:solidFill>
              </a:rPr>
              <a:t>General feedback on transition to digital quality measurement</a:t>
            </a:r>
          </a:p>
          <a:p>
            <a:pPr lvl="1">
              <a:spcBef>
                <a:spcPts val="0"/>
              </a:spcBef>
              <a:spcAft>
                <a:spcPts val="600"/>
              </a:spcAft>
              <a:buClr>
                <a:srgbClr val="00569A"/>
              </a:buClr>
            </a:pPr>
            <a:r>
              <a:rPr lang="en-US" sz="1400" dirty="0">
                <a:solidFill>
                  <a:schemeClr val="tx1">
                    <a:lumMod val="85000"/>
                    <a:lumOff val="15000"/>
                  </a:schemeClr>
                </a:solidFill>
              </a:rPr>
              <a:t>Widespread support among commenters for CMS’s efforts to transition to digital quality measurement </a:t>
            </a:r>
          </a:p>
          <a:p>
            <a:pPr lvl="1">
              <a:spcBef>
                <a:spcPts val="0"/>
              </a:spcBef>
              <a:spcAft>
                <a:spcPts val="600"/>
              </a:spcAft>
              <a:buClr>
                <a:srgbClr val="00569A"/>
              </a:buClr>
            </a:pPr>
            <a:r>
              <a:rPr lang="en-US" sz="1400" dirty="0">
                <a:solidFill>
                  <a:schemeClr val="tx1">
                    <a:lumMod val="85000"/>
                    <a:lumOff val="15000"/>
                  </a:schemeClr>
                </a:solidFill>
              </a:rPr>
              <a:t>Support for leveraging the FHIR standard and FHIR APIs, though some commenters noted the standards and implementation guides are still maturing and others suggested flexibility in standards requirements</a:t>
            </a:r>
          </a:p>
          <a:p>
            <a:pPr lvl="1">
              <a:spcBef>
                <a:spcPts val="0"/>
              </a:spcBef>
              <a:spcAft>
                <a:spcPts val="600"/>
              </a:spcAft>
              <a:buClr>
                <a:srgbClr val="00569A"/>
              </a:buClr>
            </a:pPr>
            <a:r>
              <a:rPr lang="en-US" sz="1400" dirty="0">
                <a:solidFill>
                  <a:schemeClr val="tx1">
                    <a:lumMod val="85000"/>
                    <a:lumOff val="15000"/>
                  </a:schemeClr>
                </a:solidFill>
              </a:rPr>
              <a:t>Request for ample time for the transition and information on transition plans</a:t>
            </a:r>
          </a:p>
          <a:p>
            <a:pPr lvl="1">
              <a:spcBef>
                <a:spcPts val="0"/>
              </a:spcBef>
              <a:spcAft>
                <a:spcPts val="600"/>
              </a:spcAft>
              <a:buClr>
                <a:srgbClr val="00569A"/>
              </a:buClr>
            </a:pPr>
            <a:r>
              <a:rPr lang="en-US" sz="1400" dirty="0">
                <a:solidFill>
                  <a:schemeClr val="tx1">
                    <a:lumMod val="85000"/>
                    <a:lumOff val="15000"/>
                  </a:schemeClr>
                </a:solidFill>
              </a:rPr>
              <a:t>Recognition of burden and cost associated with the transition</a:t>
            </a:r>
          </a:p>
          <a:p>
            <a:pPr lvl="1">
              <a:spcBef>
                <a:spcPts val="0"/>
              </a:spcBef>
              <a:spcAft>
                <a:spcPts val="600"/>
              </a:spcAft>
              <a:buClr>
                <a:srgbClr val="00569A"/>
              </a:buClr>
            </a:pPr>
            <a:endParaRPr lang="en-US" sz="1100" dirty="0">
              <a:solidFill>
                <a:schemeClr val="tx1">
                  <a:lumMod val="85000"/>
                  <a:lumOff val="15000"/>
                </a:schemeClr>
              </a:solidFill>
            </a:endParaRPr>
          </a:p>
          <a:p>
            <a:pPr marL="344488" indent="-344488">
              <a:spcBef>
                <a:spcPts val="0"/>
              </a:spcBef>
              <a:spcAft>
                <a:spcPts val="600"/>
              </a:spcAft>
              <a:buFont typeface="+mj-lt"/>
              <a:buAutoNum type="arabicPeriod"/>
            </a:pPr>
            <a:r>
              <a:rPr lang="en-US" sz="1800" b="1" dirty="0">
                <a:solidFill>
                  <a:schemeClr val="tx2"/>
                </a:solidFill>
              </a:rPr>
              <a:t>Regarding the potential refined dQM definition and use of non-EHR data sources</a:t>
            </a:r>
          </a:p>
          <a:p>
            <a:pPr lvl="1">
              <a:spcBef>
                <a:spcPts val="0"/>
              </a:spcBef>
              <a:spcAft>
                <a:spcPts val="600"/>
              </a:spcAft>
              <a:buClr>
                <a:srgbClr val="00569A"/>
              </a:buClr>
            </a:pPr>
            <a:r>
              <a:rPr lang="en-US" sz="1400" dirty="0">
                <a:solidFill>
                  <a:schemeClr val="tx1">
                    <a:lumMod val="85000"/>
                    <a:lumOff val="15000"/>
                  </a:schemeClr>
                </a:solidFill>
              </a:rPr>
              <a:t>Support for the definition capturing broad range of evolving healthcare information sources</a:t>
            </a:r>
          </a:p>
          <a:p>
            <a:pPr lvl="1">
              <a:spcBef>
                <a:spcPts val="0"/>
              </a:spcBef>
              <a:spcAft>
                <a:spcPts val="600"/>
              </a:spcAft>
              <a:buClr>
                <a:srgbClr val="00569A"/>
              </a:buClr>
            </a:pPr>
            <a:r>
              <a:rPr lang="en-US" sz="1400" dirty="0">
                <a:solidFill>
                  <a:schemeClr val="tx1">
                    <a:lumMod val="85000"/>
                    <a:lumOff val="15000"/>
                  </a:schemeClr>
                </a:solidFill>
              </a:rPr>
              <a:t>Some concern the definition is too broad to be meaningful and requests for additional examples</a:t>
            </a:r>
          </a:p>
          <a:p>
            <a:pPr lvl="1">
              <a:spcBef>
                <a:spcPts val="0"/>
              </a:spcBef>
              <a:spcAft>
                <a:spcPts val="600"/>
              </a:spcAft>
              <a:buClr>
                <a:srgbClr val="00569A"/>
              </a:buClr>
            </a:pPr>
            <a:r>
              <a:rPr lang="en-US" sz="1400" dirty="0">
                <a:solidFill>
                  <a:schemeClr val="tx1">
                    <a:lumMod val="85000"/>
                    <a:lumOff val="15000"/>
                  </a:schemeClr>
                </a:solidFill>
              </a:rPr>
              <a:t>Request for further clarification of eCQMs compared with dQMs</a:t>
            </a:r>
          </a:p>
          <a:p>
            <a:pPr lvl="1">
              <a:spcBef>
                <a:spcPts val="0"/>
              </a:spcBef>
              <a:spcAft>
                <a:spcPts val="600"/>
              </a:spcAft>
              <a:buClr>
                <a:srgbClr val="00569A"/>
              </a:buClr>
            </a:pPr>
            <a:r>
              <a:rPr lang="en-US" sz="1400" dirty="0">
                <a:solidFill>
                  <a:schemeClr val="tx1">
                    <a:lumMod val="85000"/>
                    <a:lumOff val="15000"/>
                  </a:schemeClr>
                </a:solidFill>
              </a:rPr>
              <a:t>Support for use of non-EHR data sources in dQMs to enhance completeness of data used for quality measurement</a:t>
            </a:r>
          </a:p>
          <a:p>
            <a:pPr lvl="1">
              <a:spcBef>
                <a:spcPts val="0"/>
              </a:spcBef>
              <a:spcAft>
                <a:spcPts val="600"/>
              </a:spcAft>
              <a:buClr>
                <a:srgbClr val="00569A"/>
              </a:buClr>
            </a:pPr>
            <a:r>
              <a:rPr lang="en-US" sz="1400" dirty="0">
                <a:solidFill>
                  <a:schemeClr val="tx1">
                    <a:lumMod val="85000"/>
                    <a:lumOff val="15000"/>
                  </a:schemeClr>
                </a:solidFill>
              </a:rPr>
              <a:t>Concern for current lack of standardization and requirements for non-EHR data sources, and lack of access by clinicians to information from these data sources</a:t>
            </a:r>
          </a:p>
          <a:p>
            <a:pPr>
              <a:spcBef>
                <a:spcPts val="0"/>
              </a:spcBef>
              <a:spcAft>
                <a:spcPts val="600"/>
              </a:spcAft>
            </a:pPr>
            <a:endParaRPr lang="en-US" sz="1800" b="1" dirty="0">
              <a:solidFill>
                <a:schemeClr val="tx2"/>
              </a:solidFill>
            </a:endParaRPr>
          </a:p>
          <a:p>
            <a:pPr>
              <a:spcBef>
                <a:spcPts val="0"/>
              </a:spcBef>
              <a:spcAft>
                <a:spcPts val="600"/>
              </a:spcAft>
            </a:pPr>
            <a:endParaRPr lang="en-US" sz="1800" b="1" dirty="0">
              <a:solidFill>
                <a:schemeClr val="tx2"/>
              </a:solidFill>
            </a:endParaRPr>
          </a:p>
        </p:txBody>
      </p:sp>
      <p:sp>
        <p:nvSpPr>
          <p:cNvPr id="4" name="Date Placeholder 3">
            <a:extLst>
              <a:ext uri="{FF2B5EF4-FFF2-40B4-BE49-F238E27FC236}">
                <a16:creationId xmlns:a16="http://schemas.microsoft.com/office/drawing/2014/main" id="{89AC69D5-4B1C-48AD-90C5-8FC42944AA05}"/>
              </a:ex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8/10-8/11/2022</a:t>
            </a:r>
          </a:p>
        </p:txBody>
      </p:sp>
      <p:sp>
        <p:nvSpPr>
          <p:cNvPr id="5" name="Slide Number Placeholder 4">
            <a:extLst>
              <a:ext uri="{FF2B5EF4-FFF2-40B4-BE49-F238E27FC236}">
                <a16:creationId xmlns:a16="http://schemas.microsoft.com/office/drawing/2014/main" id="{DE98F694-6D3B-468E-828A-5D7544C9DF8B}"/>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26</a:t>
            </a:fld>
            <a:endParaRPr lang="en-US" dirty="0"/>
          </a:p>
        </p:txBody>
      </p:sp>
    </p:spTree>
    <p:extLst>
      <p:ext uri="{BB962C8B-B14F-4D97-AF65-F5344CB8AC3E}">
        <p14:creationId xmlns:p14="http://schemas.microsoft.com/office/powerpoint/2010/main" val="1989037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A9DC30-1CB9-4FF9-846F-A426A8903683}"/>
              </a:ext>
            </a:extLst>
          </p:cNvPr>
          <p:cNvSpPr>
            <a:spLocks noGrp="1"/>
          </p:cNvSpPr>
          <p:nvPr>
            <p:ph type="title"/>
          </p:nvPr>
        </p:nvSpPr>
        <p:spPr>
          <a:xfrm>
            <a:off x="685800" y="0"/>
            <a:ext cx="10820400" cy="1371600"/>
          </a:xfrm>
        </p:spPr>
        <p:txBody>
          <a:bodyPr/>
          <a:lstStyle/>
          <a:p>
            <a:r>
              <a:rPr lang="en-US" sz="3200" dirty="0">
                <a:cs typeface="Arial" pitchFamily="34" charset="0"/>
              </a:rPr>
              <a:t>5. Engaging with stakeholders: FY 2023 IPPS Rule RFI Feedback Summary, cont.</a:t>
            </a:r>
            <a:endParaRPr lang="en-US" sz="3200" dirty="0"/>
          </a:p>
        </p:txBody>
      </p:sp>
      <p:sp>
        <p:nvSpPr>
          <p:cNvPr id="2" name="Content Placeholder 1">
            <a:extLst>
              <a:ext uri="{FF2B5EF4-FFF2-40B4-BE49-F238E27FC236}">
                <a16:creationId xmlns:a16="http://schemas.microsoft.com/office/drawing/2014/main" id="{D5AD730F-3734-42E4-B6B3-C27100EFE53D}"/>
              </a:ext>
            </a:extLst>
          </p:cNvPr>
          <p:cNvSpPr>
            <a:spLocks noGrp="1"/>
          </p:cNvSpPr>
          <p:nvPr>
            <p:ph idx="1"/>
          </p:nvPr>
        </p:nvSpPr>
        <p:spPr>
          <a:xfrm>
            <a:off x="381000" y="1935162"/>
            <a:ext cx="5029200" cy="4572000"/>
          </a:xfrm>
        </p:spPr>
        <p:txBody>
          <a:bodyPr vert="horz" lIns="91440" tIns="45720" rIns="91440" bIns="45720" rtlCol="0">
            <a:noAutofit/>
          </a:bodyPr>
          <a:lstStyle/>
          <a:p>
            <a:pPr>
              <a:spcBef>
                <a:spcPts val="0"/>
              </a:spcBef>
              <a:spcAft>
                <a:spcPts val="600"/>
              </a:spcAft>
              <a:buFont typeface="+mj-lt"/>
              <a:buAutoNum type="arabicPeriod" startAt="3"/>
            </a:pPr>
            <a:r>
              <a:rPr lang="en-US" sz="1800" b="1" dirty="0">
                <a:solidFill>
                  <a:schemeClr val="tx2"/>
                </a:solidFill>
              </a:rPr>
              <a:t>Regarding data standardization activities</a:t>
            </a:r>
          </a:p>
          <a:p>
            <a:pPr marL="684213" lvl="1">
              <a:spcBef>
                <a:spcPts val="600"/>
              </a:spcBef>
              <a:spcAft>
                <a:spcPts val="600"/>
              </a:spcAft>
              <a:buClr>
                <a:srgbClr val="00569A"/>
              </a:buClr>
            </a:pPr>
            <a:r>
              <a:rPr lang="en-US" sz="1400" dirty="0">
                <a:solidFill>
                  <a:schemeClr val="tx1">
                    <a:lumMod val="85000"/>
                    <a:lumOff val="15000"/>
                  </a:schemeClr>
                </a:solidFill>
              </a:rPr>
              <a:t>Support for the implementation guides CMS is considering using for dQM, including the Quality Improvement Core and the Data Exchange for Quality Measures (DEQM) Implementation Guides, and recommendations for additional implementation guides to consider</a:t>
            </a:r>
          </a:p>
          <a:p>
            <a:pPr marL="684213" lvl="1">
              <a:spcBef>
                <a:spcPts val="600"/>
              </a:spcBef>
              <a:spcAft>
                <a:spcPts val="600"/>
              </a:spcAft>
              <a:buClr>
                <a:srgbClr val="00569A"/>
              </a:buClr>
            </a:pPr>
            <a:r>
              <a:rPr lang="en-US" sz="1400" dirty="0">
                <a:solidFill>
                  <a:schemeClr val="tx1">
                    <a:lumMod val="85000"/>
                    <a:lumOff val="15000"/>
                  </a:schemeClr>
                </a:solidFill>
              </a:rPr>
              <a:t>Support for alignment with ONC’s USCDI and future USCDI+ QM</a:t>
            </a:r>
          </a:p>
          <a:p>
            <a:pPr marL="684213" lvl="1">
              <a:spcBef>
                <a:spcPts val="600"/>
              </a:spcBef>
              <a:spcAft>
                <a:spcPts val="600"/>
              </a:spcAft>
              <a:buClr>
                <a:srgbClr val="00569A"/>
              </a:buClr>
            </a:pPr>
            <a:r>
              <a:rPr lang="en-US" sz="1400" dirty="0">
                <a:solidFill>
                  <a:schemeClr val="tx1">
                    <a:lumMod val="85000"/>
                    <a:lumOff val="15000"/>
                  </a:schemeClr>
                </a:solidFill>
              </a:rPr>
              <a:t>Recommendations to continue testing and validating implementation guides, with opportunity for stakeholder input, to ensure maturity of implementation guides and alignment across guides</a:t>
            </a:r>
          </a:p>
          <a:p>
            <a:pPr marL="684213" lvl="1">
              <a:spcBef>
                <a:spcPts val="600"/>
              </a:spcBef>
              <a:spcAft>
                <a:spcPts val="600"/>
              </a:spcAft>
              <a:buClr>
                <a:srgbClr val="00569A"/>
              </a:buClr>
            </a:pPr>
            <a:r>
              <a:rPr lang="en-US" sz="1400" dirty="0">
                <a:solidFill>
                  <a:schemeClr val="tx1">
                    <a:lumMod val="85000"/>
                    <a:lumOff val="15000"/>
                  </a:schemeClr>
                </a:solidFill>
              </a:rPr>
              <a:t>Recognition of need for guidance related to data exchange methods, aggregation activities, and implementation of content</a:t>
            </a:r>
          </a:p>
        </p:txBody>
      </p:sp>
      <p:sp>
        <p:nvSpPr>
          <p:cNvPr id="9" name="TextBox 8">
            <a:extLst>
              <a:ext uri="{FF2B5EF4-FFF2-40B4-BE49-F238E27FC236}">
                <a16:creationId xmlns:a16="http://schemas.microsoft.com/office/drawing/2014/main" id="{F2777B7F-4D20-DF93-3A3C-EA7787026174}"/>
              </a:ext>
            </a:extLst>
          </p:cNvPr>
          <p:cNvSpPr txBox="1"/>
          <p:nvPr/>
        </p:nvSpPr>
        <p:spPr>
          <a:xfrm>
            <a:off x="5638800" y="1935162"/>
            <a:ext cx="5943600" cy="3930307"/>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600"/>
              </a:spcAft>
              <a:buClrTx/>
              <a:buSzTx/>
              <a:buFont typeface="+mj-lt"/>
              <a:buAutoNum type="arabicPeriod" startAt="4"/>
              <a:tabLst/>
              <a:defRPr/>
            </a:pPr>
            <a:r>
              <a:rPr kumimoji="0" lang="en-US" sz="1800" b="1" i="0" u="none" strike="noStrike" kern="1200" cap="none" spc="0" normalizeH="0" baseline="0" noProof="0" dirty="0">
                <a:ln>
                  <a:noFill/>
                </a:ln>
                <a:solidFill>
                  <a:srgbClr val="0D4B85"/>
                </a:solidFill>
                <a:effectLst/>
                <a:uLnTx/>
                <a:uFillTx/>
                <a:latin typeface="Arial" panose="020B0604020202020204" pitchFamily="34" charset="0"/>
                <a:ea typeface="+mn-ea"/>
                <a:cs typeface="Arial" panose="020B0604020202020204" pitchFamily="34" charset="0"/>
              </a:rPr>
              <a:t>Regarding approaches to achieving FHIR eCQM reporting</a:t>
            </a:r>
          </a:p>
          <a:p>
            <a:pPr marL="684213" marR="0" lvl="1" indent="-285750" algn="l" defTabSz="914400" rtl="0" eaLnBrk="1" fontAlgn="auto" latinLnBrk="0" hangingPunct="1">
              <a:lnSpc>
                <a:spcPct val="100000"/>
              </a:lnSpc>
              <a:spcBef>
                <a:spcPts val="0"/>
              </a:spcBef>
              <a:spcAft>
                <a:spcPts val="600"/>
              </a:spcAft>
              <a:buClr>
                <a:srgbClr val="00569A"/>
              </a:buClr>
              <a:buSzTx/>
              <a:buFont typeface="Arial" pitchFamily="34" charset="0"/>
              <a:buChar char="–"/>
              <a:tabLst/>
              <a:defRPr/>
            </a:pPr>
            <a:r>
              <a:rPr kumimoji="0" lang="en-US"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On venues to engage with implementors and other stakeholders:</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Recommendation to continue Connectathons, and solicit input from groups including NQF, EHR Association, Health IT developers, HIEs, and hospitals and clinicians</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Suggestions that CMS conduct sufficient large-scale testing and consult with multi-stakeholder groups prior to wide-spread adoption</a:t>
            </a:r>
          </a:p>
          <a:p>
            <a:pPr marL="684213" marR="0" lvl="1" indent="-285750" algn="l" defTabSz="914400" rtl="0" eaLnBrk="1" fontAlgn="auto" latinLnBrk="0" hangingPunct="1">
              <a:lnSpc>
                <a:spcPct val="100000"/>
              </a:lnSpc>
              <a:spcBef>
                <a:spcPts val="0"/>
              </a:spcBef>
              <a:spcAft>
                <a:spcPts val="600"/>
              </a:spcAft>
              <a:buClr>
                <a:srgbClr val="00569A"/>
              </a:buClr>
              <a:buSzTx/>
              <a:buFont typeface="Arial" pitchFamily="34" charset="0"/>
              <a:buChar char="–"/>
              <a:tabLst/>
              <a:defRPr/>
            </a:pPr>
            <a:r>
              <a:rPr kumimoji="0" lang="en-US"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On data flow options:</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Support for clinical quality language, FHIR, and FHIR-based APIs, but concerns expressed regarding security and privacy considerations</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Identification of the need for data quality and validity assurances</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Suggestions to explore additional API functionality requirements (for example subscriptions or Bulk FHIR) and consider associated costs</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Recognition of benefit of real-time data exchange and rapid feedback loops</a:t>
            </a:r>
          </a:p>
        </p:txBody>
      </p:sp>
      <p:sp>
        <p:nvSpPr>
          <p:cNvPr id="4" name="Date Placeholder 3">
            <a:extLst>
              <a:ext uri="{FF2B5EF4-FFF2-40B4-BE49-F238E27FC236}">
                <a16:creationId xmlns:a16="http://schemas.microsoft.com/office/drawing/2014/main" id="{89AC69D5-4B1C-48AD-90C5-8FC42944AA05}"/>
              </a:ex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8/10-8/11/2022</a:t>
            </a:r>
          </a:p>
        </p:txBody>
      </p:sp>
      <p:sp>
        <p:nvSpPr>
          <p:cNvPr id="5" name="Slide Number Placeholder 4">
            <a:extLst>
              <a:ext uri="{FF2B5EF4-FFF2-40B4-BE49-F238E27FC236}">
                <a16:creationId xmlns:a16="http://schemas.microsoft.com/office/drawing/2014/main" id="{DE98F694-6D3B-468E-828A-5D7544C9DF8B}"/>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27</a:t>
            </a:fld>
            <a:endParaRPr lang="en-US" dirty="0"/>
          </a:p>
        </p:txBody>
      </p:sp>
    </p:spTree>
    <p:extLst>
      <p:ext uri="{BB962C8B-B14F-4D97-AF65-F5344CB8AC3E}">
        <p14:creationId xmlns:p14="http://schemas.microsoft.com/office/powerpoint/2010/main" val="2038734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DD9479-7D3F-42EA-BAE9-2F576FA270C6}"/>
              </a:ext>
            </a:extLst>
          </p:cNvPr>
          <p:cNvSpPr>
            <a:spLocks noGrp="1"/>
          </p:cNvSpPr>
          <p:nvPr>
            <p:ph type="title"/>
          </p:nvPr>
        </p:nvSpPr>
        <p:spPr>
          <a:xfrm>
            <a:off x="457200" y="76200"/>
            <a:ext cx="11277600" cy="1143000"/>
          </a:xfrm>
        </p:spPr>
        <p:txBody>
          <a:bodyPr/>
          <a:lstStyle/>
          <a:p>
            <a:r>
              <a:rPr lang="en-US" sz="3600" dirty="0">
                <a:cs typeface="Arial" pitchFamily="34" charset="0"/>
              </a:rPr>
              <a:t>5. Engaging with stakeholders: dQM Webpage</a:t>
            </a:r>
            <a:endParaRPr lang="en-US" sz="3600" dirty="0"/>
          </a:p>
        </p:txBody>
      </p:sp>
      <p:sp>
        <p:nvSpPr>
          <p:cNvPr id="2" name="Content Placeholder 1">
            <a:extLst>
              <a:ext uri="{FF2B5EF4-FFF2-40B4-BE49-F238E27FC236}">
                <a16:creationId xmlns:a16="http://schemas.microsoft.com/office/drawing/2014/main" id="{5336AC85-5501-4B60-85DD-E54462DEC3F2}"/>
              </a:ext>
            </a:extLst>
          </p:cNvPr>
          <p:cNvSpPr>
            <a:spLocks noGrp="1"/>
          </p:cNvSpPr>
          <p:nvPr>
            <p:ph idx="1"/>
          </p:nvPr>
        </p:nvSpPr>
        <p:spPr>
          <a:xfrm>
            <a:off x="304800" y="1904999"/>
            <a:ext cx="5562600" cy="4267201"/>
          </a:xfrm>
        </p:spPr>
        <p:txBody>
          <a:bodyPr>
            <a:noAutofit/>
          </a:bodyPr>
          <a:lstStyle/>
          <a:p>
            <a:pPr>
              <a:spcAft>
                <a:spcPts val="600"/>
              </a:spcAft>
            </a:pPr>
            <a:r>
              <a:rPr lang="en-US" sz="1600" b="1" dirty="0">
                <a:solidFill>
                  <a:schemeClr val="tx2"/>
                </a:solidFill>
              </a:rPr>
              <a:t>CMS launched a Digital Quality Measures webpage on the Electronic Clinical Quality Improvement (eCQI) Resource Center to engage stakeholders</a:t>
            </a:r>
          </a:p>
          <a:p>
            <a:pPr lvl="1">
              <a:spcAft>
                <a:spcPts val="600"/>
              </a:spcAft>
            </a:pPr>
            <a:r>
              <a:rPr lang="en-US" sz="1600" b="1" u="sng" dirty="0">
                <a:solidFill>
                  <a:schemeClr val="tx1">
                    <a:lumMod val="85000"/>
                    <a:lumOff val="15000"/>
                  </a:schemeClr>
                </a:solidFill>
              </a:rPr>
              <a:t>Goal</a:t>
            </a:r>
            <a:r>
              <a:rPr lang="en-US" sz="1600" b="1" dirty="0">
                <a:solidFill>
                  <a:schemeClr val="tx1">
                    <a:lumMod val="85000"/>
                    <a:lumOff val="15000"/>
                  </a:schemeClr>
                </a:solidFill>
              </a:rPr>
              <a:t>: </a:t>
            </a:r>
          </a:p>
          <a:p>
            <a:pPr marL="969963" lvl="2"/>
            <a:r>
              <a:rPr lang="en-US" sz="1400" dirty="0"/>
              <a:t>Provide a location for stakeholders to access information and materials related to CMS’s plans </a:t>
            </a:r>
            <a:br>
              <a:rPr lang="en-US" sz="1400" dirty="0"/>
            </a:br>
            <a:r>
              <a:rPr lang="en-US" sz="1400" dirty="0"/>
              <a:t>and </a:t>
            </a:r>
            <a:r>
              <a:rPr lang="en-US" sz="1400" dirty="0">
                <a:effectLst/>
                <a:ea typeface="Calibri" panose="020F0502020204030204" pitchFamily="34" charset="0"/>
              </a:rPr>
              <a:t>activities to move toward full digital quality measurement</a:t>
            </a:r>
          </a:p>
          <a:p>
            <a:pPr lvl="1"/>
            <a:endParaRPr lang="en-US" sz="1050" dirty="0"/>
          </a:p>
          <a:p>
            <a:pPr lvl="1">
              <a:spcAft>
                <a:spcPts val="600"/>
              </a:spcAft>
            </a:pPr>
            <a:r>
              <a:rPr lang="en-US" sz="1600" b="1" u="sng" dirty="0">
                <a:solidFill>
                  <a:schemeClr val="tx1">
                    <a:lumMod val="85000"/>
                    <a:lumOff val="15000"/>
                  </a:schemeClr>
                </a:solidFill>
              </a:rPr>
              <a:t>Current Content</a:t>
            </a:r>
            <a:r>
              <a:rPr lang="en-US" sz="1600" b="1" dirty="0">
                <a:solidFill>
                  <a:schemeClr val="tx1">
                    <a:lumMod val="85000"/>
                    <a:lumOff val="15000"/>
                  </a:schemeClr>
                </a:solidFill>
              </a:rPr>
              <a:t>:</a:t>
            </a:r>
          </a:p>
          <a:p>
            <a:pPr marL="969963" lvl="2"/>
            <a:r>
              <a:rPr lang="en-US" sz="1400" dirty="0"/>
              <a:t>dQM Strategic Roadmap Overview</a:t>
            </a:r>
          </a:p>
          <a:p>
            <a:pPr marL="969963" lvl="2"/>
            <a:r>
              <a:rPr lang="en-US" sz="1400" dirty="0"/>
              <a:t>CMS dQM Strategic Roadmap Report and Executive Slide Deck</a:t>
            </a:r>
          </a:p>
          <a:p>
            <a:pPr marL="969963" lvl="2"/>
            <a:r>
              <a:rPr lang="en-US" sz="1400" dirty="0"/>
              <a:t>Discussion of dQMs and learning health systems</a:t>
            </a:r>
          </a:p>
          <a:p>
            <a:pPr marL="969963" lvl="2"/>
            <a:r>
              <a:rPr lang="en-US" sz="1400" dirty="0"/>
              <a:t>Links to related initiatives</a:t>
            </a:r>
          </a:p>
          <a:p>
            <a:pPr marL="969963" lvl="2"/>
            <a:r>
              <a:rPr lang="en-US" sz="1400" dirty="0"/>
              <a:t>Education resources</a:t>
            </a:r>
            <a:endParaRPr lang="en-US" dirty="0"/>
          </a:p>
        </p:txBody>
      </p:sp>
      <p:sp>
        <p:nvSpPr>
          <p:cNvPr id="8" name="TextBox 7">
            <a:extLst>
              <a:ext uri="{FF2B5EF4-FFF2-40B4-BE49-F238E27FC236}">
                <a16:creationId xmlns:a16="http://schemas.microsoft.com/office/drawing/2014/main" id="{BB081960-A97D-47F8-973D-04FD29A9D0FF}"/>
              </a:ext>
            </a:extLst>
          </p:cNvPr>
          <p:cNvSpPr txBox="1"/>
          <p:nvPr/>
        </p:nvSpPr>
        <p:spPr>
          <a:xfrm>
            <a:off x="8662461" y="2057400"/>
            <a:ext cx="3096678" cy="369332"/>
          </a:xfrm>
          <a:prstGeom prst="rect">
            <a:avLst/>
          </a:prstGeom>
          <a:noFill/>
        </p:spPr>
        <p:txBody>
          <a:bodyPr wrap="square">
            <a:spAutoFit/>
          </a:bodyPr>
          <a:lstStyle/>
          <a:p>
            <a:pPr algn="r"/>
            <a:r>
              <a:rPr lang="en-US" dirty="0">
                <a:solidFill>
                  <a:schemeClr val="tx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https://ecqi.healthit.gov/dqm</a:t>
            </a:r>
            <a:r>
              <a:rPr lang="en-US" dirty="0">
                <a:solidFill>
                  <a:schemeClr val="tx2"/>
                </a:solidFill>
                <a:latin typeface="Arial" panose="020B0604020202020204" pitchFamily="34" charset="0"/>
                <a:cs typeface="Arial" panose="020B0604020202020204" pitchFamily="34" charset="0"/>
              </a:rPr>
              <a:t>  </a:t>
            </a:r>
          </a:p>
        </p:txBody>
      </p:sp>
      <p:pic>
        <p:nvPicPr>
          <p:cNvPr id="9" name="Picture 8" descr="Screenshot of the eCQI Resource Center on the Digital Quality Measures webpage.">
            <a:extLst>
              <a:ext uri="{FF2B5EF4-FFF2-40B4-BE49-F238E27FC236}">
                <a16:creationId xmlns:a16="http://schemas.microsoft.com/office/drawing/2014/main" id="{1A654DE4-8EEE-9A17-88D3-C9C1C5D86EEE}"/>
              </a:ext>
            </a:extLst>
          </p:cNvPr>
          <p:cNvPicPr>
            <a:picLocks noChangeAspect="1"/>
          </p:cNvPicPr>
          <p:nvPr/>
        </p:nvPicPr>
        <p:blipFill>
          <a:blip r:embed="rId4"/>
          <a:stretch>
            <a:fillRect/>
          </a:stretch>
        </p:blipFill>
        <p:spPr>
          <a:xfrm>
            <a:off x="6019800" y="2602468"/>
            <a:ext cx="5647991" cy="3276600"/>
          </a:xfrm>
          <a:prstGeom prst="rect">
            <a:avLst/>
          </a:prstGeom>
          <a:ln>
            <a:solidFill>
              <a:schemeClr val="accent6"/>
            </a:solidFill>
          </a:ln>
          <a:effectLst>
            <a:outerShdw blurRad="50800" dist="38100" dir="2700000" algn="tl" rotWithShape="0">
              <a:prstClr val="black">
                <a:alpha val="40000"/>
              </a:prstClr>
            </a:outerShdw>
          </a:effectLst>
        </p:spPr>
      </p:pic>
      <p:sp>
        <p:nvSpPr>
          <p:cNvPr id="4" name="Date Placeholder 3">
            <a:extLst>
              <a:ext uri="{FF2B5EF4-FFF2-40B4-BE49-F238E27FC236}">
                <a16:creationId xmlns:a16="http://schemas.microsoft.com/office/drawing/2014/main" id="{6E186BB7-630C-463F-8A73-F2111483B00F}"/>
              </a:ex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8/10-8/11/2022</a:t>
            </a:r>
          </a:p>
        </p:txBody>
      </p:sp>
      <p:sp>
        <p:nvSpPr>
          <p:cNvPr id="5" name="Slide Number Placeholder 4">
            <a:extLst>
              <a:ext uri="{FF2B5EF4-FFF2-40B4-BE49-F238E27FC236}">
                <a16:creationId xmlns:a16="http://schemas.microsoft.com/office/drawing/2014/main" id="{60ABF16F-9A2D-4901-93F8-037DE825B1AC}"/>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28</a:t>
            </a:fld>
            <a:endParaRPr lang="en-US" dirty="0"/>
          </a:p>
        </p:txBody>
      </p:sp>
    </p:spTree>
    <p:extLst>
      <p:ext uri="{BB962C8B-B14F-4D97-AF65-F5344CB8AC3E}">
        <p14:creationId xmlns:p14="http://schemas.microsoft.com/office/powerpoint/2010/main" val="3581336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9C166E-1A31-4012-A7EA-D7B7A4668024}"/>
              </a:ext>
            </a:extLst>
          </p:cNvPr>
          <p:cNvSpPr>
            <a:spLocks noGrp="1"/>
          </p:cNvSpPr>
          <p:nvPr>
            <p:ph type="title"/>
          </p:nvPr>
        </p:nvSpPr>
        <p:spPr>
          <a:xfrm>
            <a:off x="0" y="39328"/>
            <a:ext cx="12192000" cy="1371600"/>
          </a:xfrm>
        </p:spPr>
        <p:txBody>
          <a:bodyPr/>
          <a:lstStyle/>
          <a:p>
            <a:r>
              <a:rPr lang="en-US" sz="3200" dirty="0"/>
              <a:t>Overview of the Measures Management System (MMS)</a:t>
            </a:r>
          </a:p>
        </p:txBody>
      </p:sp>
      <p:sp>
        <p:nvSpPr>
          <p:cNvPr id="2" name="Content Placeholder 1">
            <a:extLst>
              <a:ext uri="{FF2B5EF4-FFF2-40B4-BE49-F238E27FC236}">
                <a16:creationId xmlns:a16="http://schemas.microsoft.com/office/drawing/2014/main" id="{8AA8A232-534A-4697-8BE8-FE88A1E21EBF}"/>
              </a:ext>
            </a:extLst>
          </p:cNvPr>
          <p:cNvSpPr>
            <a:spLocks noGrp="1"/>
          </p:cNvSpPr>
          <p:nvPr>
            <p:ph idx="1"/>
          </p:nvPr>
        </p:nvSpPr>
        <p:spPr>
          <a:xfrm>
            <a:off x="457200" y="2234394"/>
            <a:ext cx="5181600" cy="3739443"/>
          </a:xfrm>
        </p:spPr>
        <p:txBody>
          <a:bodyPr>
            <a:normAutofit fontScale="62500" lnSpcReduction="20000"/>
          </a:bodyPr>
          <a:lstStyle/>
          <a:p>
            <a:pPr marL="285750" indent="-285750">
              <a:lnSpc>
                <a:spcPct val="120000"/>
              </a:lnSpc>
              <a:spcAft>
                <a:spcPts val="1800"/>
              </a:spcAft>
            </a:pPr>
            <a:r>
              <a:rPr lang="en-US" dirty="0"/>
              <a:t>CMS developed the </a:t>
            </a:r>
            <a:r>
              <a:rPr lang="en-US" b="1" dirty="0">
                <a:solidFill>
                  <a:schemeClr val="tx2"/>
                </a:solidFill>
                <a:hlinkClick r:id="rId3">
                  <a:extLst>
                    <a:ext uri="{A12FA001-AC4F-418D-AE19-62706E023703}">
                      <ahyp:hlinkClr xmlns:ahyp="http://schemas.microsoft.com/office/drawing/2018/hyperlinkcolor" val="tx"/>
                    </a:ext>
                  </a:extLst>
                </a:hlinkClick>
              </a:rPr>
              <a:t>MMS</a:t>
            </a:r>
            <a:r>
              <a:rPr lang="en-US" dirty="0"/>
              <a:t> to foster and support standardization, flexibility, and innovation in quality measurement through a series of channels.</a:t>
            </a:r>
          </a:p>
          <a:p>
            <a:pPr marL="285750" indent="-285750">
              <a:lnSpc>
                <a:spcPct val="120000"/>
              </a:lnSpc>
            </a:pPr>
            <a:r>
              <a:rPr lang="en-US" dirty="0"/>
              <a:t>The MMS conducts stakeholder outreach and education, which </a:t>
            </a:r>
            <a:r>
              <a:rPr lang="en-US" b="1" u="sng" dirty="0">
                <a:solidFill>
                  <a:schemeClr val="tx2"/>
                </a:solidFill>
              </a:rPr>
              <a:t>includes annual public webinars</a:t>
            </a:r>
            <a:r>
              <a:rPr lang="en-US" dirty="0"/>
              <a:t>, monthly information sessions, a newsletter, and other ad hoc outreach activities.</a:t>
            </a:r>
          </a:p>
        </p:txBody>
      </p:sp>
      <p:pic>
        <p:nvPicPr>
          <p:cNvPr id="11" name="Picture 10" descr="An overview of the Measures Management Systems (MMS) showing a web of components that radiate out from MMS and how they connect to MMS and each other.">
            <a:extLst>
              <a:ext uri="{FF2B5EF4-FFF2-40B4-BE49-F238E27FC236}">
                <a16:creationId xmlns:a16="http://schemas.microsoft.com/office/drawing/2014/main" id="{56B831F2-9DDA-FE7F-0F06-33E676F521D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380" t="10887" r="7828" b="9120"/>
          <a:stretch/>
        </p:blipFill>
        <p:spPr>
          <a:xfrm>
            <a:off x="6387960" y="1528636"/>
            <a:ext cx="5613011" cy="4811152"/>
          </a:xfrm>
          <a:prstGeom prst="rect">
            <a:avLst/>
          </a:prstGeom>
        </p:spPr>
      </p:pic>
      <p:sp>
        <p:nvSpPr>
          <p:cNvPr id="9" name="TextBox 8">
            <a:extLst>
              <a:ext uri="{FF2B5EF4-FFF2-40B4-BE49-F238E27FC236}">
                <a16:creationId xmlns:a16="http://schemas.microsoft.com/office/drawing/2014/main" id="{30E56580-EA3F-19FA-3DD0-B7CA7122FD18}"/>
              </a:ext>
            </a:extLst>
          </p:cNvPr>
          <p:cNvSpPr txBox="1"/>
          <p:nvPr/>
        </p:nvSpPr>
        <p:spPr>
          <a:xfrm>
            <a:off x="5486399" y="5669535"/>
            <a:ext cx="3708066" cy="975780"/>
          </a:xfrm>
          <a:prstGeom prst="rect">
            <a:avLst/>
          </a:prstGeom>
          <a:noFill/>
        </p:spPr>
        <p:txBody>
          <a:bodyPr wrap="none" rtlCol="0">
            <a:spAutoFit/>
          </a:bodyPr>
          <a:lstStyle/>
          <a:p>
            <a:pPr marL="0" marR="0">
              <a:lnSpc>
                <a:spcPts val="1400"/>
              </a:lnSpc>
              <a:spcBef>
                <a:spcPts val="0"/>
              </a:spcBef>
            </a:pPr>
            <a:r>
              <a:rPr lang="en-US" sz="1050" b="1" dirty="0">
                <a:solidFill>
                  <a:schemeClr val="tx2"/>
                </a:solidFill>
                <a:effectLst/>
                <a:latin typeface="Arial" panose="020B0604020202020204" pitchFamily="34" charset="0"/>
                <a:ea typeface="Calibri" panose="020F0502020204030204" pitchFamily="34" charset="0"/>
                <a:cs typeface="Arial" panose="020B0604020202020204" pitchFamily="34" charset="0"/>
              </a:rPr>
              <a:t>CMIT</a:t>
            </a:r>
            <a:r>
              <a:rPr lang="en-US" sz="1050" dirty="0">
                <a:solidFill>
                  <a:schemeClr val="tx2"/>
                </a:solidFill>
                <a:effectLst/>
                <a:latin typeface="Arial" panose="020B0604020202020204" pitchFamily="34" charset="0"/>
                <a:ea typeface="Calibri" panose="020F0502020204030204" pitchFamily="34" charset="0"/>
                <a:cs typeface="Arial" panose="020B0604020202020204" pitchFamily="34" charset="0"/>
              </a:rPr>
              <a:t> - CMS Measure Inventory Tool</a:t>
            </a:r>
          </a:p>
          <a:p>
            <a:pPr marL="0" marR="0">
              <a:lnSpc>
                <a:spcPts val="1400"/>
              </a:lnSpc>
              <a:spcBef>
                <a:spcPts val="0"/>
              </a:spcBef>
            </a:pPr>
            <a:r>
              <a:rPr lang="en-US" sz="1050" b="1" dirty="0">
                <a:solidFill>
                  <a:schemeClr val="tx2"/>
                </a:solidFill>
                <a:effectLst/>
                <a:latin typeface="Arial" panose="020B0604020202020204" pitchFamily="34" charset="0"/>
                <a:ea typeface="Calibri" panose="020F0502020204030204" pitchFamily="34" charset="0"/>
                <a:cs typeface="Arial" panose="020B0604020202020204" pitchFamily="34" charset="0"/>
              </a:rPr>
              <a:t>DNMS</a:t>
            </a:r>
            <a:r>
              <a:rPr lang="en-US" sz="1050" dirty="0">
                <a:solidFill>
                  <a:schemeClr val="tx2"/>
                </a:solidFill>
                <a:effectLst/>
                <a:latin typeface="Arial" panose="020B0604020202020204" pitchFamily="34" charset="0"/>
                <a:ea typeface="Calibri" panose="020F0502020204030204" pitchFamily="34" charset="0"/>
                <a:cs typeface="Arial" panose="020B0604020202020204" pitchFamily="34" charset="0"/>
              </a:rPr>
              <a:t> - De Novo Measure Scan </a:t>
            </a:r>
          </a:p>
          <a:p>
            <a:pPr marL="0" marR="0">
              <a:lnSpc>
                <a:spcPts val="1400"/>
              </a:lnSpc>
              <a:spcBef>
                <a:spcPts val="0"/>
              </a:spcBef>
            </a:pPr>
            <a:r>
              <a:rPr lang="en-US" sz="1050" b="1" dirty="0">
                <a:solidFill>
                  <a:schemeClr val="tx2"/>
                </a:solidFill>
                <a:effectLst/>
                <a:latin typeface="Arial" panose="020B0604020202020204" pitchFamily="34" charset="0"/>
                <a:ea typeface="Calibri" panose="020F0502020204030204" pitchFamily="34" charset="0"/>
                <a:cs typeface="Arial" panose="020B0604020202020204" pitchFamily="34" charset="0"/>
              </a:rPr>
              <a:t>ESST</a:t>
            </a:r>
            <a:r>
              <a:rPr lang="en-US" sz="1050" dirty="0">
                <a:solidFill>
                  <a:schemeClr val="tx2"/>
                </a:solidFill>
                <a:effectLst/>
                <a:latin typeface="Arial" panose="020B0604020202020204" pitchFamily="34" charset="0"/>
                <a:ea typeface="Calibri" panose="020F0502020204030204" pitchFamily="34" charset="0"/>
                <a:cs typeface="Arial" panose="020B0604020202020204" pitchFamily="34" charset="0"/>
              </a:rPr>
              <a:t> - Environmental Scan Support Tool</a:t>
            </a:r>
          </a:p>
          <a:p>
            <a:pPr marL="0" marR="0">
              <a:lnSpc>
                <a:spcPts val="1400"/>
              </a:lnSpc>
              <a:spcBef>
                <a:spcPts val="0"/>
              </a:spcBef>
            </a:pPr>
            <a:r>
              <a:rPr lang="en-US" sz="1050" b="1" dirty="0">
                <a:solidFill>
                  <a:schemeClr val="tx2"/>
                </a:solidFill>
                <a:effectLst/>
                <a:latin typeface="Arial" panose="020B0604020202020204" pitchFamily="34" charset="0"/>
                <a:ea typeface="Calibri" panose="020F0502020204030204" pitchFamily="34" charset="0"/>
                <a:cs typeface="Arial" panose="020B0604020202020204" pitchFamily="34" charset="0"/>
              </a:rPr>
              <a:t>MERIT</a:t>
            </a:r>
            <a:r>
              <a:rPr lang="en-US" sz="1050" dirty="0">
                <a:solidFill>
                  <a:schemeClr val="tx2"/>
                </a:solidFill>
                <a:effectLst/>
                <a:latin typeface="Arial" panose="020B0604020202020204" pitchFamily="34" charset="0"/>
                <a:ea typeface="Calibri" panose="020F0502020204030204" pitchFamily="34" charset="0"/>
                <a:cs typeface="Arial" panose="020B0604020202020204" pitchFamily="34" charset="0"/>
              </a:rPr>
              <a:t> - MUC Entry/Review Information Tool</a:t>
            </a:r>
          </a:p>
          <a:p>
            <a:pPr marL="0" marR="0">
              <a:lnSpc>
                <a:spcPts val="1400"/>
              </a:lnSpc>
              <a:spcBef>
                <a:spcPts val="0"/>
              </a:spcBef>
            </a:pPr>
            <a:r>
              <a:rPr lang="en-US" sz="1050" b="1" dirty="0">
                <a:solidFill>
                  <a:schemeClr val="tx2"/>
                </a:solidFill>
                <a:effectLst/>
                <a:latin typeface="Arial" panose="020B0604020202020204" pitchFamily="34" charset="0"/>
                <a:ea typeface="Calibri" panose="020F0502020204030204" pitchFamily="34" charset="0"/>
                <a:cs typeface="Arial" panose="020B0604020202020204" pitchFamily="34" charset="0"/>
              </a:rPr>
              <a:t>MIDS</a:t>
            </a:r>
            <a:r>
              <a:rPr lang="en-US" sz="1050" dirty="0">
                <a:solidFill>
                  <a:schemeClr val="tx2"/>
                </a:solidFill>
                <a:effectLst/>
                <a:latin typeface="Arial" panose="020B0604020202020204" pitchFamily="34" charset="0"/>
                <a:ea typeface="Calibri" panose="020F0502020204030204" pitchFamily="34" charset="0"/>
                <a:cs typeface="Arial" panose="020B0604020202020204" pitchFamily="34" charset="0"/>
              </a:rPr>
              <a:t> - Measure and Instrument Development and Support</a:t>
            </a:r>
          </a:p>
        </p:txBody>
      </p:sp>
      <p:sp>
        <p:nvSpPr>
          <p:cNvPr id="8" name="Slide Number Placeholder 7">
            <a:extLst>
              <a:ext uri="{FF2B5EF4-FFF2-40B4-BE49-F238E27FC236}">
                <a16:creationId xmlns:a16="http://schemas.microsoft.com/office/drawing/2014/main" id="{701B50A4-7864-403E-8C86-778EDA5A88C9}"/>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2</a:t>
            </a:fld>
            <a:endParaRPr lang="en-US" dirty="0"/>
          </a:p>
        </p:txBody>
      </p:sp>
      <p:sp>
        <p:nvSpPr>
          <p:cNvPr id="6" name="Date Placeholder 5">
            <a:extLst>
              <a:ext uri="{FF2B5EF4-FFF2-40B4-BE49-F238E27FC236}">
                <a16:creationId xmlns:a16="http://schemas.microsoft.com/office/drawing/2014/main" id="{2C2CDFBF-A273-4D12-9604-CF47D13A4AB4}"/>
              </a:ext>
              <a:ext uri="{C183D7F6-B498-43B3-948B-1728B52AA6E4}">
                <adec:decorative xmlns:adec="http://schemas.microsoft.com/office/drawing/2017/decorative" val="1"/>
              </a:ext>
            </a:extLst>
          </p:cNvPr>
          <p:cNvSpPr>
            <a:spLocks noGrp="1"/>
          </p:cNvSpPr>
          <p:nvPr>
            <p:ph type="dt" sz="half" idx="10"/>
          </p:nvPr>
        </p:nvSpPr>
        <p:spPr/>
        <p:txBody>
          <a:bodyPr/>
          <a:lstStyle/>
          <a:p>
            <a:fld id="{A6F9978D-1107-4EB7-B69E-674B93F80C4A}" type="datetime1">
              <a:rPr lang="en-US" smtClean="0"/>
              <a:t>8/30/2022</a:t>
            </a:fld>
            <a:endParaRPr lang="en-US" dirty="0"/>
          </a:p>
        </p:txBody>
      </p:sp>
    </p:spTree>
    <p:extLst>
      <p:ext uri="{BB962C8B-B14F-4D97-AF65-F5344CB8AC3E}">
        <p14:creationId xmlns:p14="http://schemas.microsoft.com/office/powerpoint/2010/main" val="4249096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E91B081-ACC2-44A7-AE06-D75DC21489FC}"/>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29</a:t>
            </a:fld>
            <a:endParaRPr lang="en-US" dirty="0"/>
          </a:p>
        </p:txBody>
      </p:sp>
      <p:sp>
        <p:nvSpPr>
          <p:cNvPr id="4" name="Date Placeholder 3">
            <a:extLst>
              <a:ext uri="{FF2B5EF4-FFF2-40B4-BE49-F238E27FC236}">
                <a16:creationId xmlns:a16="http://schemas.microsoft.com/office/drawing/2014/main" id="{D9F6AFEF-BD85-4FC4-9A66-34621D313888}"/>
              </a:ex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8/10-8/11/2022</a:t>
            </a:r>
          </a:p>
        </p:txBody>
      </p:sp>
      <p:sp>
        <p:nvSpPr>
          <p:cNvPr id="6" name="Title 5">
            <a:extLst>
              <a:ext uri="{FF2B5EF4-FFF2-40B4-BE49-F238E27FC236}">
                <a16:creationId xmlns:a16="http://schemas.microsoft.com/office/drawing/2014/main" id="{BDE5C533-6CFA-4864-A62E-2299AE502E1F}"/>
              </a:ext>
            </a:extLst>
          </p:cNvPr>
          <p:cNvSpPr>
            <a:spLocks noGrp="1"/>
          </p:cNvSpPr>
          <p:nvPr>
            <p:ph type="ctrTitle"/>
          </p:nvPr>
        </p:nvSpPr>
        <p:spPr/>
        <p:txBody>
          <a:bodyPr/>
          <a:lstStyle/>
          <a:p>
            <a:r>
              <a:rPr lang="en-US" dirty="0"/>
              <a:t>Looking Ahead</a:t>
            </a:r>
          </a:p>
        </p:txBody>
      </p:sp>
    </p:spTree>
    <p:extLst>
      <p:ext uri="{BB962C8B-B14F-4D97-AF65-F5344CB8AC3E}">
        <p14:creationId xmlns:p14="http://schemas.microsoft.com/office/powerpoint/2010/main" val="28578751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88A4B4-696B-41B3-AE3C-8ACF958E87E7}"/>
              </a:ext>
            </a:extLst>
          </p:cNvPr>
          <p:cNvSpPr>
            <a:spLocks noGrp="1"/>
          </p:cNvSpPr>
          <p:nvPr>
            <p:ph type="title"/>
          </p:nvPr>
        </p:nvSpPr>
        <p:spPr>
          <a:xfrm>
            <a:off x="457200" y="0"/>
            <a:ext cx="11277600" cy="1219200"/>
          </a:xfrm>
        </p:spPr>
        <p:txBody>
          <a:bodyPr/>
          <a:lstStyle/>
          <a:p>
            <a:r>
              <a:rPr lang="en-US" sz="2800" dirty="0"/>
              <a:t>Standardized data used for quality measurement as part of a learning health system is critical for high quality care for patients</a:t>
            </a:r>
          </a:p>
        </p:txBody>
      </p:sp>
      <p:sp>
        <p:nvSpPr>
          <p:cNvPr id="5" name="Slide Number Placeholder 4">
            <a:extLst>
              <a:ext uri="{FF2B5EF4-FFF2-40B4-BE49-F238E27FC236}">
                <a16:creationId xmlns:a16="http://schemas.microsoft.com/office/drawing/2014/main" id="{DE429B5D-5ACB-4257-94D8-82D91E1CDB48}"/>
              </a:ext>
            </a:extLst>
          </p:cNvPr>
          <p:cNvSpPr>
            <a:spLocks noGrp="1"/>
          </p:cNvSpPr>
          <p:nvPr>
            <p:ph type="sldNum" sz="quarter" idx="12"/>
          </p:nvPr>
        </p:nvSpPr>
        <p:spPr/>
        <p:txBody>
          <a:bodyPr/>
          <a:lstStyle/>
          <a:p>
            <a:fld id="{F6B8A4A2-F29A-4651-AFA7-54DA4950AAC7}" type="slidenum">
              <a:rPr lang="en-US" smtClean="0"/>
              <a:pPr/>
              <a:t>30</a:t>
            </a:fld>
            <a:endParaRPr lang="en-US" dirty="0"/>
          </a:p>
        </p:txBody>
      </p:sp>
      <p:pic>
        <p:nvPicPr>
          <p:cNvPr id="7" name="Picture 6" descr="Diagram of a learning health system represented as a circle divided into four sections: Evidence, Knowledge, Action, and Data. The data section is expanded, with details about Reporting and Measurement Analytics under the title, Digital Quality Measurement. To the right of the circle, a shape labeled &quot;outcomes&quot; points to a box labeled High Quality Care for Patients.">
            <a:extLst>
              <a:ext uri="{FF2B5EF4-FFF2-40B4-BE49-F238E27FC236}">
                <a16:creationId xmlns:a16="http://schemas.microsoft.com/office/drawing/2014/main" id="{1E826FE4-C11A-430E-91FB-35C95A93DA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1547156"/>
            <a:ext cx="8147768" cy="5234644"/>
          </a:xfrm>
          <a:prstGeom prst="snip2SameRect">
            <a:avLst>
              <a:gd name="adj1" fmla="val 17652"/>
              <a:gd name="adj2" fmla="val 0"/>
            </a:avLst>
          </a:prstGeom>
        </p:spPr>
      </p:pic>
      <p:sp>
        <p:nvSpPr>
          <p:cNvPr id="4" name="Date Placeholder 3">
            <a:extLst>
              <a:ext uri="{FF2B5EF4-FFF2-40B4-BE49-F238E27FC236}">
                <a16:creationId xmlns:a16="http://schemas.microsoft.com/office/drawing/2014/main" id="{14031850-82B6-4017-AE15-A15489868C34}"/>
              </a:ext>
            </a:extLst>
          </p:cNvPr>
          <p:cNvSpPr>
            <a:spLocks noGrp="1"/>
          </p:cNvSpPr>
          <p:nvPr>
            <p:ph type="dt" sz="half" idx="10"/>
          </p:nvPr>
        </p:nvSpPr>
        <p:spPr/>
        <p:txBody>
          <a:bodyPr/>
          <a:lstStyle/>
          <a:p>
            <a:r>
              <a:rPr lang="en-US" dirty="0"/>
              <a:t>8/10-8/11/2022</a:t>
            </a:r>
          </a:p>
        </p:txBody>
      </p:sp>
    </p:spTree>
    <p:extLst>
      <p:ext uri="{BB962C8B-B14F-4D97-AF65-F5344CB8AC3E}">
        <p14:creationId xmlns:p14="http://schemas.microsoft.com/office/powerpoint/2010/main" val="4168228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2D061F-2B32-47A5-84BB-C72FE3239415}"/>
              </a:ext>
            </a:extLst>
          </p:cNvPr>
          <p:cNvSpPr>
            <a:spLocks noGrp="1"/>
          </p:cNvSpPr>
          <p:nvPr>
            <p:ph type="title"/>
          </p:nvPr>
        </p:nvSpPr>
        <p:spPr>
          <a:xfrm>
            <a:off x="457200" y="0"/>
            <a:ext cx="11277600" cy="1295400"/>
          </a:xfrm>
        </p:spPr>
        <p:txBody>
          <a:bodyPr/>
          <a:lstStyle/>
          <a:p>
            <a:r>
              <a:rPr lang="en-US" sz="3200" dirty="0"/>
              <a:t>Standardized data is the foundation for alignment across measures, data sets, and tools</a:t>
            </a:r>
          </a:p>
        </p:txBody>
      </p:sp>
      <p:sp>
        <p:nvSpPr>
          <p:cNvPr id="6" name="Arrow: Pentagon 11" descr="Text box: CURRENT STATE&#10;">
            <a:extLst>
              <a:ext uri="{FF2B5EF4-FFF2-40B4-BE49-F238E27FC236}">
                <a16:creationId xmlns:a16="http://schemas.microsoft.com/office/drawing/2014/main" id="{FD7890EC-CDF2-44B8-8F3B-1E5E769E9E65}"/>
              </a:ext>
            </a:extLst>
          </p:cNvPr>
          <p:cNvSpPr/>
          <p:nvPr/>
        </p:nvSpPr>
        <p:spPr>
          <a:xfrm flipH="1">
            <a:off x="796451" y="1903800"/>
            <a:ext cx="5299541" cy="537843"/>
          </a:xfrm>
          <a:prstGeom prst="homePlate">
            <a:avLst>
              <a:gd name="adj" fmla="val 20973"/>
            </a:avLst>
          </a:prstGeom>
          <a:solidFill>
            <a:srgbClr val="3073A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pc="600" dirty="0">
                <a:solidFill>
                  <a:srgbClr val="003C74"/>
                </a:solidFill>
              </a:rPr>
              <a:t>CURRENT STATE</a:t>
            </a:r>
          </a:p>
        </p:txBody>
      </p:sp>
      <p:sp>
        <p:nvSpPr>
          <p:cNvPr id="16" name="Content Placeholder 1">
            <a:extLst>
              <a:ext uri="{FF2B5EF4-FFF2-40B4-BE49-F238E27FC236}">
                <a16:creationId xmlns:a16="http://schemas.microsoft.com/office/drawing/2014/main" id="{B61506BB-3C84-43AC-9552-34F44C75D0AF}"/>
              </a:ext>
            </a:extLst>
          </p:cNvPr>
          <p:cNvSpPr txBox="1">
            <a:spLocks/>
          </p:cNvSpPr>
          <p:nvPr/>
        </p:nvSpPr>
        <p:spPr>
          <a:xfrm>
            <a:off x="914400" y="2743200"/>
            <a:ext cx="4930422" cy="314661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indent="-274320">
              <a:spcAft>
                <a:spcPts val="600"/>
              </a:spcAft>
              <a:buFont typeface="Arial" panose="020B0604020202020204" pitchFamily="34" charset="0"/>
              <a:buChar char="•"/>
            </a:pPr>
            <a:r>
              <a:rPr lang="en-US" sz="1800" dirty="0">
                <a:latin typeface="Arial" panose="020B0604020202020204" pitchFamily="34" charset="0"/>
                <a:ea typeface="ＭＳ Ｐゴシック"/>
                <a:cs typeface="Arial" panose="020B0604020202020204" pitchFamily="34" charset="0"/>
              </a:rPr>
              <a:t>Program-, payer-, and setting-specific </a:t>
            </a:r>
          </a:p>
          <a:p>
            <a:pPr marL="274320" indent="-274320">
              <a:spcAft>
                <a:spcPts val="600"/>
              </a:spcAft>
              <a:buFont typeface="Arial" panose="020B0604020202020204" pitchFamily="34" charset="0"/>
              <a:buChar char="•"/>
            </a:pPr>
            <a:r>
              <a:rPr lang="en-US" sz="1800" dirty="0">
                <a:latin typeface="Arial" panose="020B0604020202020204" pitchFamily="34" charset="0"/>
                <a:ea typeface="ＭＳ Ｐゴシック"/>
                <a:cs typeface="Arial" panose="020B0604020202020204" pitchFamily="34" charset="0"/>
              </a:rPr>
              <a:t>Strides toward interoperability </a:t>
            </a:r>
          </a:p>
          <a:p>
            <a:pPr marL="274320" indent="-274320">
              <a:spcAft>
                <a:spcPts val="600"/>
              </a:spcAft>
              <a:buFont typeface="Arial" panose="020B0604020202020204" pitchFamily="34" charset="0"/>
              <a:buChar char="•"/>
            </a:pPr>
            <a:r>
              <a:rPr lang="en-US" sz="1800" dirty="0">
                <a:latin typeface="Arial" panose="020B0604020202020204" pitchFamily="34" charset="0"/>
                <a:ea typeface="ＭＳ Ｐゴシック"/>
                <a:cs typeface="Arial" panose="020B0604020202020204" pitchFamily="34" charset="0"/>
              </a:rPr>
              <a:t>Providers must support many measures</a:t>
            </a:r>
          </a:p>
          <a:p>
            <a:pPr marL="274320" indent="-274320">
              <a:spcAft>
                <a:spcPts val="600"/>
              </a:spcAft>
              <a:buFont typeface="Arial" panose="020B0604020202020204" pitchFamily="34" charset="0"/>
              <a:buChar char="•"/>
            </a:pPr>
            <a:r>
              <a:rPr lang="en-US" sz="1800" dirty="0">
                <a:latin typeface="Arial" panose="020B0604020202020204" pitchFamily="34" charset="0"/>
                <a:ea typeface="ＭＳ Ｐゴシック"/>
                <a:cs typeface="Arial" panose="020B0604020202020204" pitchFamily="34" charset="0"/>
              </a:rPr>
              <a:t>Measures create burden for the provider</a:t>
            </a:r>
          </a:p>
          <a:p>
            <a:pPr marL="274320" indent="-274320">
              <a:spcAft>
                <a:spcPts val="600"/>
              </a:spcAft>
              <a:buFont typeface="Arial" panose="020B0604020202020204" pitchFamily="34" charset="0"/>
              <a:buChar char="•"/>
            </a:pPr>
            <a:r>
              <a:rPr lang="en-US" sz="1800" dirty="0">
                <a:latin typeface="Arial" panose="020B0604020202020204" pitchFamily="34" charset="0"/>
                <a:ea typeface="ＭＳ Ｐゴシック"/>
                <a:cs typeface="Arial" panose="020B0604020202020204" pitchFamily="34" charset="0"/>
              </a:rPr>
              <a:t>Data are fragmented across capture systems, thereby limiting the feasibility of measures that capture the full patient course</a:t>
            </a:r>
          </a:p>
        </p:txBody>
      </p:sp>
      <p:sp>
        <p:nvSpPr>
          <p:cNvPr id="7" name="Pentagon 83">
            <a:extLst>
              <a:ext uri="{FF2B5EF4-FFF2-40B4-BE49-F238E27FC236}">
                <a16:creationId xmlns:a16="http://schemas.microsoft.com/office/drawing/2014/main" id="{F9E0F9D1-881F-49BC-9F9B-F2FA019B277E}"/>
              </a:ext>
            </a:extLst>
          </p:cNvPr>
          <p:cNvSpPr/>
          <p:nvPr/>
        </p:nvSpPr>
        <p:spPr>
          <a:xfrm>
            <a:off x="6096002" y="1903800"/>
            <a:ext cx="5299548" cy="537843"/>
          </a:xfrm>
          <a:prstGeom prst="homePlate">
            <a:avLst>
              <a:gd name="adj" fmla="val 25120"/>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pc="600" dirty="0"/>
              <a:t>FUTURE STATE</a:t>
            </a:r>
          </a:p>
        </p:txBody>
      </p:sp>
      <p:grpSp>
        <p:nvGrpSpPr>
          <p:cNvPr id="8" name="Group 7" descr="Arrow pointing to the right from current state title to future state title">
            <a:extLst>
              <a:ext uri="{FF2B5EF4-FFF2-40B4-BE49-F238E27FC236}">
                <a16:creationId xmlns:a16="http://schemas.microsoft.com/office/drawing/2014/main" id="{8227E830-4F0E-45EC-8CAC-00EF37CFDD20}"/>
              </a:ext>
              <a:ext uri="{C183D7F6-B498-43B3-948B-1728B52AA6E4}">
                <adec:decorative xmlns:adec="http://schemas.microsoft.com/office/drawing/2017/decorative" val="0"/>
              </a:ext>
            </a:extLst>
          </p:cNvPr>
          <p:cNvGrpSpPr/>
          <p:nvPr/>
        </p:nvGrpSpPr>
        <p:grpSpPr>
          <a:xfrm>
            <a:off x="5581234" y="1806961"/>
            <a:ext cx="1036342" cy="731520"/>
            <a:chOff x="5581234" y="1806961"/>
            <a:chExt cx="1036342" cy="731520"/>
          </a:xfrm>
        </p:grpSpPr>
        <p:grpSp>
          <p:nvGrpSpPr>
            <p:cNvPr id="9" name="Group 8">
              <a:extLst>
                <a:ext uri="{FF2B5EF4-FFF2-40B4-BE49-F238E27FC236}">
                  <a16:creationId xmlns:a16="http://schemas.microsoft.com/office/drawing/2014/main" id="{1B5F5D8E-A66C-45FC-BE41-E4B12F27DDE7}"/>
                </a:ext>
                <a:ext uri="{C183D7F6-B498-43B3-948B-1728B52AA6E4}">
                  <adec:decorative xmlns:adec="http://schemas.microsoft.com/office/drawing/2017/decorative" val="0"/>
                </a:ext>
              </a:extLst>
            </p:cNvPr>
            <p:cNvGrpSpPr/>
            <p:nvPr/>
          </p:nvGrpSpPr>
          <p:grpSpPr>
            <a:xfrm>
              <a:off x="5684520" y="1806961"/>
              <a:ext cx="822960" cy="731520"/>
              <a:chOff x="5592035" y="1806961"/>
              <a:chExt cx="822960" cy="731520"/>
            </a:xfrm>
          </p:grpSpPr>
          <p:sp>
            <p:nvSpPr>
              <p:cNvPr id="12" name="Hexagon 11" descr="Parts of the arrow graphic">
                <a:extLst>
                  <a:ext uri="{FF2B5EF4-FFF2-40B4-BE49-F238E27FC236}">
                    <a16:creationId xmlns:a16="http://schemas.microsoft.com/office/drawing/2014/main" id="{06413B03-13D2-4E7E-9EE8-35F91CA2DC25}"/>
                  </a:ext>
                </a:extLst>
              </p:cNvPr>
              <p:cNvSpPr/>
              <p:nvPr/>
            </p:nvSpPr>
            <p:spPr>
              <a:xfrm>
                <a:off x="5592035" y="1806961"/>
                <a:ext cx="822960" cy="731520"/>
              </a:xfrm>
              <a:prstGeom prst="hexagon">
                <a:avLst/>
              </a:prstGeom>
              <a:solidFill>
                <a:srgbClr val="FFC000"/>
              </a:solidFill>
              <a:ln w="22225">
                <a:solidFill>
                  <a:srgbClr val="DB99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821593D0-4814-4B4D-A9A8-1A55D88D821B}"/>
                  </a:ext>
                </a:extLst>
              </p:cNvPr>
              <p:cNvGrpSpPr/>
              <p:nvPr/>
            </p:nvGrpSpPr>
            <p:grpSpPr>
              <a:xfrm>
                <a:off x="5789480" y="1982559"/>
                <a:ext cx="428071" cy="380325"/>
                <a:chOff x="5785821" y="1982559"/>
                <a:chExt cx="428071" cy="380325"/>
              </a:xfrm>
            </p:grpSpPr>
            <p:sp>
              <p:nvSpPr>
                <p:cNvPr id="14" name="Chevron 90" descr="Parts of the arrow graphic">
                  <a:extLst>
                    <a:ext uri="{FF2B5EF4-FFF2-40B4-BE49-F238E27FC236}">
                      <a16:creationId xmlns:a16="http://schemas.microsoft.com/office/drawing/2014/main" id="{D2A8E2E1-BEF9-4513-B6DE-F89A42F52859}"/>
                    </a:ext>
                  </a:extLst>
                </p:cNvPr>
                <p:cNvSpPr/>
                <p:nvPr/>
              </p:nvSpPr>
              <p:spPr>
                <a:xfrm>
                  <a:off x="5963055" y="1982559"/>
                  <a:ext cx="250837" cy="38032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Rectangle 14" descr="Parts of the arrow graphic">
                  <a:extLst>
                    <a:ext uri="{FF2B5EF4-FFF2-40B4-BE49-F238E27FC236}">
                      <a16:creationId xmlns:a16="http://schemas.microsoft.com/office/drawing/2014/main" id="{FF8A6AD1-D5E8-4480-8A64-8B14DF841003}"/>
                    </a:ext>
                  </a:extLst>
                </p:cNvPr>
                <p:cNvSpPr/>
                <p:nvPr/>
              </p:nvSpPr>
              <p:spPr>
                <a:xfrm>
                  <a:off x="5785821" y="2117857"/>
                  <a:ext cx="310179" cy="10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 name="Chevron 86" descr="Parts of the arrow graphic">
              <a:extLst>
                <a:ext uri="{FF2B5EF4-FFF2-40B4-BE49-F238E27FC236}">
                  <a16:creationId xmlns:a16="http://schemas.microsoft.com/office/drawing/2014/main" id="{A3299A4F-6187-4DD4-9672-1C8DBD66A1CC}"/>
                </a:ext>
              </a:extLst>
            </p:cNvPr>
            <p:cNvSpPr/>
            <p:nvPr/>
          </p:nvSpPr>
          <p:spPr>
            <a:xfrm>
              <a:off x="6427586" y="1982559"/>
              <a:ext cx="189990" cy="380325"/>
            </a:xfrm>
            <a:prstGeom prst="chevron">
              <a:avLst>
                <a:gd name="adj" fmla="val 50903"/>
              </a:avLst>
            </a:prstGeom>
            <a:solidFill>
              <a:srgbClr val="002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Chevron 87" descr="Parts of the arrow graphic">
              <a:extLst>
                <a:ext uri="{FF2B5EF4-FFF2-40B4-BE49-F238E27FC236}">
                  <a16:creationId xmlns:a16="http://schemas.microsoft.com/office/drawing/2014/main" id="{02C9404E-0A92-497F-9274-682F41AAC082}"/>
                </a:ext>
              </a:extLst>
            </p:cNvPr>
            <p:cNvSpPr/>
            <p:nvPr/>
          </p:nvSpPr>
          <p:spPr>
            <a:xfrm flipH="1">
              <a:off x="5581234" y="1982559"/>
              <a:ext cx="189990" cy="380325"/>
            </a:xfrm>
            <a:prstGeom prst="chevron">
              <a:avLst>
                <a:gd name="adj" fmla="val 50903"/>
              </a:avLst>
            </a:prstGeom>
            <a:solidFill>
              <a:srgbClr val="3073AE">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7" name="Content Placeholder 1">
            <a:extLst>
              <a:ext uri="{FF2B5EF4-FFF2-40B4-BE49-F238E27FC236}">
                <a16:creationId xmlns:a16="http://schemas.microsoft.com/office/drawing/2014/main" id="{4B5CADA7-91EF-4FAE-9026-7E799CC506F7}"/>
              </a:ext>
            </a:extLst>
          </p:cNvPr>
          <p:cNvSpPr txBox="1">
            <a:spLocks/>
          </p:cNvSpPr>
          <p:nvPr/>
        </p:nvSpPr>
        <p:spPr>
          <a:xfrm>
            <a:off x="6430216" y="2739508"/>
            <a:ext cx="4930422" cy="314661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800" dirty="0">
                <a:latin typeface="Arial" panose="020B0604020202020204" pitchFamily="34" charset="0"/>
                <a:ea typeface="ＭＳ Ｐゴシック"/>
                <a:cs typeface="Arial" panose="020B0604020202020204" pitchFamily="34" charset="0"/>
              </a:rPr>
              <a:t>Common dQM portfolio across payers and agencies</a:t>
            </a:r>
          </a:p>
          <a:p>
            <a:pPr marL="971550" lvl="1" indent="-285750">
              <a:buClr>
                <a:srgbClr val="0070C0"/>
              </a:buClr>
              <a:buFont typeface="Arial" panose="020B0604020202020204" pitchFamily="34" charset="0"/>
              <a:buChar char="–"/>
            </a:pPr>
            <a:r>
              <a:rPr lang="en-US" sz="1800" b="1" dirty="0">
                <a:solidFill>
                  <a:schemeClr val="accent2"/>
                </a:solidFill>
                <a:latin typeface="Arial" panose="020B0604020202020204" pitchFamily="34" charset="0"/>
                <a:ea typeface="ＭＳ Ｐゴシック"/>
                <a:cs typeface="Arial" panose="020B0604020202020204" pitchFamily="34" charset="0"/>
              </a:rPr>
              <a:t>Aligned measures </a:t>
            </a:r>
          </a:p>
          <a:p>
            <a:pPr marL="971550" lvl="1" indent="-285750">
              <a:spcAft>
                <a:spcPts val="600"/>
              </a:spcAft>
              <a:buClr>
                <a:srgbClr val="0070C0"/>
              </a:buClr>
              <a:buFont typeface="Arial" panose="020B0604020202020204" pitchFamily="34" charset="0"/>
              <a:buChar char="–"/>
            </a:pPr>
            <a:r>
              <a:rPr lang="en-US" sz="1800" b="1" dirty="0">
                <a:solidFill>
                  <a:schemeClr val="accent2"/>
                </a:solidFill>
                <a:latin typeface="Arial" panose="020B0604020202020204" pitchFamily="34" charset="0"/>
                <a:ea typeface="ＭＳ Ｐゴシック"/>
                <a:cs typeface="Arial" panose="020B0604020202020204" pitchFamily="34" charset="0"/>
              </a:rPr>
              <a:t>Consistent data</a:t>
            </a:r>
          </a:p>
          <a:p>
            <a:pPr marL="285750" indent="-285750">
              <a:spcAft>
                <a:spcPts val="600"/>
              </a:spcAft>
              <a:buFont typeface="Arial" panose="020B0604020202020204" pitchFamily="34" charset="0"/>
              <a:buChar char="•"/>
            </a:pPr>
            <a:r>
              <a:rPr lang="en-US" sz="1800" dirty="0">
                <a:latin typeface="Arial" panose="020B0604020202020204" pitchFamily="34" charset="0"/>
                <a:ea typeface="ＭＳ Ｐゴシック"/>
                <a:cs typeface="Arial" panose="020B0604020202020204" pitchFamily="34" charset="0"/>
              </a:rPr>
              <a:t>Data resources, standards, measures, and tools are shared across the healthcare ecosystem </a:t>
            </a:r>
          </a:p>
          <a:p>
            <a:pPr marL="285750" indent="-285750">
              <a:spcAft>
                <a:spcPts val="600"/>
              </a:spcAft>
              <a:buFont typeface="Arial" panose="020B0604020202020204" pitchFamily="34" charset="0"/>
              <a:buChar char="•"/>
            </a:pPr>
            <a:r>
              <a:rPr lang="en-US" sz="1800" dirty="0">
                <a:latin typeface="Arial" panose="020B0604020202020204" pitchFamily="34" charset="0"/>
                <a:ea typeface="ＭＳ Ｐゴシック"/>
                <a:cs typeface="Arial" panose="020B0604020202020204" pitchFamily="34" charset="0"/>
              </a:rPr>
              <a:t>Reporting across payers is low burden</a:t>
            </a:r>
          </a:p>
          <a:p>
            <a:pPr marL="285750" indent="-285750">
              <a:spcAft>
                <a:spcPts val="600"/>
              </a:spcAft>
              <a:buFont typeface="Arial" panose="020B0604020202020204" pitchFamily="34" charset="0"/>
              <a:buChar char="•"/>
            </a:pPr>
            <a:r>
              <a:rPr lang="en-US" sz="1800" dirty="0">
                <a:latin typeface="Arial" panose="020B0604020202020204" pitchFamily="34" charset="0"/>
                <a:ea typeface="ＭＳ Ｐゴシック"/>
                <a:cs typeface="Arial" panose="020B0604020202020204" pitchFamily="34" charset="0"/>
              </a:rPr>
              <a:t>Health system learning is coordinated and shared, and promotes rapid-cycle feedback</a:t>
            </a:r>
          </a:p>
          <a:p>
            <a:pPr marL="274320" indent="-274320">
              <a:spcAft>
                <a:spcPts val="600"/>
              </a:spcAft>
              <a:buClr>
                <a:srgbClr val="FFC000"/>
              </a:buClr>
              <a:buFont typeface="Arial" panose="020B0604020202020204" pitchFamily="34" charset="0"/>
              <a:buChar char="•"/>
            </a:pPr>
            <a:endParaRPr lang="en-US" sz="1800" dirty="0">
              <a:latin typeface="Arial" panose="020B0604020202020204" pitchFamily="34" charset="0"/>
              <a:ea typeface="ＭＳ Ｐゴシック"/>
              <a:cs typeface="Arial" panose="020B0604020202020204" pitchFamily="34" charset="0"/>
            </a:endParaRPr>
          </a:p>
        </p:txBody>
      </p:sp>
      <p:sp>
        <p:nvSpPr>
          <p:cNvPr id="5" name="Slide Number Placeholder 4">
            <a:extLst>
              <a:ext uri="{FF2B5EF4-FFF2-40B4-BE49-F238E27FC236}">
                <a16:creationId xmlns:a16="http://schemas.microsoft.com/office/drawing/2014/main" id="{EAA90A9E-8D56-42F2-9FB8-3FC1F7E43743}"/>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31</a:t>
            </a:fld>
            <a:endParaRPr lang="en-US" dirty="0"/>
          </a:p>
        </p:txBody>
      </p:sp>
      <p:sp>
        <p:nvSpPr>
          <p:cNvPr id="4" name="Date Placeholder 3">
            <a:extLst>
              <a:ext uri="{FF2B5EF4-FFF2-40B4-BE49-F238E27FC236}">
                <a16:creationId xmlns:a16="http://schemas.microsoft.com/office/drawing/2014/main" id="{22376B08-454C-4A20-91BB-A4C7F54D032D}"/>
              </a:ex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8/10-8/11/2022</a:t>
            </a:r>
          </a:p>
        </p:txBody>
      </p:sp>
    </p:spTree>
    <p:extLst>
      <p:ext uri="{BB962C8B-B14F-4D97-AF65-F5344CB8AC3E}">
        <p14:creationId xmlns:p14="http://schemas.microsoft.com/office/powerpoint/2010/main" val="643699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28995E-C9C8-47C2-8FC0-8BBD081652CF}"/>
              </a:ext>
            </a:extLst>
          </p:cNvPr>
          <p:cNvSpPr>
            <a:spLocks noGrp="1"/>
          </p:cNvSpPr>
          <p:nvPr>
            <p:ph type="title"/>
          </p:nvPr>
        </p:nvSpPr>
        <p:spPr>
          <a:xfrm>
            <a:off x="457200" y="204928"/>
            <a:ext cx="11277600" cy="944248"/>
          </a:xfrm>
        </p:spPr>
        <p:txBody>
          <a:bodyPr/>
          <a:lstStyle/>
          <a:p>
            <a:r>
              <a:rPr lang="en-US" sz="3200" dirty="0">
                <a:ea typeface="ＭＳ Ｐゴシック"/>
                <a:cs typeface="Arial"/>
              </a:rPr>
              <a:t>CMS’s active engagement with a broad set of stakeholders is critical for success</a:t>
            </a:r>
            <a:endParaRPr lang="en-US" sz="3200" dirty="0"/>
          </a:p>
        </p:txBody>
      </p:sp>
      <p:sp>
        <p:nvSpPr>
          <p:cNvPr id="2" name="Content Placeholder 1">
            <a:extLst>
              <a:ext uri="{FF2B5EF4-FFF2-40B4-BE49-F238E27FC236}">
                <a16:creationId xmlns:a16="http://schemas.microsoft.com/office/drawing/2014/main" id="{F78593B1-9777-4600-9237-25A6F900FBF8}"/>
              </a:ext>
            </a:extLst>
          </p:cNvPr>
          <p:cNvSpPr>
            <a:spLocks noGrp="1"/>
          </p:cNvSpPr>
          <p:nvPr>
            <p:ph idx="1"/>
          </p:nvPr>
        </p:nvSpPr>
        <p:spPr>
          <a:xfrm>
            <a:off x="457199" y="2225007"/>
            <a:ext cx="4613662" cy="4572000"/>
          </a:xfrm>
        </p:spPr>
        <p:txBody>
          <a:bodyPr>
            <a:noAutofit/>
          </a:bodyPr>
          <a:lstStyle/>
          <a:p>
            <a:pPr lvl="0" fontAlgn="base">
              <a:spcBef>
                <a:spcPts val="600"/>
              </a:spcBef>
              <a:spcAft>
                <a:spcPct val="0"/>
              </a:spcAft>
              <a:defRPr/>
            </a:pPr>
            <a:r>
              <a:rPr lang="en-US" sz="2200" dirty="0">
                <a:solidFill>
                  <a:schemeClr val="tx1">
                    <a:lumMod val="85000"/>
                    <a:lumOff val="15000"/>
                  </a:schemeClr>
                </a:solidFill>
                <a:ea typeface="ＭＳ Ｐゴシック" charset="0"/>
              </a:rPr>
              <a:t>Engagement</a:t>
            </a:r>
            <a:r>
              <a:rPr lang="en-US" sz="2200" dirty="0">
                <a:solidFill>
                  <a:schemeClr val="tx1">
                    <a:lumMod val="85000"/>
                    <a:lumOff val="15000"/>
                  </a:schemeClr>
                </a:solidFill>
                <a:ea typeface="ＭＳ Ｐゴシック"/>
              </a:rPr>
              <a:t> is critical for the success of forming, operationalizing, and maintaining the dQM Strategic Roadmap to facilitate dQM transition activities</a:t>
            </a:r>
          </a:p>
          <a:p>
            <a:pPr fontAlgn="base">
              <a:spcBef>
                <a:spcPts val="600"/>
              </a:spcBef>
              <a:spcAft>
                <a:spcPct val="0"/>
              </a:spcAft>
              <a:defRPr/>
            </a:pPr>
            <a:endParaRPr lang="en-US" sz="2200" dirty="0">
              <a:solidFill>
                <a:schemeClr val="tx1">
                  <a:lumMod val="85000"/>
                  <a:lumOff val="15000"/>
                </a:schemeClr>
              </a:solidFill>
              <a:ea typeface="ＭＳ Ｐゴシック" charset="0"/>
            </a:endParaRPr>
          </a:p>
          <a:p>
            <a:pPr fontAlgn="base">
              <a:spcBef>
                <a:spcPts val="600"/>
              </a:spcBef>
              <a:spcAft>
                <a:spcPct val="0"/>
              </a:spcAft>
              <a:defRPr/>
            </a:pPr>
            <a:r>
              <a:rPr lang="en-US" sz="2200" dirty="0">
                <a:solidFill>
                  <a:schemeClr val="tx1">
                    <a:lumMod val="85000"/>
                    <a:lumOff val="15000"/>
                  </a:schemeClr>
                </a:solidFill>
                <a:ea typeface="ＭＳ Ｐゴシック" charset="0"/>
              </a:rPr>
              <a:t>Harmonization and alignment of priorities for digital data are</a:t>
            </a:r>
            <a:r>
              <a:rPr lang="en-US" sz="2200" dirty="0">
                <a:solidFill>
                  <a:schemeClr val="tx1">
                    <a:lumMod val="85000"/>
                    <a:lumOff val="15000"/>
                  </a:schemeClr>
                </a:solidFill>
              </a:rPr>
              <a:t> necessary and incremental</a:t>
            </a:r>
          </a:p>
        </p:txBody>
      </p:sp>
      <p:sp>
        <p:nvSpPr>
          <p:cNvPr id="5" name="Slide Number Placeholder 4">
            <a:extLst>
              <a:ext uri="{FF2B5EF4-FFF2-40B4-BE49-F238E27FC236}">
                <a16:creationId xmlns:a16="http://schemas.microsoft.com/office/drawing/2014/main" id="{CDD5440C-16B4-4123-A0C0-4AD123A7B8BC}"/>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32</a:t>
            </a:fld>
            <a:endParaRPr lang="en-US" dirty="0"/>
          </a:p>
        </p:txBody>
      </p:sp>
      <p:pic>
        <p:nvPicPr>
          <p:cNvPr id="7" name="Picture 6" descr="Success in implementing the digital quality measurement blueprint will rely on the collaboration and feedback from these listed stakeholders: Government Agencies (Federal, State) Health IT Developers/EHR Vendors, Data Aggregators, Measure Developers, Consensus/Standard-Setting Bodies, Patients/Caregivers, Providers, Private Payers, and Third-Party Actors/Other Potential FHIR® Users. This web of key actors illustrates the need for coordinated and collaborative activities among these individuals and organizations in CMS’s digital quality measurement blueprint.">
            <a:extLst>
              <a:ext uri="{FF2B5EF4-FFF2-40B4-BE49-F238E27FC236}">
                <a16:creationId xmlns:a16="http://schemas.microsoft.com/office/drawing/2014/main" id="{5E6CE52F-B3BC-1C99-0E4F-F001F9CB1309}"/>
              </a:ext>
            </a:extLst>
          </p:cNvPr>
          <p:cNvPicPr>
            <a:picLocks noChangeAspect="1"/>
          </p:cNvPicPr>
          <p:nvPr/>
        </p:nvPicPr>
        <p:blipFill>
          <a:blip r:embed="rId3"/>
          <a:stretch>
            <a:fillRect/>
          </a:stretch>
        </p:blipFill>
        <p:spPr>
          <a:xfrm>
            <a:off x="5181600" y="1485096"/>
            <a:ext cx="5977311" cy="4999206"/>
          </a:xfrm>
          <a:prstGeom prst="rect">
            <a:avLst/>
          </a:prstGeom>
        </p:spPr>
      </p:pic>
      <p:sp>
        <p:nvSpPr>
          <p:cNvPr id="4" name="Date Placeholder 3">
            <a:extLst>
              <a:ext uri="{FF2B5EF4-FFF2-40B4-BE49-F238E27FC236}">
                <a16:creationId xmlns:a16="http://schemas.microsoft.com/office/drawing/2014/main" id="{BDBF4F0C-F4EB-4D97-9F91-9FC8F88778EA}"/>
              </a:ex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8/10-8/11/2022</a:t>
            </a:r>
          </a:p>
        </p:txBody>
      </p:sp>
    </p:spTree>
    <p:extLst>
      <p:ext uri="{BB962C8B-B14F-4D97-AF65-F5344CB8AC3E}">
        <p14:creationId xmlns:p14="http://schemas.microsoft.com/office/powerpoint/2010/main" val="40269228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370DCA-A48E-4DD1-9440-6D5656BF3D01}"/>
              </a:ext>
            </a:extLst>
          </p:cNvPr>
          <p:cNvSpPr>
            <a:spLocks noGrp="1"/>
          </p:cNvSpPr>
          <p:nvPr>
            <p:ph type="title"/>
          </p:nvPr>
        </p:nvSpPr>
        <p:spPr>
          <a:xfrm>
            <a:off x="457200" y="76200"/>
            <a:ext cx="11277600" cy="1143000"/>
          </a:xfrm>
        </p:spPr>
        <p:txBody>
          <a:bodyPr/>
          <a:lstStyle/>
          <a:p>
            <a:r>
              <a:rPr lang="en-US" sz="4400" dirty="0"/>
              <a:t>How </a:t>
            </a:r>
            <a:r>
              <a:rPr lang="en-US" dirty="0"/>
              <a:t>t</a:t>
            </a:r>
            <a:r>
              <a:rPr lang="en-US" sz="4400" dirty="0"/>
              <a:t>o Get or Stay Engaged</a:t>
            </a:r>
            <a:endParaRPr lang="en-US" dirty="0"/>
          </a:p>
        </p:txBody>
      </p:sp>
      <p:sp>
        <p:nvSpPr>
          <p:cNvPr id="2" name="Content Placeholder 1">
            <a:extLst>
              <a:ext uri="{FF2B5EF4-FFF2-40B4-BE49-F238E27FC236}">
                <a16:creationId xmlns:a16="http://schemas.microsoft.com/office/drawing/2014/main" id="{048CFF07-C074-4BEB-AAE4-71BF32CC02E1}"/>
              </a:ext>
            </a:extLst>
          </p:cNvPr>
          <p:cNvSpPr>
            <a:spLocks noGrp="1"/>
          </p:cNvSpPr>
          <p:nvPr>
            <p:ph idx="1"/>
          </p:nvPr>
        </p:nvSpPr>
        <p:spPr>
          <a:xfrm>
            <a:off x="429729" y="1981200"/>
            <a:ext cx="9618537" cy="4114800"/>
          </a:xfrm>
        </p:spPr>
        <p:txBody>
          <a:bodyPr numCol="2" spcCol="548640">
            <a:noAutofit/>
          </a:bodyPr>
          <a:lstStyle/>
          <a:p>
            <a:pPr>
              <a:spcAft>
                <a:spcPts val="600"/>
              </a:spcAft>
            </a:pPr>
            <a:r>
              <a:rPr lang="en-US" sz="2000" dirty="0">
                <a:solidFill>
                  <a:schemeClr val="tx1">
                    <a:lumMod val="85000"/>
                    <a:lumOff val="15000"/>
                  </a:schemeClr>
                </a:solidFill>
              </a:rPr>
              <a:t>Become familiar with CMS’s Digital Quality Measurement webpage on the eCQI Resource Center</a:t>
            </a:r>
          </a:p>
          <a:p>
            <a:pPr>
              <a:spcAft>
                <a:spcPts val="600"/>
              </a:spcAft>
            </a:pPr>
            <a:r>
              <a:rPr lang="en-US" sz="2000" dirty="0">
                <a:solidFill>
                  <a:schemeClr val="tx1">
                    <a:lumMod val="85000"/>
                    <a:lumOff val="15000"/>
                  </a:schemeClr>
                </a:solidFill>
              </a:rPr>
              <a:t>Look out for opportunities to provide feedback on FHIR-based measure specifications prior to implementation, such as during measure development/conversion activities</a:t>
            </a:r>
          </a:p>
          <a:p>
            <a:pPr>
              <a:spcAft>
                <a:spcPts val="600"/>
              </a:spcAft>
            </a:pPr>
            <a:r>
              <a:rPr lang="en-US" sz="2000" dirty="0">
                <a:solidFill>
                  <a:schemeClr val="tx1">
                    <a:lumMod val="85000"/>
                    <a:lumOff val="15000"/>
                  </a:schemeClr>
                </a:solidFill>
              </a:rPr>
              <a:t>Provide continued feedback on RFIs and any future proposals through CMS’s rulemaking processes</a:t>
            </a:r>
          </a:p>
          <a:p>
            <a:pPr>
              <a:spcAft>
                <a:spcPts val="600"/>
              </a:spcAft>
            </a:pPr>
            <a:r>
              <a:rPr lang="en-US" sz="2000" dirty="0">
                <a:solidFill>
                  <a:schemeClr val="tx1">
                    <a:lumMod val="85000"/>
                    <a:lumOff val="15000"/>
                  </a:schemeClr>
                </a:solidFill>
              </a:rPr>
              <a:t>Participate in ONC’s USCDI processes and provide feedback </a:t>
            </a:r>
            <a:br>
              <a:rPr lang="en-US" sz="2000" dirty="0">
                <a:solidFill>
                  <a:schemeClr val="tx1">
                    <a:lumMod val="85000"/>
                    <a:lumOff val="15000"/>
                  </a:schemeClr>
                </a:solidFill>
              </a:rPr>
            </a:br>
            <a:r>
              <a:rPr lang="en-US" sz="2000" dirty="0">
                <a:solidFill>
                  <a:schemeClr val="tx1">
                    <a:lumMod val="85000"/>
                    <a:lumOff val="15000"/>
                  </a:schemeClr>
                </a:solidFill>
              </a:rPr>
              <a:t>on high priority data elements for inclusion</a:t>
            </a:r>
          </a:p>
          <a:p>
            <a:pPr>
              <a:spcAft>
                <a:spcPts val="600"/>
              </a:spcAft>
            </a:pPr>
            <a:r>
              <a:rPr lang="en-US" sz="2000" dirty="0">
                <a:solidFill>
                  <a:schemeClr val="tx1">
                    <a:lumMod val="85000"/>
                    <a:lumOff val="15000"/>
                  </a:schemeClr>
                </a:solidFill>
              </a:rPr>
              <a:t>Participate in HL7 and CMS/HL7 Connectathon testing</a:t>
            </a:r>
          </a:p>
          <a:p>
            <a:pPr>
              <a:spcAft>
                <a:spcPts val="600"/>
              </a:spcAft>
            </a:pPr>
            <a:r>
              <a:rPr lang="en-US" sz="2000" dirty="0">
                <a:solidFill>
                  <a:schemeClr val="tx1">
                    <a:lumMod val="85000"/>
                    <a:lumOff val="15000"/>
                  </a:schemeClr>
                </a:solidFill>
              </a:rPr>
              <a:t>Look out for opportunities for collaboration via systems testing of FHIR-based eCQM reporting to ensure successful systems development</a:t>
            </a:r>
          </a:p>
        </p:txBody>
      </p:sp>
      <p:pic>
        <p:nvPicPr>
          <p:cNvPr id="6" name="Picture 5" descr="Screenshot of the eCQI Resource Center on the Digital Quality Measures webpage.">
            <a:extLst>
              <a:ext uri="{FF2B5EF4-FFF2-40B4-BE49-F238E27FC236}">
                <a16:creationId xmlns:a16="http://schemas.microsoft.com/office/drawing/2014/main" id="{4938326D-E4B3-3B65-4F48-BDBD9FA66BA6}"/>
              </a:ext>
            </a:extLst>
          </p:cNvPr>
          <p:cNvPicPr>
            <a:picLocks noChangeAspect="1"/>
          </p:cNvPicPr>
          <p:nvPr/>
        </p:nvPicPr>
        <p:blipFill>
          <a:blip r:embed="rId3"/>
          <a:stretch>
            <a:fillRect/>
          </a:stretch>
        </p:blipFill>
        <p:spPr>
          <a:xfrm>
            <a:off x="10173504" y="1792258"/>
            <a:ext cx="1660089" cy="963076"/>
          </a:xfrm>
          <a:prstGeom prst="rect">
            <a:avLst/>
          </a:prstGeom>
          <a:ln>
            <a:solidFill>
              <a:schemeClr val="accent6"/>
            </a:solidFill>
          </a:ln>
          <a:effectLst>
            <a:outerShdw blurRad="50800" dist="38100" dir="2700000" algn="tl" rotWithShape="0">
              <a:prstClr val="black">
                <a:alpha val="40000"/>
              </a:prstClr>
            </a:outerShdw>
          </a:effectLst>
        </p:spPr>
      </p:pic>
      <p:pic>
        <p:nvPicPr>
          <p:cNvPr id="9" name="Picture 8" descr="Three circle icons from top to bottom: &#10;Icon of an upward arrow pointing into a gear to represent feedback and continuous improvement&#10;Icon of a hand pressing a button to represent testing&#10;Icon of a group of user avatars connected by a circle, representing collaboration">
            <a:extLst>
              <a:ext uri="{FF2B5EF4-FFF2-40B4-BE49-F238E27FC236}">
                <a16:creationId xmlns:a16="http://schemas.microsoft.com/office/drawing/2014/main" id="{A46942FC-4E49-5BC0-7DEF-66AE95363C0F}"/>
              </a:ext>
            </a:extLst>
          </p:cNvPr>
          <p:cNvPicPr>
            <a:picLocks noChangeAspect="1"/>
          </p:cNvPicPr>
          <p:nvPr/>
        </p:nvPicPr>
        <p:blipFill>
          <a:blip r:embed="rId4"/>
          <a:stretch>
            <a:fillRect/>
          </a:stretch>
        </p:blipFill>
        <p:spPr>
          <a:xfrm>
            <a:off x="10431733" y="2989164"/>
            <a:ext cx="1082134" cy="3071126"/>
          </a:xfrm>
          <a:prstGeom prst="rect">
            <a:avLst/>
          </a:prstGeom>
        </p:spPr>
      </p:pic>
      <p:sp>
        <p:nvSpPr>
          <p:cNvPr id="5" name="Slide Number Placeholder 4">
            <a:extLst>
              <a:ext uri="{FF2B5EF4-FFF2-40B4-BE49-F238E27FC236}">
                <a16:creationId xmlns:a16="http://schemas.microsoft.com/office/drawing/2014/main" id="{82B35304-8FA5-47EC-B392-2C5030E0B690}"/>
              </a:ext>
            </a:extLst>
          </p:cNvPr>
          <p:cNvSpPr>
            <a:spLocks noGrp="1"/>
          </p:cNvSpPr>
          <p:nvPr>
            <p:ph type="sldNum" sz="quarter" idx="12"/>
          </p:nvPr>
        </p:nvSpPr>
        <p:spPr/>
        <p:txBody>
          <a:bodyPr/>
          <a:lstStyle/>
          <a:p>
            <a:fld id="{F6B8A4A2-F29A-4651-AFA7-54DA4950AAC7}" type="slidenum">
              <a:rPr lang="en-US" smtClean="0"/>
              <a:pPr/>
              <a:t>33</a:t>
            </a:fld>
            <a:endParaRPr lang="en-US" dirty="0"/>
          </a:p>
        </p:txBody>
      </p:sp>
      <p:sp>
        <p:nvSpPr>
          <p:cNvPr id="4" name="Date Placeholder 3">
            <a:extLst>
              <a:ext uri="{FF2B5EF4-FFF2-40B4-BE49-F238E27FC236}">
                <a16:creationId xmlns:a16="http://schemas.microsoft.com/office/drawing/2014/main" id="{9513BA44-E384-4E67-B6C1-88E483A9E869}"/>
              </a:ext>
            </a:extLst>
          </p:cNvPr>
          <p:cNvSpPr>
            <a:spLocks noGrp="1"/>
          </p:cNvSpPr>
          <p:nvPr>
            <p:ph type="dt" sz="half" idx="10"/>
          </p:nvPr>
        </p:nvSpPr>
        <p:spPr/>
        <p:txBody>
          <a:bodyPr/>
          <a:lstStyle/>
          <a:p>
            <a:r>
              <a:rPr lang="en-US" dirty="0"/>
              <a:t>8/10-8/11/2022</a:t>
            </a:r>
          </a:p>
        </p:txBody>
      </p:sp>
    </p:spTree>
    <p:extLst>
      <p:ext uri="{BB962C8B-B14F-4D97-AF65-F5344CB8AC3E}">
        <p14:creationId xmlns:p14="http://schemas.microsoft.com/office/powerpoint/2010/main" val="26133723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2F24CA-B4AB-1100-E892-BCBCF6BEB95E}"/>
              </a:ext>
            </a:extLst>
          </p:cNvPr>
          <p:cNvSpPr>
            <a:spLocks noGrp="1"/>
          </p:cNvSpPr>
          <p:nvPr>
            <p:ph type="title"/>
          </p:nvPr>
        </p:nvSpPr>
        <p:spPr/>
        <p:txBody>
          <a:bodyPr/>
          <a:lstStyle/>
          <a:p>
            <a:r>
              <a:rPr lang="en-US" dirty="0"/>
              <a:t>Questions?</a:t>
            </a:r>
          </a:p>
        </p:txBody>
      </p:sp>
      <p:sp>
        <p:nvSpPr>
          <p:cNvPr id="2" name="Content Placeholder 1">
            <a:extLst>
              <a:ext uri="{FF2B5EF4-FFF2-40B4-BE49-F238E27FC236}">
                <a16:creationId xmlns:a16="http://schemas.microsoft.com/office/drawing/2014/main" id="{AC8A2709-80EF-4941-BEDC-EBE6DB3CAE67}"/>
              </a:ext>
              <a:ext uri="{C183D7F6-B498-43B3-948B-1728B52AA6E4}">
                <adec:decorative xmlns:adec="http://schemas.microsoft.com/office/drawing/2017/decorative" val="0"/>
              </a:ext>
            </a:extLst>
          </p:cNvPr>
          <p:cNvSpPr>
            <a:spLocks noGrp="1"/>
          </p:cNvSpPr>
          <p:nvPr>
            <p:ph type="body" sz="quarter" idx="4294967295"/>
          </p:nvPr>
        </p:nvSpPr>
        <p:spPr>
          <a:xfrm>
            <a:off x="0" y="2133600"/>
            <a:ext cx="12192000" cy="3468688"/>
          </a:xfrm>
        </p:spPr>
        <p:txBody>
          <a:bodyPr>
            <a:noAutofit/>
          </a:bodyPr>
          <a:lstStyle/>
          <a:p>
            <a:pPr marL="0" indent="0" algn="ctr">
              <a:lnSpc>
                <a:spcPct val="120000"/>
              </a:lnSpc>
              <a:buNone/>
            </a:pPr>
            <a:br>
              <a:rPr lang="en-US" dirty="0">
                <a:latin typeface="Arial" panose="020B0604020202020204" pitchFamily="34" charset="0"/>
                <a:cs typeface="Arial" panose="020B0604020202020204" pitchFamily="34" charset="0"/>
              </a:rPr>
            </a:br>
            <a:r>
              <a:rPr lang="en-US" sz="2800" b="1" dirty="0">
                <a:solidFill>
                  <a:schemeClr val="tx1">
                    <a:lumMod val="85000"/>
                    <a:lumOff val="15000"/>
                  </a:schemeClr>
                </a:solidFill>
                <a:latin typeface="Arial" panose="020B0604020202020204" pitchFamily="34" charset="0"/>
                <a:cs typeface="Arial" panose="020B0604020202020204" pitchFamily="34" charset="0"/>
              </a:rPr>
              <a:t>Joel Andress</a:t>
            </a:r>
            <a:br>
              <a:rPr lang="en-US" sz="2800" b="1" dirty="0">
                <a:solidFill>
                  <a:schemeClr val="tx1">
                    <a:lumMod val="85000"/>
                    <a:lumOff val="15000"/>
                  </a:schemeClr>
                </a:solidFill>
                <a:latin typeface="Arial" panose="020B0604020202020204" pitchFamily="34" charset="0"/>
                <a:cs typeface="Arial" panose="020B0604020202020204" pitchFamily="34" charset="0"/>
              </a:rPr>
            </a:br>
            <a:r>
              <a:rPr lang="en-US" sz="2800" dirty="0">
                <a:solidFill>
                  <a:schemeClr val="tx2"/>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joel.andress@cms.hhs.gov</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sz="2000" dirty="0">
                <a:solidFill>
                  <a:schemeClr val="tx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https://ecqi.healthit.gov/dqm</a:t>
            </a:r>
            <a:r>
              <a:rPr lang="en-US" sz="2000" dirty="0">
                <a:solidFill>
                  <a:schemeClr val="tx2"/>
                </a:solidFill>
                <a:latin typeface="Arial" panose="020B0604020202020204" pitchFamily="34" charset="0"/>
                <a:cs typeface="Arial" panose="020B0604020202020204" pitchFamily="34" charset="0"/>
              </a:rPr>
              <a:t> </a:t>
            </a:r>
            <a:br>
              <a:rPr lang="en-US" dirty="0">
                <a:solidFill>
                  <a:srgbClr val="0070C0"/>
                </a:solidFill>
              </a:rPr>
            </a:br>
            <a:r>
              <a:rPr lang="en-US" dirty="0"/>
              <a:t> </a:t>
            </a:r>
          </a:p>
        </p:txBody>
      </p:sp>
      <p:sp>
        <p:nvSpPr>
          <p:cNvPr id="5" name="Slide Number Placeholder 4">
            <a:extLst>
              <a:ext uri="{FF2B5EF4-FFF2-40B4-BE49-F238E27FC236}">
                <a16:creationId xmlns:a16="http://schemas.microsoft.com/office/drawing/2014/main" id="{61A31012-DD32-4814-809F-A4A73E0904CF}"/>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solidFill>
                  <a:schemeClr val="bg1"/>
                </a:solidFill>
              </a:rPr>
              <a:pPr/>
              <a:t>34</a:t>
            </a:fld>
            <a:endParaRPr lang="en-US" dirty="0">
              <a:solidFill>
                <a:schemeClr val="bg1"/>
              </a:solidFill>
            </a:endParaRPr>
          </a:p>
        </p:txBody>
      </p:sp>
    </p:spTree>
    <p:extLst>
      <p:ext uri="{BB962C8B-B14F-4D97-AF65-F5344CB8AC3E}">
        <p14:creationId xmlns:p14="http://schemas.microsoft.com/office/powerpoint/2010/main" val="29502520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8A0DE5-CCF3-4E60-AC43-DC68E2F76134}"/>
              </a:ext>
            </a:extLst>
          </p:cNvPr>
          <p:cNvSpPr>
            <a:spLocks noGrp="1"/>
          </p:cNvSpPr>
          <p:nvPr>
            <p:ph type="title"/>
          </p:nvPr>
        </p:nvSpPr>
        <p:spPr/>
        <p:txBody>
          <a:bodyPr/>
          <a:lstStyle/>
          <a:p>
            <a:r>
              <a:rPr lang="en-US" dirty="0"/>
              <a:t>Get Connected</a:t>
            </a:r>
          </a:p>
        </p:txBody>
      </p:sp>
      <p:sp>
        <p:nvSpPr>
          <p:cNvPr id="2" name="Content Placeholder 1">
            <a:extLst>
              <a:ext uri="{FF2B5EF4-FFF2-40B4-BE49-F238E27FC236}">
                <a16:creationId xmlns:a16="http://schemas.microsoft.com/office/drawing/2014/main" id="{A6343AC4-9485-4279-B6DC-F2CAB4BDCC5F}"/>
              </a:ext>
            </a:extLst>
          </p:cNvPr>
          <p:cNvSpPr>
            <a:spLocks noGrp="1"/>
          </p:cNvSpPr>
          <p:nvPr>
            <p:ph idx="1"/>
          </p:nvPr>
        </p:nvSpPr>
        <p:spPr>
          <a:xfrm>
            <a:off x="457200" y="2052466"/>
            <a:ext cx="11277600" cy="4272134"/>
          </a:xfrm>
        </p:spPr>
        <p:txBody>
          <a:bodyPr>
            <a:normAutofit/>
          </a:bodyPr>
          <a:lstStyle/>
          <a:p>
            <a:pPr marL="0" indent="0" algn="ctr">
              <a:buNone/>
            </a:pPr>
            <a:r>
              <a:rPr lang="en-US" b="1" dirty="0">
                <a:solidFill>
                  <a:schemeClr val="tx2"/>
                </a:solidFill>
                <a:latin typeface="Arial" panose="020B0604020202020204" pitchFamily="34" charset="0"/>
                <a:cs typeface="Arial" panose="020B0604020202020204" pitchFamily="34" charset="0"/>
              </a:rPr>
              <a:t>Want to learn more?</a:t>
            </a:r>
          </a:p>
          <a:p>
            <a:pPr marL="0" indent="0">
              <a:buNone/>
            </a:pPr>
            <a:endParaRPr lang="en-US" sz="3200" b="0" i="0" u="sng" dirty="0">
              <a:solidFill>
                <a:srgbClr val="006699"/>
              </a:solidFill>
              <a:effectLst/>
              <a:latin typeface="Arial" panose="020B0604020202020204" pitchFamily="34" charset="0"/>
              <a:cs typeface="Arial" panose="020B0604020202020204" pitchFamily="34" charset="0"/>
              <a:hlinkClick r:id="rId2" tooltip="Subscribe to MMS email updates"/>
            </a:endParaRPr>
          </a:p>
          <a:p>
            <a:pPr marL="0" indent="0">
              <a:buNone/>
            </a:pPr>
            <a:r>
              <a:rPr lang="en-US" sz="2800" b="0" i="0" u="sng" dirty="0">
                <a:solidFill>
                  <a:srgbClr val="006699"/>
                </a:solidFill>
                <a:effectLst/>
                <a:latin typeface="Arial" panose="020B0604020202020204" pitchFamily="34" charset="0"/>
                <a:cs typeface="Arial" panose="020B0604020202020204" pitchFamily="34" charset="0"/>
                <a:hlinkClick r:id="rId2" tooltip="Subscribe to MMS email updates"/>
              </a:rPr>
              <a:t>Sign up to receive email updates from MMS</a:t>
            </a:r>
            <a:r>
              <a:rPr lang="en-US" sz="2800" b="0" i="0" dirty="0">
                <a:solidFill>
                  <a:srgbClr val="000000"/>
                </a:solidFill>
                <a:effectLst/>
                <a:latin typeface="Arial" panose="020B0604020202020204" pitchFamily="34" charset="0"/>
                <a:cs typeface="Arial" panose="020B0604020202020204" pitchFamily="34" charset="0"/>
              </a:rPr>
              <a:t>, including the monthly MMS Bulletin that features clinical quality measurement announcements, events, and opportunities to get involved. </a:t>
            </a:r>
          </a:p>
          <a:p>
            <a:endParaRPr lang="en-US" sz="2800" dirty="0">
              <a:solidFill>
                <a:srgbClr val="000000"/>
              </a:solidFill>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hlinkClick r:id="rId2"/>
              </a:rPr>
              <a:t>https://public.govdelivery.com/accounts/USCMS/subscriber/new</a:t>
            </a:r>
            <a:r>
              <a:rPr lang="en-US" sz="2800" dirty="0">
                <a:solidFill>
                  <a:srgbClr val="000000"/>
                </a:solidFill>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a:p>
            <a:endParaRPr lang="en-US" dirty="0"/>
          </a:p>
        </p:txBody>
      </p:sp>
      <p:sp>
        <p:nvSpPr>
          <p:cNvPr id="5" name="Slide Number Placeholder 4">
            <a:extLst>
              <a:ext uri="{FF2B5EF4-FFF2-40B4-BE49-F238E27FC236}">
                <a16:creationId xmlns:a16="http://schemas.microsoft.com/office/drawing/2014/main" id="{73233863-E0D5-43F1-9E6C-E2526B820FD2}"/>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35</a:t>
            </a:fld>
            <a:endParaRPr lang="en-US" dirty="0"/>
          </a:p>
        </p:txBody>
      </p:sp>
      <p:sp>
        <p:nvSpPr>
          <p:cNvPr id="4" name="Date Placeholder 3">
            <a:extLst>
              <a:ext uri="{FF2B5EF4-FFF2-40B4-BE49-F238E27FC236}">
                <a16:creationId xmlns:a16="http://schemas.microsoft.com/office/drawing/2014/main" id="{4256C5E1-B04F-413C-A849-3525F8EFD7F6}"/>
              </a:ext>
              <a:ext uri="{C183D7F6-B498-43B3-948B-1728B52AA6E4}">
                <adec:decorative xmlns:adec="http://schemas.microsoft.com/office/drawing/2017/decorative" val="1"/>
              </a:ext>
            </a:extLst>
          </p:cNvPr>
          <p:cNvSpPr>
            <a:spLocks noGrp="1"/>
          </p:cNvSpPr>
          <p:nvPr>
            <p:ph type="dt" sz="half" idx="10"/>
          </p:nvPr>
        </p:nvSpPr>
        <p:spPr/>
        <p:txBody>
          <a:bodyPr/>
          <a:lstStyle/>
          <a:p>
            <a:fld id="{337DBE39-9352-4549-9787-8F6C4DF073F1}" type="datetime1">
              <a:rPr lang="en-US" smtClean="0"/>
              <a:t>8/30/2022</a:t>
            </a:fld>
            <a:endParaRPr lang="en-US" dirty="0"/>
          </a:p>
        </p:txBody>
      </p:sp>
    </p:spTree>
    <p:extLst>
      <p:ext uri="{BB962C8B-B14F-4D97-AF65-F5344CB8AC3E}">
        <p14:creationId xmlns:p14="http://schemas.microsoft.com/office/powerpoint/2010/main" val="14797471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act 1">
            <a:extLst>
              <a:ext uri="{FF2B5EF4-FFF2-40B4-BE49-F238E27FC236}">
                <a16:creationId xmlns:a16="http://schemas.microsoft.com/office/drawing/2014/main" id="{CD1512C2-971D-4851-856B-FBB3F7E9808A}"/>
              </a:ext>
            </a:extLst>
          </p:cNvPr>
          <p:cNvSpPr txBox="1"/>
          <p:nvPr/>
        </p:nvSpPr>
        <p:spPr>
          <a:xfrm>
            <a:off x="457200" y="5370493"/>
            <a:ext cx="6019800" cy="677108"/>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Battelle</a:t>
            </a:r>
          </a:p>
          <a:p>
            <a:pPr algn="ctr"/>
            <a:r>
              <a:rPr lang="en-US" dirty="0">
                <a:solidFill>
                  <a:schemeClr val="bg1"/>
                </a:solidFill>
                <a:latin typeface="Arial" panose="020B0604020202020204" pitchFamily="34" charset="0"/>
                <a:cs typeface="Arial" panose="020B0604020202020204" pitchFamily="34" charset="0"/>
              </a:rPr>
              <a:t>Contact: MMSSupport@battelle.org</a:t>
            </a:r>
          </a:p>
        </p:txBody>
      </p:sp>
      <p:sp>
        <p:nvSpPr>
          <p:cNvPr id="6" name="Contact 2">
            <a:extLst>
              <a:ext uri="{FF2B5EF4-FFF2-40B4-BE49-F238E27FC236}">
                <a16:creationId xmlns:a16="http://schemas.microsoft.com/office/drawing/2014/main" id="{9572061B-1862-46B0-B93D-FE2727F9FBE0}"/>
              </a:ext>
            </a:extLst>
          </p:cNvPr>
          <p:cNvSpPr txBox="1">
            <a:spLocks noGrp="1"/>
          </p:cNvSpPr>
          <p:nvPr>
            <p:ph type="title" idx="4294967295"/>
          </p:nvPr>
        </p:nvSpPr>
        <p:spPr>
          <a:xfrm>
            <a:off x="6096000" y="5370493"/>
            <a:ext cx="5410200"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CMS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Melissa Gross (CMS </a:t>
            </a:r>
            <a:r>
              <a:rPr lang="en-US" sz="1800" b="0" dirty="0">
                <a:solidFill>
                  <a:schemeClr val="bg1"/>
                </a:solidFill>
                <a:latin typeface="Arial" panose="020B0604020202020204" pitchFamily="34" charset="0"/>
                <a:ea typeface="+mn-ea"/>
                <a:cs typeface="Arial" panose="020B0604020202020204" pitchFamily="34" charset="0"/>
              </a:rPr>
              <a:t>Lead</a:t>
            </a:r>
            <a:r>
              <a:rPr kumimoji="0" lang="en-US" sz="1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Contact: Melissa.Gross@cms.hhs.gov</a:t>
            </a:r>
          </a:p>
        </p:txBody>
      </p:sp>
      <p:sp>
        <p:nvSpPr>
          <p:cNvPr id="3" name="Slide Number Placeholder 2">
            <a:extLst>
              <a:ext uri="{FF2B5EF4-FFF2-40B4-BE49-F238E27FC236}">
                <a16:creationId xmlns:a16="http://schemas.microsoft.com/office/drawing/2014/main" id="{775DB788-0C87-4056-87B0-274C887341FF}"/>
              </a:ext>
              <a:ext uri="{C183D7F6-B498-43B3-948B-1728B52AA6E4}">
                <adec:decorative xmlns:adec="http://schemas.microsoft.com/office/drawing/2017/decorative" val="1"/>
              </a:ext>
            </a:extLst>
          </p:cNvPr>
          <p:cNvSpPr>
            <a:spLocks noGrp="1"/>
          </p:cNvSpPr>
          <p:nvPr>
            <p:ph type="sldNum" sz="quarter" idx="11"/>
          </p:nvPr>
        </p:nvSpPr>
        <p:spPr/>
        <p:txBody>
          <a:bodyPr/>
          <a:lstStyle/>
          <a:p>
            <a:fld id="{F6B8A4A2-F29A-4651-AFA7-54DA4950AAC7}" type="slidenum">
              <a:rPr lang="en-US" smtClean="0"/>
              <a:pPr/>
              <a:t>36</a:t>
            </a:fld>
            <a:endParaRPr lang="en-US" dirty="0"/>
          </a:p>
        </p:txBody>
      </p:sp>
      <p:sp>
        <p:nvSpPr>
          <p:cNvPr id="2" name="Date Placeholder 1">
            <a:extLst>
              <a:ext uri="{FF2B5EF4-FFF2-40B4-BE49-F238E27FC236}">
                <a16:creationId xmlns:a16="http://schemas.microsoft.com/office/drawing/2014/main" id="{A71134B1-F260-4CF9-BE78-0A91A600FD5B}"/>
              </a:ex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5/25/2022</a:t>
            </a:r>
          </a:p>
        </p:txBody>
      </p:sp>
    </p:spTree>
    <p:extLst>
      <p:ext uri="{BB962C8B-B14F-4D97-AF65-F5344CB8AC3E}">
        <p14:creationId xmlns:p14="http://schemas.microsoft.com/office/powerpoint/2010/main" val="4260752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ackground graphic ">
            <a:extLst>
              <a:ext uri="{FF2B5EF4-FFF2-40B4-BE49-F238E27FC236}">
                <a16:creationId xmlns:a16="http://schemas.microsoft.com/office/drawing/2014/main" id="{5B63C5BC-DC92-0D38-8CB1-449122B0B7F4}"/>
              </a:ext>
            </a:extLst>
          </p:cNvPr>
          <p:cNvPicPr>
            <a:picLocks noChangeAspect="1"/>
          </p:cNvPicPr>
          <p:nvPr/>
        </p:nvPicPr>
        <p:blipFill>
          <a:blip r:embed="rId2"/>
          <a:srcRect/>
          <a:stretch/>
        </p:blipFill>
        <p:spPr>
          <a:xfrm>
            <a:off x="0" y="0"/>
            <a:ext cx="12192000" cy="6858000"/>
          </a:xfrm>
          <a:prstGeom prst="rect">
            <a:avLst/>
          </a:prstGeom>
        </p:spPr>
      </p:pic>
      <p:sp>
        <p:nvSpPr>
          <p:cNvPr id="4" name="Title 3">
            <a:extLst>
              <a:ext uri="{FF2B5EF4-FFF2-40B4-BE49-F238E27FC236}">
                <a16:creationId xmlns:a16="http://schemas.microsoft.com/office/drawing/2014/main" id="{AEA4B4F2-D0BC-4A44-AB4C-F0AB00357319}"/>
              </a:ext>
            </a:extLst>
          </p:cNvPr>
          <p:cNvSpPr>
            <a:spLocks noGrp="1"/>
          </p:cNvSpPr>
          <p:nvPr>
            <p:ph type="ctrTitle"/>
          </p:nvPr>
        </p:nvSpPr>
        <p:spPr/>
        <p:txBody>
          <a:bodyPr anchor="t">
            <a:normAutofit/>
          </a:bodyPr>
          <a:lstStyle/>
          <a:p>
            <a:r>
              <a:rPr lang="en-US" dirty="0"/>
              <a:t>Digital Quality Measurement Strategic Roadmap</a:t>
            </a:r>
          </a:p>
        </p:txBody>
      </p:sp>
      <p:sp>
        <p:nvSpPr>
          <p:cNvPr id="2" name="Slide Number Placeholder 1">
            <a:extLst>
              <a:ext uri="{FF2B5EF4-FFF2-40B4-BE49-F238E27FC236}">
                <a16:creationId xmlns:a16="http://schemas.microsoft.com/office/drawing/2014/main" id="{F291D8C9-A820-4752-A4BB-39B7799A026D}"/>
              </a:ext>
              <a:ext uri="{C183D7F6-B498-43B3-948B-1728B52AA6E4}">
                <adec:decorative xmlns:adec="http://schemas.microsoft.com/office/drawing/2017/decorative" val="1"/>
              </a:ext>
            </a:extLst>
          </p:cNvPr>
          <p:cNvSpPr>
            <a:spLocks noGrp="1"/>
          </p:cNvSpPr>
          <p:nvPr>
            <p:ph type="sldNum" sz="quarter" idx="12"/>
          </p:nvPr>
        </p:nvSpPr>
        <p:spPr/>
        <p:txBody>
          <a:bodyPr anchor="ctr">
            <a:normAutofit/>
          </a:bodyPr>
          <a:lstStyle/>
          <a:p>
            <a:pPr>
              <a:spcAft>
                <a:spcPts val="600"/>
              </a:spcAft>
            </a:pPr>
            <a:fld id="{F6B8A4A2-F29A-4651-AFA7-54DA4950AAC7}" type="slidenum">
              <a:rPr lang="en-US" smtClean="0"/>
              <a:pPr>
                <a:spcAft>
                  <a:spcPts val="600"/>
                </a:spcAft>
              </a:pPr>
              <a:t>3</a:t>
            </a:fld>
            <a:endParaRPr lang="en-US" dirty="0"/>
          </a:p>
        </p:txBody>
      </p:sp>
      <p:sp>
        <p:nvSpPr>
          <p:cNvPr id="3" name="Date Placeholder 2">
            <a:extLst>
              <a:ext uri="{FF2B5EF4-FFF2-40B4-BE49-F238E27FC236}">
                <a16:creationId xmlns:a16="http://schemas.microsoft.com/office/drawing/2014/main" id="{3868898A-8955-4399-8297-56B54E70E888}"/>
              </a:ext>
              <a:ext uri="{C183D7F6-B498-43B3-948B-1728B52AA6E4}">
                <adec:decorative xmlns:adec="http://schemas.microsoft.com/office/drawing/2017/decorative" val="1"/>
              </a:ext>
            </a:extLst>
          </p:cNvPr>
          <p:cNvSpPr>
            <a:spLocks noGrp="1"/>
          </p:cNvSpPr>
          <p:nvPr>
            <p:ph type="dt" sz="half" idx="10"/>
          </p:nvPr>
        </p:nvSpPr>
        <p:spPr/>
        <p:txBody>
          <a:bodyPr anchor="ctr">
            <a:normAutofit/>
          </a:bodyPr>
          <a:lstStyle/>
          <a:p>
            <a:pPr>
              <a:spcAft>
                <a:spcPts val="600"/>
              </a:spcAft>
            </a:pPr>
            <a:r>
              <a:rPr lang="en-US" dirty="0"/>
              <a:t>8/10-8/11/2022</a:t>
            </a:r>
          </a:p>
        </p:txBody>
      </p:sp>
    </p:spTree>
    <p:extLst>
      <p:ext uri="{BB962C8B-B14F-4D97-AF65-F5344CB8AC3E}">
        <p14:creationId xmlns:p14="http://schemas.microsoft.com/office/powerpoint/2010/main" val="1677619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031E7C-042A-434C-A2E3-4AD2538AB9A7}"/>
              </a:ext>
            </a:extLst>
          </p:cNvPr>
          <p:cNvSpPr>
            <a:spLocks noGrp="1"/>
          </p:cNvSpPr>
          <p:nvPr>
            <p:ph type="title"/>
          </p:nvPr>
        </p:nvSpPr>
        <p:spPr/>
        <p:txBody>
          <a:bodyPr/>
          <a:lstStyle/>
          <a:p>
            <a:r>
              <a:rPr lang="en-US" dirty="0"/>
              <a:t>Disclaimer</a:t>
            </a:r>
          </a:p>
        </p:txBody>
      </p:sp>
      <p:sp>
        <p:nvSpPr>
          <p:cNvPr id="2" name="Content Placeholder 1">
            <a:extLst>
              <a:ext uri="{FF2B5EF4-FFF2-40B4-BE49-F238E27FC236}">
                <a16:creationId xmlns:a16="http://schemas.microsoft.com/office/drawing/2014/main" id="{CC6E7CCB-8BC4-4BDB-BF23-DC1433E5D025}"/>
              </a:ext>
            </a:extLst>
          </p:cNvPr>
          <p:cNvSpPr>
            <a:spLocks noGrp="1"/>
          </p:cNvSpPr>
          <p:nvPr>
            <p:ph idx="1"/>
          </p:nvPr>
        </p:nvSpPr>
        <p:spPr>
          <a:xfrm>
            <a:off x="457200" y="2057400"/>
            <a:ext cx="11277600" cy="3932238"/>
          </a:xfrm>
        </p:spPr>
        <p:txBody>
          <a:bodyPr numCol="2" spcCol="640080">
            <a:noAutofit/>
          </a:bodyPr>
          <a:lstStyle/>
          <a:p>
            <a:r>
              <a:rPr lang="en-US" sz="2000" dirty="0">
                <a:solidFill>
                  <a:schemeClr val="tx1">
                    <a:lumMod val="85000"/>
                    <a:lumOff val="15000"/>
                  </a:schemeClr>
                </a:solidFill>
              </a:rPr>
              <a:t>This presentation is current at the time of publication or upload onto the web. Medicare policy changes frequently so links to the source documents have been provided within the document for your reference. </a:t>
            </a:r>
          </a:p>
          <a:p>
            <a:endParaRPr lang="en-US" sz="2000" dirty="0">
              <a:solidFill>
                <a:schemeClr val="tx1">
                  <a:lumMod val="85000"/>
                  <a:lumOff val="15000"/>
                </a:schemeClr>
              </a:solidFill>
            </a:endParaRPr>
          </a:p>
          <a:p>
            <a:r>
              <a:rPr lang="en-US" sz="2000" dirty="0">
                <a:solidFill>
                  <a:schemeClr val="tx1">
                    <a:lumMod val="85000"/>
                    <a:lumOff val="15000"/>
                  </a:schemeClr>
                </a:solidFill>
              </a:rPr>
              <a:t>This presentation was prepared as a service to the public and is not intended to grant rights or impose obligations. </a:t>
            </a:r>
          </a:p>
          <a:p>
            <a:endParaRPr lang="en-US" sz="2000" dirty="0">
              <a:solidFill>
                <a:schemeClr val="tx1">
                  <a:lumMod val="85000"/>
                  <a:lumOff val="15000"/>
                </a:schemeClr>
              </a:solidFill>
            </a:endParaRPr>
          </a:p>
          <a:p>
            <a:r>
              <a:rPr lang="en-US" sz="2000" dirty="0">
                <a:solidFill>
                  <a:schemeClr val="tx1">
                    <a:lumMod val="85000"/>
                    <a:lumOff val="15000"/>
                  </a:schemeClr>
                </a:solidFill>
              </a:rPr>
              <a:t>This presentation may contain references or links to statutes, regulations, or other policy materials.</a:t>
            </a:r>
          </a:p>
          <a:p>
            <a:endParaRPr lang="en-US" sz="2000" dirty="0">
              <a:solidFill>
                <a:schemeClr val="tx1">
                  <a:lumMod val="85000"/>
                  <a:lumOff val="15000"/>
                </a:schemeClr>
              </a:solidFill>
            </a:endParaRPr>
          </a:p>
          <a:p>
            <a:r>
              <a:rPr lang="en-US" sz="2000" dirty="0">
                <a:solidFill>
                  <a:schemeClr val="tx1">
                    <a:lumMod val="85000"/>
                    <a:lumOff val="15000"/>
                  </a:schemeClr>
                </a:solidFill>
              </a:rPr>
              <a:t>The information provided is only intended to be a general summary. It is not intended to take the place of either the written law or regulations. We encourage readers to review the specific statutes, regulations, and other interpretive materials for a full and accurate statement of their contents.</a:t>
            </a:r>
          </a:p>
        </p:txBody>
      </p:sp>
      <p:sp>
        <p:nvSpPr>
          <p:cNvPr id="5" name="Slide Number Placeholder 4">
            <a:extLst>
              <a:ext uri="{FF2B5EF4-FFF2-40B4-BE49-F238E27FC236}">
                <a16:creationId xmlns:a16="http://schemas.microsoft.com/office/drawing/2014/main" id="{4F876493-93DE-49EE-9E35-9783918BFFD2}"/>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4</a:t>
            </a:fld>
            <a:endParaRPr lang="en-US" dirty="0"/>
          </a:p>
        </p:txBody>
      </p:sp>
      <p:sp>
        <p:nvSpPr>
          <p:cNvPr id="4" name="Date Placeholder 3">
            <a:extLst>
              <a:ext uri="{FF2B5EF4-FFF2-40B4-BE49-F238E27FC236}">
                <a16:creationId xmlns:a16="http://schemas.microsoft.com/office/drawing/2014/main" id="{C8866DF5-098C-4D4B-98A0-2611ADDB10E7}"/>
              </a:ex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8/10-8/11/2022</a:t>
            </a:r>
          </a:p>
        </p:txBody>
      </p:sp>
    </p:spTree>
    <p:extLst>
      <p:ext uri="{BB962C8B-B14F-4D97-AF65-F5344CB8AC3E}">
        <p14:creationId xmlns:p14="http://schemas.microsoft.com/office/powerpoint/2010/main" val="1126738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a:xfrm>
            <a:off x="457200" y="41807"/>
            <a:ext cx="11277600" cy="1195002"/>
          </a:xfrm>
        </p:spPr>
        <p:txBody>
          <a:bodyPr/>
          <a:lstStyle/>
          <a:p>
            <a:pPr marL="0" indent="0">
              <a:spcBef>
                <a:spcPts val="600"/>
              </a:spcBef>
              <a:spcAft>
                <a:spcPts val="400"/>
              </a:spcAft>
              <a:buNone/>
            </a:pPr>
            <a:r>
              <a:rPr lang="en-US" sz="3200" b="1" dirty="0"/>
              <a:t>Evolution of Quality Measures: </a:t>
            </a:r>
            <a:br>
              <a:rPr lang="en-US" sz="3200" b="1" dirty="0"/>
            </a:br>
            <a:r>
              <a:rPr lang="en-US" sz="3200" b="1" dirty="0"/>
              <a:t>The Journey from Paper to Digital</a:t>
            </a:r>
          </a:p>
        </p:txBody>
      </p:sp>
      <p:grpSp>
        <p:nvGrpSpPr>
          <p:cNvPr id="2" name="Group 1" descr="Graphic of an arrow pointing right with the text: Traditional &gt; eCQMs &gt; dQMs">
            <a:extLst>
              <a:ext uri="{FF2B5EF4-FFF2-40B4-BE49-F238E27FC236}">
                <a16:creationId xmlns:a16="http://schemas.microsoft.com/office/drawing/2014/main" id="{59D67BD6-536F-4149-8ACB-5E0A1CB502D7}"/>
              </a:ext>
            </a:extLst>
          </p:cNvPr>
          <p:cNvGrpSpPr/>
          <p:nvPr/>
        </p:nvGrpSpPr>
        <p:grpSpPr>
          <a:xfrm>
            <a:off x="1524000" y="2209800"/>
            <a:ext cx="8846259" cy="902966"/>
            <a:chOff x="1364541" y="2459956"/>
            <a:chExt cx="8846259" cy="902966"/>
          </a:xfrm>
        </p:grpSpPr>
        <p:sp>
          <p:nvSpPr>
            <p:cNvPr id="37" name="Pentagon 17" descr="dCQMs">
              <a:extLst>
                <a:ext uri="{FF2B5EF4-FFF2-40B4-BE49-F238E27FC236}">
                  <a16:creationId xmlns:a16="http://schemas.microsoft.com/office/drawing/2014/main" id="{CDD65BFB-6FD3-4DFC-B4DA-3033CD823926}"/>
                </a:ext>
              </a:extLst>
            </p:cNvPr>
            <p:cNvSpPr/>
            <p:nvPr/>
          </p:nvSpPr>
          <p:spPr>
            <a:xfrm>
              <a:off x="6870158" y="2459956"/>
              <a:ext cx="3340642" cy="902966"/>
            </a:xfrm>
            <a:prstGeom prst="chevron">
              <a:avLst/>
            </a:prstGeom>
            <a:solidFill>
              <a:srgbClr val="A3811D"/>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dQMs</a:t>
              </a:r>
            </a:p>
          </p:txBody>
        </p:sp>
        <p:sp>
          <p:nvSpPr>
            <p:cNvPr id="38" name="Pentagon 18" descr="eCQMs">
              <a:extLst>
                <a:ext uri="{FF2B5EF4-FFF2-40B4-BE49-F238E27FC236}">
                  <a16:creationId xmlns:a16="http://schemas.microsoft.com/office/drawing/2014/main" id="{F0213F49-D395-4FF3-9675-850E8E70462A}"/>
                </a:ext>
              </a:extLst>
            </p:cNvPr>
            <p:cNvSpPr/>
            <p:nvPr/>
          </p:nvSpPr>
          <p:spPr>
            <a:xfrm>
              <a:off x="4275934" y="2459956"/>
              <a:ext cx="2995355" cy="902966"/>
            </a:xfrm>
            <a:prstGeom prst="chevron">
              <a:avLst/>
            </a:prstGeom>
            <a:solidFill>
              <a:srgbClr val="2F88C7"/>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eCQMs</a:t>
              </a:r>
            </a:p>
          </p:txBody>
        </p:sp>
        <p:sp>
          <p:nvSpPr>
            <p:cNvPr id="39" name="Pentagon 19" descr="Traditional">
              <a:extLst>
                <a:ext uri="{FF2B5EF4-FFF2-40B4-BE49-F238E27FC236}">
                  <a16:creationId xmlns:a16="http://schemas.microsoft.com/office/drawing/2014/main" id="{D2ED00BC-548E-45F3-AFD8-D11D7B3A04D5}"/>
                </a:ext>
              </a:extLst>
            </p:cNvPr>
            <p:cNvSpPr/>
            <p:nvPr/>
          </p:nvSpPr>
          <p:spPr>
            <a:xfrm>
              <a:off x="1565929" y="2459956"/>
              <a:ext cx="3111134" cy="902966"/>
            </a:xfrm>
            <a:prstGeom prst="homePlate">
              <a:avLst/>
            </a:prstGeom>
            <a:solidFill>
              <a:schemeClr val="bg1">
                <a:lumMod val="50000"/>
              </a:schemeClr>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Traditional</a:t>
              </a:r>
            </a:p>
          </p:txBody>
        </p:sp>
        <p:sp>
          <p:nvSpPr>
            <p:cNvPr id="40" name="Pentagon 20">
              <a:extLst>
                <a:ext uri="{FF2B5EF4-FFF2-40B4-BE49-F238E27FC236}">
                  <a16:creationId xmlns:a16="http://schemas.microsoft.com/office/drawing/2014/main" id="{A4FC8C9A-0DED-41E6-919D-03428998455E}"/>
                </a:ext>
                <a:ext uri="{C183D7F6-B498-43B3-948B-1728B52AA6E4}">
                  <adec:decorative xmlns:adec="http://schemas.microsoft.com/office/drawing/2017/decorative" val="1"/>
                </a:ext>
              </a:extLst>
            </p:cNvPr>
            <p:cNvSpPr/>
            <p:nvPr/>
          </p:nvSpPr>
          <p:spPr>
            <a:xfrm>
              <a:off x="1364541" y="2459956"/>
              <a:ext cx="583908" cy="902966"/>
            </a:xfrm>
            <a:prstGeom prst="homePlat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44" name="Rectangle 43">
            <a:extLst>
              <a:ext uri="{FF2B5EF4-FFF2-40B4-BE49-F238E27FC236}">
                <a16:creationId xmlns:a16="http://schemas.microsoft.com/office/drawing/2014/main" id="{A5A59CCD-3771-45D7-B745-C7338925A442}"/>
              </a:ext>
            </a:extLst>
          </p:cNvPr>
          <p:cNvSpPr/>
          <p:nvPr/>
        </p:nvSpPr>
        <p:spPr>
          <a:xfrm>
            <a:off x="1873463" y="3299689"/>
            <a:ext cx="2541982" cy="954107"/>
          </a:xfrm>
          <a:prstGeom prst="rect">
            <a:avLst/>
          </a:prstGeom>
        </p:spPr>
        <p:txBody>
          <a:bodyPr wrap="square">
            <a:spAutoFit/>
          </a:bodyPr>
          <a:lstStyle/>
          <a:p>
            <a:pPr algn="ctr"/>
            <a:r>
              <a:rPr lang="en-US" sz="1400" b="1" dirty="0">
                <a:solidFill>
                  <a:schemeClr val="tx1">
                    <a:lumMod val="85000"/>
                    <a:lumOff val="15000"/>
                  </a:schemeClr>
                </a:solidFill>
                <a:latin typeface="Arial" panose="020B0604020202020204" pitchFamily="34" charset="0"/>
                <a:cs typeface="Arial" panose="020B0604020202020204" pitchFamily="34" charset="0"/>
              </a:rPr>
              <a:t>Paper Quality Measures</a:t>
            </a:r>
          </a:p>
          <a:p>
            <a:pPr algn="ctr"/>
            <a:r>
              <a:rPr lang="en-US" sz="1400" dirty="0">
                <a:solidFill>
                  <a:schemeClr val="tx1">
                    <a:lumMod val="85000"/>
                    <a:lumOff val="15000"/>
                  </a:schemeClr>
                </a:solidFill>
                <a:latin typeface="Arial" panose="020B0604020202020204" pitchFamily="34" charset="0"/>
                <a:cs typeface="Arial" panose="020B0604020202020204" pitchFamily="34" charset="0"/>
              </a:rPr>
              <a:t>Data from claims, manual chart extractions, and patient experience surveys.</a:t>
            </a:r>
          </a:p>
        </p:txBody>
      </p:sp>
      <p:pic>
        <p:nvPicPr>
          <p:cNvPr id="49" name="Picture 48" descr="Icon of a paper and pen">
            <a:extLst>
              <a:ext uri="{FF2B5EF4-FFF2-40B4-BE49-F238E27FC236}">
                <a16:creationId xmlns:a16="http://schemas.microsoft.com/office/drawing/2014/main" id="{DE4CBF37-7960-4D25-8DFA-2B052FC012DC}"/>
              </a:ext>
            </a:extLst>
          </p:cNvPr>
          <p:cNvPicPr>
            <a:picLocks noChangeAspect="1"/>
          </p:cNvPicPr>
          <p:nvPr/>
        </p:nvPicPr>
        <p:blipFill>
          <a:blip r:embed="rId3">
            <a:duotone>
              <a:prstClr val="black"/>
              <a:srgbClr val="D9C3A5">
                <a:tint val="50000"/>
                <a:satMod val="180000"/>
              </a:srgbClr>
            </a:duotone>
          </a:blip>
          <a:stretch>
            <a:fillRect/>
          </a:stretch>
        </p:blipFill>
        <p:spPr>
          <a:xfrm>
            <a:off x="2685540" y="4521771"/>
            <a:ext cx="906349" cy="1083803"/>
          </a:xfrm>
          <a:prstGeom prst="rect">
            <a:avLst/>
          </a:prstGeom>
        </p:spPr>
      </p:pic>
      <p:sp>
        <p:nvSpPr>
          <p:cNvPr id="45" name="Rectangle 44">
            <a:extLst>
              <a:ext uri="{FF2B5EF4-FFF2-40B4-BE49-F238E27FC236}">
                <a16:creationId xmlns:a16="http://schemas.microsoft.com/office/drawing/2014/main" id="{2F8894F7-08F8-4359-8772-BBA40235A33A}"/>
              </a:ext>
            </a:extLst>
          </p:cNvPr>
          <p:cNvSpPr/>
          <p:nvPr/>
        </p:nvSpPr>
        <p:spPr>
          <a:xfrm>
            <a:off x="4519316" y="3299689"/>
            <a:ext cx="2659718" cy="954107"/>
          </a:xfrm>
          <a:prstGeom prst="rect">
            <a:avLst/>
          </a:prstGeom>
        </p:spPr>
        <p:txBody>
          <a:bodyPr wrap="square">
            <a:spAutoFit/>
          </a:bodyPr>
          <a:lstStyle/>
          <a:p>
            <a:pPr algn="ctr"/>
            <a:r>
              <a:rPr lang="en-US" sz="1400" b="1" dirty="0">
                <a:solidFill>
                  <a:schemeClr val="tx1">
                    <a:lumMod val="85000"/>
                    <a:lumOff val="15000"/>
                  </a:schemeClr>
                </a:solidFill>
                <a:latin typeface="Arial" panose="020B0604020202020204" pitchFamily="34" charset="0"/>
                <a:cs typeface="Arial" panose="020B0604020202020204" pitchFamily="34" charset="0"/>
              </a:rPr>
              <a:t>Electronic Clinical Quality Measures (eCQMs)</a:t>
            </a:r>
          </a:p>
          <a:p>
            <a:pPr algn="ctr"/>
            <a:r>
              <a:rPr lang="en-US" sz="1400" dirty="0">
                <a:solidFill>
                  <a:schemeClr val="tx1">
                    <a:lumMod val="85000"/>
                    <a:lumOff val="15000"/>
                  </a:schemeClr>
                </a:solidFill>
                <a:latin typeface="Arial" panose="020B0604020202020204" pitchFamily="34" charset="0"/>
                <a:cs typeface="Arial" panose="020B0604020202020204" pitchFamily="34" charset="0"/>
              </a:rPr>
              <a:t>Data primarily from electronic health records (EHRs).</a:t>
            </a:r>
          </a:p>
        </p:txBody>
      </p:sp>
      <p:grpSp>
        <p:nvGrpSpPr>
          <p:cNvPr id="41" name="Group 40">
            <a:extLst>
              <a:ext uri="{FF2B5EF4-FFF2-40B4-BE49-F238E27FC236}">
                <a16:creationId xmlns:a16="http://schemas.microsoft.com/office/drawing/2014/main" id="{ACE63D31-2DD7-400C-867A-C587261B0F21}"/>
              </a:ext>
              <a:ext uri="{C183D7F6-B498-43B3-948B-1728B52AA6E4}">
                <adec:decorative xmlns:adec="http://schemas.microsoft.com/office/drawing/2017/decorative" val="1"/>
              </a:ext>
            </a:extLst>
          </p:cNvPr>
          <p:cNvGrpSpPr/>
          <p:nvPr/>
        </p:nvGrpSpPr>
        <p:grpSpPr>
          <a:xfrm>
            <a:off x="4498692" y="3304135"/>
            <a:ext cx="2708477" cy="2435272"/>
            <a:chOff x="4471033" y="2814368"/>
            <a:chExt cx="3083962" cy="2501904"/>
          </a:xfrm>
        </p:grpSpPr>
        <p:cxnSp>
          <p:nvCxnSpPr>
            <p:cNvPr id="42" name="Straight Connector 41">
              <a:extLst>
                <a:ext uri="{FF2B5EF4-FFF2-40B4-BE49-F238E27FC236}">
                  <a16:creationId xmlns:a16="http://schemas.microsoft.com/office/drawing/2014/main" id="{6150E16D-DA7D-49BA-B491-BCD2A2E5B2B3}"/>
                </a:ext>
                <a:ext uri="{C183D7F6-B498-43B3-948B-1728B52AA6E4}">
                  <adec:decorative xmlns:adec="http://schemas.microsoft.com/office/drawing/2017/decorative" val="1"/>
                </a:ext>
              </a:extLst>
            </p:cNvPr>
            <p:cNvCxnSpPr>
              <a:cxnSpLocks/>
            </p:cNvCxnSpPr>
            <p:nvPr/>
          </p:nvCxnSpPr>
          <p:spPr>
            <a:xfrm>
              <a:off x="4471033" y="2814368"/>
              <a:ext cx="0" cy="2501904"/>
            </a:xfrm>
            <a:prstGeom prst="line">
              <a:avLst/>
            </a:prstGeom>
            <a:noFill/>
            <a:ln w="9525" cap="flat" cmpd="sng" algn="ctr">
              <a:solidFill>
                <a:srgbClr val="004986"/>
              </a:solidFill>
              <a:prstDash val="dash"/>
              <a:round/>
              <a:headEnd type="none" w="med" len="med"/>
              <a:tailEnd type="none" w="med" len="med"/>
            </a:ln>
            <a:effectLst/>
          </p:spPr>
        </p:cxnSp>
        <p:cxnSp>
          <p:nvCxnSpPr>
            <p:cNvPr id="43" name="Straight Connector 42">
              <a:extLst>
                <a:ext uri="{FF2B5EF4-FFF2-40B4-BE49-F238E27FC236}">
                  <a16:creationId xmlns:a16="http://schemas.microsoft.com/office/drawing/2014/main" id="{330AA6BE-66D1-41BE-941B-22ECF88A3A42}"/>
                </a:ext>
                <a:ext uri="{C183D7F6-B498-43B3-948B-1728B52AA6E4}">
                  <adec:decorative xmlns:adec="http://schemas.microsoft.com/office/drawing/2017/decorative" val="1"/>
                </a:ext>
              </a:extLst>
            </p:cNvPr>
            <p:cNvCxnSpPr>
              <a:cxnSpLocks/>
            </p:cNvCxnSpPr>
            <p:nvPr/>
          </p:nvCxnSpPr>
          <p:spPr>
            <a:xfrm>
              <a:off x="7554995" y="2814368"/>
              <a:ext cx="0" cy="2501904"/>
            </a:xfrm>
            <a:prstGeom prst="line">
              <a:avLst/>
            </a:prstGeom>
            <a:noFill/>
            <a:ln w="9525" cap="flat" cmpd="sng" algn="ctr">
              <a:solidFill>
                <a:srgbClr val="004986"/>
              </a:solidFill>
              <a:prstDash val="dash"/>
              <a:round/>
              <a:headEnd type="none" w="med" len="med"/>
              <a:tailEnd type="none" w="med" len="med"/>
            </a:ln>
            <a:effectLst/>
          </p:spPr>
        </p:cxnSp>
      </p:grpSp>
      <p:pic>
        <p:nvPicPr>
          <p:cNvPr id="48" name="Picture 47" descr="Icon of a computer and file">
            <a:extLst>
              <a:ext uri="{FF2B5EF4-FFF2-40B4-BE49-F238E27FC236}">
                <a16:creationId xmlns:a16="http://schemas.microsoft.com/office/drawing/2014/main" id="{55FC15C4-D5C6-4F46-A6DB-7D492F7E9388}"/>
              </a:ext>
            </a:extLst>
          </p:cNvPr>
          <p:cNvPicPr>
            <a:picLocks noChangeAspect="1"/>
          </p:cNvPicPr>
          <p:nvPr/>
        </p:nvPicPr>
        <p:blipFill>
          <a:blip r:embed="rId4"/>
          <a:stretch>
            <a:fillRect/>
          </a:stretch>
        </p:blipFill>
        <p:spPr>
          <a:xfrm>
            <a:off x="5377361" y="4587292"/>
            <a:ext cx="1083803" cy="1083803"/>
          </a:xfrm>
          <a:prstGeom prst="rect">
            <a:avLst/>
          </a:prstGeom>
        </p:spPr>
      </p:pic>
      <p:sp>
        <p:nvSpPr>
          <p:cNvPr id="46" name="Rectangle 45">
            <a:extLst>
              <a:ext uri="{FF2B5EF4-FFF2-40B4-BE49-F238E27FC236}">
                <a16:creationId xmlns:a16="http://schemas.microsoft.com/office/drawing/2014/main" id="{852D66F6-73DC-436B-8C7B-5818F57D1EFB}"/>
              </a:ext>
            </a:extLst>
          </p:cNvPr>
          <p:cNvSpPr/>
          <p:nvPr/>
        </p:nvSpPr>
        <p:spPr>
          <a:xfrm>
            <a:off x="7209700" y="3299689"/>
            <a:ext cx="2920428" cy="954107"/>
          </a:xfrm>
          <a:prstGeom prst="rect">
            <a:avLst/>
          </a:prstGeom>
        </p:spPr>
        <p:txBody>
          <a:bodyPr wrap="square">
            <a:spAutoFit/>
          </a:bodyPr>
          <a:lstStyle/>
          <a:p>
            <a:pPr algn="ctr"/>
            <a:r>
              <a:rPr lang="en-US" sz="1400" b="1" dirty="0">
                <a:solidFill>
                  <a:schemeClr val="tx1">
                    <a:lumMod val="85000"/>
                    <a:lumOff val="15000"/>
                  </a:schemeClr>
                </a:solidFill>
                <a:latin typeface="Arial" panose="020B0604020202020204" pitchFamily="34" charset="0"/>
                <a:cs typeface="Arial" panose="020B0604020202020204" pitchFamily="34" charset="0"/>
              </a:rPr>
              <a:t>Digital Quality Measures (dQMs)</a:t>
            </a:r>
          </a:p>
          <a:p>
            <a:pPr algn="ctr"/>
            <a:r>
              <a:rPr lang="en-US" sz="1400" dirty="0">
                <a:solidFill>
                  <a:schemeClr val="tx1">
                    <a:lumMod val="85000"/>
                    <a:lumOff val="15000"/>
                  </a:schemeClr>
                </a:solidFill>
                <a:latin typeface="Arial" panose="020B0604020202020204" pitchFamily="34" charset="0"/>
                <a:cs typeface="Arial" panose="020B0604020202020204" pitchFamily="34" charset="0"/>
              </a:rPr>
              <a:t>Data from EHRs, registries, HIEs, claims, patient experience surveys, etc.</a:t>
            </a:r>
          </a:p>
        </p:txBody>
      </p:sp>
      <p:pic>
        <p:nvPicPr>
          <p:cNvPr id="47" name="Picture 46" descr="Icon of multiple arrows pointing to a computer screen with text on it. ">
            <a:extLst>
              <a:ext uri="{FF2B5EF4-FFF2-40B4-BE49-F238E27FC236}">
                <a16:creationId xmlns:a16="http://schemas.microsoft.com/office/drawing/2014/main" id="{C7608768-E219-4DBA-8D08-42EF1F786BB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848600" y="4393756"/>
            <a:ext cx="1779150" cy="1277339"/>
          </a:xfrm>
          <a:prstGeom prst="rect">
            <a:avLst/>
          </a:prstGeom>
        </p:spPr>
      </p:pic>
      <p:sp>
        <p:nvSpPr>
          <p:cNvPr id="6" name="Slide Number Placeholder 5">
            <a:extLst>
              <a:ext uri="{FF2B5EF4-FFF2-40B4-BE49-F238E27FC236}">
                <a16:creationId xmlns:a16="http://schemas.microsoft.com/office/drawing/2014/main" id="{46C67EBB-426B-40DA-9758-A4E036FBB898}"/>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5</a:t>
            </a:fld>
            <a:endParaRPr lang="en-US" dirty="0"/>
          </a:p>
        </p:txBody>
      </p:sp>
      <p:sp>
        <p:nvSpPr>
          <p:cNvPr id="5" name="Date Placeholder 4">
            <a:extLst>
              <a:ext uri="{FF2B5EF4-FFF2-40B4-BE49-F238E27FC236}">
                <a16:creationId xmlns:a16="http://schemas.microsoft.com/office/drawing/2014/main" id="{564B3E3A-69A6-4D05-BF60-6C272B9410B2}"/>
              </a:ex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8/10-8/11/2022</a:t>
            </a:r>
          </a:p>
        </p:txBody>
      </p:sp>
    </p:spTree>
    <p:extLst>
      <p:ext uri="{BB962C8B-B14F-4D97-AF65-F5344CB8AC3E}">
        <p14:creationId xmlns:p14="http://schemas.microsoft.com/office/powerpoint/2010/main" val="1829640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62EFF8-0CF3-428D-AD94-A59DFAD82E61}"/>
              </a:ext>
            </a:extLst>
          </p:cNvPr>
          <p:cNvSpPr>
            <a:spLocks noGrp="1"/>
          </p:cNvSpPr>
          <p:nvPr>
            <p:ph type="title"/>
          </p:nvPr>
        </p:nvSpPr>
        <p:spPr>
          <a:xfrm>
            <a:off x="152400" y="-53480"/>
            <a:ext cx="11582400" cy="1371600"/>
          </a:xfrm>
        </p:spPr>
        <p:txBody>
          <a:bodyPr/>
          <a:lstStyle/>
          <a:p>
            <a:r>
              <a:rPr lang="en-US" sz="3200" dirty="0"/>
              <a:t>CMS has set the ambitious and critical goal of transitioning to digital quality measurement</a:t>
            </a:r>
          </a:p>
        </p:txBody>
      </p:sp>
      <p:pic>
        <p:nvPicPr>
          <p:cNvPr id="6" name="Picture 5">
            <a:extLst>
              <a:ext uri="{FF2B5EF4-FFF2-40B4-BE49-F238E27FC236}">
                <a16:creationId xmlns:a16="http://schemas.microsoft.com/office/drawing/2014/main" id="{1F45C903-B249-4863-BFF3-039F5EE9F7E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42655" y="2200510"/>
            <a:ext cx="10906689" cy="3371380"/>
          </a:xfrm>
          <a:prstGeom prst="rect">
            <a:avLst/>
          </a:prstGeom>
        </p:spPr>
      </p:pic>
      <p:sp>
        <p:nvSpPr>
          <p:cNvPr id="2" name="Rectangle 1" descr="Text box: CMS has set a new course for quality measurement aimed at contributing to a learning health system (LHS) to optimize patient safety, outcomes, and experience">
            <a:extLst>
              <a:ext uri="{FF2B5EF4-FFF2-40B4-BE49-F238E27FC236}">
                <a16:creationId xmlns:a16="http://schemas.microsoft.com/office/drawing/2014/main" id="{1F5F43A8-287C-7339-B2C2-207EA26C504C}"/>
              </a:ext>
            </a:extLst>
          </p:cNvPr>
          <p:cNvSpPr/>
          <p:nvPr/>
        </p:nvSpPr>
        <p:spPr>
          <a:xfrm>
            <a:off x="642655" y="2200510"/>
            <a:ext cx="2557745" cy="3285890"/>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365760" rIns="274320" bIns="365760" rtlCol="0" anchor="t"/>
          <a:lstStyle/>
          <a:p>
            <a:pPr>
              <a:lnSpc>
                <a:spcPts val="2300"/>
              </a:lnSpc>
            </a:pPr>
            <a:r>
              <a:rPr lang="en-US" sz="1700" dirty="0">
                <a:latin typeface="Arial" panose="020B0604020202020204" pitchFamily="34" charset="0"/>
                <a:cs typeface="Arial" panose="020B0604020202020204" pitchFamily="34" charset="0"/>
              </a:rPr>
              <a:t>CMS has set a new course for quality measurement aimed at contributing to a learning health system (LHS) to optimize patient safety, outcomes, and experience</a:t>
            </a:r>
          </a:p>
        </p:txBody>
      </p:sp>
      <p:sp>
        <p:nvSpPr>
          <p:cNvPr id="7" name="Isosceles Triangle 6">
            <a:extLst>
              <a:ext uri="{FF2B5EF4-FFF2-40B4-BE49-F238E27FC236}">
                <a16:creationId xmlns:a16="http://schemas.microsoft.com/office/drawing/2014/main" id="{47B65AB0-28E6-0BF4-2A77-45A2C3467DD0}"/>
              </a:ext>
              <a:ext uri="{C183D7F6-B498-43B3-948B-1728B52AA6E4}">
                <adec:decorative xmlns:adec="http://schemas.microsoft.com/office/drawing/2017/decorative" val="1"/>
              </a:ext>
            </a:extLst>
          </p:cNvPr>
          <p:cNvSpPr/>
          <p:nvPr/>
        </p:nvSpPr>
        <p:spPr>
          <a:xfrm rot="5400000">
            <a:off x="1788399" y="3612510"/>
            <a:ext cx="3285890" cy="461889"/>
          </a:xfrm>
          <a:prstGeom prst="triangle">
            <a:avLst/>
          </a:prstGeom>
          <a:solidFill>
            <a:srgbClr val="6697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descr="Text box: Enable a future in which care quality is only measured electronically, using standardized interoperable data&#10;&#10;Reduce the burden of electronic health record (EHR) data transfer by leveraging Fast Healthcare Interoperability Resources (FHIR®) application programming interface (API) technology that is already required for interoperability&#10;&#10;Provide usable, timely data from multiple sources to support delivery of high quality of care and quality improvement&#10;&#10;Produce reliable and valid measurement results common across multiple programs and payers&#10;">
            <a:extLst>
              <a:ext uri="{FF2B5EF4-FFF2-40B4-BE49-F238E27FC236}">
                <a16:creationId xmlns:a16="http://schemas.microsoft.com/office/drawing/2014/main" id="{5B6F5B3E-A839-2C87-0AD8-0800E4EFA128}"/>
              </a:ext>
            </a:extLst>
          </p:cNvPr>
          <p:cNvSpPr txBox="1"/>
          <p:nvPr/>
        </p:nvSpPr>
        <p:spPr>
          <a:xfrm>
            <a:off x="4724400" y="2300024"/>
            <a:ext cx="6781800" cy="3338776"/>
          </a:xfrm>
          <a:prstGeom prst="rect">
            <a:avLst/>
          </a:prstGeom>
          <a:solidFill>
            <a:schemeClr val="bg1"/>
          </a:solidFill>
        </p:spPr>
        <p:txBody>
          <a:bodyPr wrap="square" rtlCol="0">
            <a:noAutofit/>
          </a:bodyPr>
          <a:lstStyle/>
          <a:p>
            <a:r>
              <a:rPr lang="en-US" sz="1400" dirty="0">
                <a:solidFill>
                  <a:schemeClr val="tx1">
                    <a:lumMod val="85000"/>
                    <a:lumOff val="15000"/>
                  </a:schemeClr>
                </a:solidFill>
                <a:latin typeface="Arial" panose="020B0604020202020204" pitchFamily="34" charset="0"/>
                <a:cs typeface="Arial" panose="020B0604020202020204" pitchFamily="34" charset="0"/>
              </a:rPr>
              <a:t>Enable a future in which </a:t>
            </a:r>
            <a:r>
              <a:rPr lang="en-US" sz="1400" b="1" dirty="0">
                <a:solidFill>
                  <a:schemeClr val="tx1">
                    <a:lumMod val="85000"/>
                    <a:lumOff val="15000"/>
                  </a:schemeClr>
                </a:solidFill>
                <a:latin typeface="Arial" panose="020B0604020202020204" pitchFamily="34" charset="0"/>
                <a:cs typeface="Arial" panose="020B0604020202020204" pitchFamily="34" charset="0"/>
              </a:rPr>
              <a:t>care quality is only measured electronically</a:t>
            </a:r>
            <a:r>
              <a:rPr lang="en-US" sz="1400" dirty="0">
                <a:solidFill>
                  <a:schemeClr val="tx1">
                    <a:lumMod val="85000"/>
                    <a:lumOff val="15000"/>
                  </a:schemeClr>
                </a:solidFill>
                <a:latin typeface="Arial" panose="020B0604020202020204" pitchFamily="34" charset="0"/>
                <a:cs typeface="Arial" panose="020B0604020202020204" pitchFamily="34" charset="0"/>
              </a:rPr>
              <a:t>, using standardized interoperable data</a:t>
            </a:r>
          </a:p>
          <a:p>
            <a:endParaRPr lang="en-US" sz="2000" dirty="0">
              <a:solidFill>
                <a:schemeClr val="tx1">
                  <a:lumMod val="85000"/>
                  <a:lumOff val="15000"/>
                </a:schemeClr>
              </a:solidFill>
              <a:latin typeface="Arial" panose="020B0604020202020204" pitchFamily="34" charset="0"/>
              <a:cs typeface="Arial" panose="020B0604020202020204" pitchFamily="34" charset="0"/>
            </a:endParaRPr>
          </a:p>
          <a:p>
            <a:r>
              <a:rPr lang="en-US" sz="1400" dirty="0">
                <a:solidFill>
                  <a:schemeClr val="tx1">
                    <a:lumMod val="85000"/>
                    <a:lumOff val="15000"/>
                  </a:schemeClr>
                </a:solidFill>
                <a:latin typeface="Arial" panose="020B0604020202020204" pitchFamily="34" charset="0"/>
                <a:cs typeface="Arial" panose="020B0604020202020204" pitchFamily="34" charset="0"/>
              </a:rPr>
              <a:t>Reduce the burden of electronic health record (EHR) data transfer by leveraging </a:t>
            </a:r>
            <a:r>
              <a:rPr lang="en-US" sz="1400" b="1" dirty="0">
                <a:solidFill>
                  <a:schemeClr val="tx1">
                    <a:lumMod val="85000"/>
                    <a:lumOff val="15000"/>
                  </a:schemeClr>
                </a:solidFill>
                <a:latin typeface="Arial" panose="020B0604020202020204" pitchFamily="34" charset="0"/>
                <a:cs typeface="Arial" panose="020B0604020202020204" pitchFamily="34" charset="0"/>
              </a:rPr>
              <a:t>Fast Healthcare Interoperability Resources (FHIR</a:t>
            </a:r>
            <a:r>
              <a:rPr lang="en-US" sz="1400" b="1" baseline="30000" dirty="0">
                <a:solidFill>
                  <a:schemeClr val="tx1">
                    <a:lumMod val="85000"/>
                    <a:lumOff val="15000"/>
                  </a:schemeClr>
                </a:solidFill>
                <a:latin typeface="Arial" panose="020B0604020202020204" pitchFamily="34" charset="0"/>
                <a:cs typeface="Arial" panose="020B0604020202020204" pitchFamily="34" charset="0"/>
              </a:rPr>
              <a:t>®</a:t>
            </a:r>
            <a:r>
              <a:rPr lang="en-US" sz="1400" b="1" dirty="0">
                <a:solidFill>
                  <a:schemeClr val="tx1">
                    <a:lumMod val="85000"/>
                    <a:lumOff val="15000"/>
                  </a:schemeClr>
                </a:solidFill>
                <a:latin typeface="Arial" panose="020B0604020202020204" pitchFamily="34" charset="0"/>
                <a:cs typeface="Arial" panose="020B0604020202020204" pitchFamily="34" charset="0"/>
              </a:rPr>
              <a:t>) application programming interface (API) technology that is already required for interoperability</a:t>
            </a:r>
          </a:p>
          <a:p>
            <a:endParaRPr lang="en-US" sz="2000" dirty="0">
              <a:solidFill>
                <a:schemeClr val="tx1">
                  <a:lumMod val="85000"/>
                  <a:lumOff val="15000"/>
                </a:schemeClr>
              </a:solidFill>
              <a:latin typeface="Arial" panose="020B0604020202020204" pitchFamily="34" charset="0"/>
              <a:cs typeface="Arial" panose="020B0604020202020204" pitchFamily="34" charset="0"/>
            </a:endParaRPr>
          </a:p>
          <a:p>
            <a:r>
              <a:rPr lang="en-US" sz="1400" dirty="0">
                <a:solidFill>
                  <a:schemeClr val="tx1">
                    <a:lumMod val="85000"/>
                    <a:lumOff val="15000"/>
                  </a:schemeClr>
                </a:solidFill>
                <a:latin typeface="Arial" panose="020B0604020202020204" pitchFamily="34" charset="0"/>
                <a:cs typeface="Arial" panose="020B0604020202020204" pitchFamily="34" charset="0"/>
              </a:rPr>
              <a:t>Provide usable, timely data from multiple sources to support delivery of high quality of care and quality improvement</a:t>
            </a:r>
          </a:p>
          <a:p>
            <a:endParaRPr lang="en-US" sz="2800" dirty="0">
              <a:solidFill>
                <a:schemeClr val="tx1">
                  <a:lumMod val="85000"/>
                  <a:lumOff val="15000"/>
                </a:schemeClr>
              </a:solidFill>
              <a:latin typeface="Arial" panose="020B0604020202020204" pitchFamily="34" charset="0"/>
              <a:cs typeface="Arial" panose="020B0604020202020204" pitchFamily="34" charset="0"/>
            </a:endParaRPr>
          </a:p>
          <a:p>
            <a:r>
              <a:rPr lang="en-US" sz="1400" dirty="0">
                <a:solidFill>
                  <a:schemeClr val="tx1">
                    <a:lumMod val="85000"/>
                    <a:lumOff val="15000"/>
                  </a:schemeClr>
                </a:solidFill>
                <a:latin typeface="Arial" panose="020B0604020202020204" pitchFamily="34" charset="0"/>
                <a:cs typeface="Arial" panose="020B0604020202020204" pitchFamily="34" charset="0"/>
              </a:rPr>
              <a:t>Produce reliable and valid measurement results common across multiple programs and payers</a:t>
            </a:r>
          </a:p>
        </p:txBody>
      </p:sp>
      <p:grpSp>
        <p:nvGrpSpPr>
          <p:cNvPr id="9" name="Group 8">
            <a:extLst>
              <a:ext uri="{FF2B5EF4-FFF2-40B4-BE49-F238E27FC236}">
                <a16:creationId xmlns:a16="http://schemas.microsoft.com/office/drawing/2014/main" id="{0464EA95-0A11-57C8-9933-CDBC31944F28}"/>
              </a:ext>
              <a:ext uri="{C183D7F6-B498-43B3-948B-1728B52AA6E4}">
                <adec:decorative xmlns:adec="http://schemas.microsoft.com/office/drawing/2017/decorative" val="1"/>
              </a:ext>
            </a:extLst>
          </p:cNvPr>
          <p:cNvGrpSpPr/>
          <p:nvPr/>
        </p:nvGrpSpPr>
        <p:grpSpPr>
          <a:xfrm>
            <a:off x="3886200" y="2982354"/>
            <a:ext cx="7644388" cy="1698669"/>
            <a:chOff x="3886200" y="2982354"/>
            <a:chExt cx="7644388" cy="1698669"/>
          </a:xfrm>
        </p:grpSpPr>
        <p:cxnSp>
          <p:nvCxnSpPr>
            <p:cNvPr id="10" name="Straight Connector 9">
              <a:extLst>
                <a:ext uri="{FF2B5EF4-FFF2-40B4-BE49-F238E27FC236}">
                  <a16:creationId xmlns:a16="http://schemas.microsoft.com/office/drawing/2014/main" id="{FF845590-22D1-8061-4F8E-BC9C5BCAEFAB}"/>
                </a:ext>
              </a:extLst>
            </p:cNvPr>
            <p:cNvCxnSpPr/>
            <p:nvPr/>
          </p:nvCxnSpPr>
          <p:spPr>
            <a:xfrm>
              <a:off x="3886200" y="2982354"/>
              <a:ext cx="7620000" cy="0"/>
            </a:xfrm>
            <a:prstGeom prst="line">
              <a:avLst/>
            </a:prstGeom>
            <a:ln w="25400">
              <a:solidFill>
                <a:srgbClr val="EBEBEB"/>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6C10E35-2F16-0CD9-AEA5-60D0E962784F}"/>
                </a:ext>
              </a:extLst>
            </p:cNvPr>
            <p:cNvCxnSpPr/>
            <p:nvPr/>
          </p:nvCxnSpPr>
          <p:spPr>
            <a:xfrm>
              <a:off x="3910588" y="3858066"/>
              <a:ext cx="7620000" cy="0"/>
            </a:xfrm>
            <a:prstGeom prst="line">
              <a:avLst/>
            </a:prstGeom>
            <a:ln w="25400">
              <a:solidFill>
                <a:srgbClr val="EBEBEB"/>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0A02AB9-403D-730E-8B09-92DE34E68DF5}"/>
                </a:ext>
              </a:extLst>
            </p:cNvPr>
            <p:cNvCxnSpPr/>
            <p:nvPr/>
          </p:nvCxnSpPr>
          <p:spPr>
            <a:xfrm>
              <a:off x="3895578" y="4681023"/>
              <a:ext cx="7620000" cy="0"/>
            </a:xfrm>
            <a:prstGeom prst="line">
              <a:avLst/>
            </a:prstGeom>
            <a:ln w="25400">
              <a:solidFill>
                <a:srgbClr val="EBEBEB"/>
              </a:solidFill>
            </a:ln>
          </p:spPr>
          <p:style>
            <a:lnRef idx="1">
              <a:schemeClr val="accent1"/>
            </a:lnRef>
            <a:fillRef idx="0">
              <a:schemeClr val="accent1"/>
            </a:fillRef>
            <a:effectRef idx="0">
              <a:schemeClr val="accent1"/>
            </a:effectRef>
            <a:fontRef idx="minor">
              <a:schemeClr val="tx1"/>
            </a:fontRef>
          </p:style>
        </p:cxnSp>
      </p:grpSp>
      <p:sp>
        <p:nvSpPr>
          <p:cNvPr id="5" name="Slide Number Placeholder 4">
            <a:extLst>
              <a:ext uri="{FF2B5EF4-FFF2-40B4-BE49-F238E27FC236}">
                <a16:creationId xmlns:a16="http://schemas.microsoft.com/office/drawing/2014/main" id="{AF36C76E-88BA-4917-B917-BF306543FF98}"/>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6</a:t>
            </a:fld>
            <a:endParaRPr lang="en-US" dirty="0"/>
          </a:p>
        </p:txBody>
      </p:sp>
      <p:sp>
        <p:nvSpPr>
          <p:cNvPr id="4" name="Date Placeholder 3">
            <a:extLst>
              <a:ext uri="{FF2B5EF4-FFF2-40B4-BE49-F238E27FC236}">
                <a16:creationId xmlns:a16="http://schemas.microsoft.com/office/drawing/2014/main" id="{2FE800BB-E502-46B4-96F8-5A918B18125E}"/>
              </a:ex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8/10-8/11/2022</a:t>
            </a:r>
          </a:p>
        </p:txBody>
      </p:sp>
    </p:spTree>
    <p:extLst>
      <p:ext uri="{BB962C8B-B14F-4D97-AF65-F5344CB8AC3E}">
        <p14:creationId xmlns:p14="http://schemas.microsoft.com/office/powerpoint/2010/main" val="8856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B79250-9D6E-423C-8FA1-49746612B384}"/>
              </a:ext>
            </a:extLst>
          </p:cNvPr>
          <p:cNvSpPr>
            <a:spLocks noGrp="1"/>
          </p:cNvSpPr>
          <p:nvPr>
            <p:ph type="title"/>
          </p:nvPr>
        </p:nvSpPr>
        <p:spPr>
          <a:xfrm>
            <a:off x="457200" y="76200"/>
            <a:ext cx="11277600" cy="1295400"/>
          </a:xfrm>
        </p:spPr>
        <p:txBody>
          <a:bodyPr/>
          <a:lstStyle/>
          <a:p>
            <a:r>
              <a:rPr lang="en-US" dirty="0"/>
              <a:t>dQMs Defined</a:t>
            </a:r>
          </a:p>
        </p:txBody>
      </p:sp>
      <p:sp>
        <p:nvSpPr>
          <p:cNvPr id="10" name="TextBox 9">
            <a:extLst>
              <a:ext uri="{FF2B5EF4-FFF2-40B4-BE49-F238E27FC236}">
                <a16:creationId xmlns:a16="http://schemas.microsoft.com/office/drawing/2014/main" id="{846DA367-0A02-4CF5-843C-D8A3C8DFED06}"/>
              </a:ext>
            </a:extLst>
          </p:cNvPr>
          <p:cNvSpPr txBox="1"/>
          <p:nvPr/>
        </p:nvSpPr>
        <p:spPr>
          <a:xfrm>
            <a:off x="304800" y="1921050"/>
            <a:ext cx="5562600" cy="4401205"/>
          </a:xfrm>
          <a:prstGeom prst="rect">
            <a:avLst/>
          </a:prstGeom>
          <a:noFill/>
        </p:spPr>
        <p:txBody>
          <a:bodyPr wrap="square">
            <a:spAutoFit/>
          </a:bodyPr>
          <a:lstStyle/>
          <a:p>
            <a:pPr marL="285750" indent="-285750">
              <a:buFont typeface="Arial" panose="020B0604020202020204" pitchFamily="34" charset="0"/>
              <a:buChar char="•"/>
            </a:pPr>
            <a:r>
              <a:rPr lang="en-US" sz="2000" b="1" dirty="0">
                <a:solidFill>
                  <a:schemeClr val="tx1">
                    <a:lumMod val="85000"/>
                    <a:lumOff val="15000"/>
                  </a:schemeClr>
                </a:solidFill>
                <a:latin typeface="Arial" panose="020B0604020202020204" pitchFamily="34" charset="0"/>
                <a:cs typeface="Arial" panose="020B0604020202020204" pitchFamily="34" charset="0"/>
              </a:rPr>
              <a:t>dQMs are quality measures</a:t>
            </a:r>
            <a:r>
              <a:rPr lang="en-US" sz="2000" dirty="0">
                <a:solidFill>
                  <a:schemeClr val="tx1">
                    <a:lumMod val="85000"/>
                    <a:lumOff val="15000"/>
                  </a:schemeClr>
                </a:solidFill>
                <a:latin typeface="Arial" panose="020B0604020202020204" pitchFamily="34" charset="0"/>
                <a:cs typeface="Arial" panose="020B0604020202020204" pitchFamily="34" charset="0"/>
              </a:rPr>
              <a:t>, organized as self-contained measure specifications and code packages, that use one or more sources of health information that are captured and can be transmitted electronically via interoperable systems</a:t>
            </a:r>
          </a:p>
          <a:p>
            <a:pPr marL="285750" indent="-285750">
              <a:buFont typeface="Arial" panose="020B0604020202020204" pitchFamily="34" charset="0"/>
              <a:buChar char="•"/>
            </a:pPr>
            <a:endParaRPr lang="en-US" sz="2000" dirty="0">
              <a:solidFill>
                <a:schemeClr val="tx1">
                  <a:lumMod val="85000"/>
                  <a:lumOff val="1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a:solidFill>
                  <a:schemeClr val="tx1">
                    <a:lumMod val="85000"/>
                    <a:lumOff val="15000"/>
                  </a:schemeClr>
                </a:solidFill>
                <a:latin typeface="Arial" panose="020B0604020202020204" pitchFamily="34" charset="0"/>
                <a:cs typeface="Arial" panose="020B0604020202020204" pitchFamily="34" charset="0"/>
              </a:rPr>
              <a:t>Potential data sources </a:t>
            </a:r>
            <a:r>
              <a:rPr lang="en-US" sz="2000" dirty="0">
                <a:solidFill>
                  <a:schemeClr val="tx1">
                    <a:lumMod val="85000"/>
                    <a:lumOff val="15000"/>
                  </a:schemeClr>
                </a:solidFill>
                <a:latin typeface="Arial" panose="020B0604020202020204" pitchFamily="34" charset="0"/>
                <a:cs typeface="Arial" panose="020B0604020202020204" pitchFamily="34" charset="0"/>
              </a:rPr>
              <a:t>for dQMs include EHR data, patient-generated health data, and registry data, among others</a:t>
            </a:r>
          </a:p>
          <a:p>
            <a:pPr marL="285750" indent="-285750">
              <a:buFont typeface="Arial" panose="020B0604020202020204" pitchFamily="34" charset="0"/>
              <a:buChar char="•"/>
            </a:pPr>
            <a:endParaRPr lang="en-US" sz="2000" dirty="0">
              <a:solidFill>
                <a:schemeClr val="tx1">
                  <a:lumMod val="85000"/>
                  <a:lumOff val="1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solidFill>
                  <a:schemeClr val="tx1">
                    <a:lumMod val="85000"/>
                    <a:lumOff val="15000"/>
                  </a:schemeClr>
                </a:solidFill>
                <a:latin typeface="Arial" panose="020B0604020202020204" pitchFamily="34" charset="0"/>
                <a:cs typeface="Arial" panose="020B0604020202020204" pitchFamily="34" charset="0"/>
              </a:rPr>
              <a:t>dQMs will leverage advances in technology (e.g., FHIR APIs) to access and electronically transmit interoperable data for dQMs</a:t>
            </a:r>
          </a:p>
        </p:txBody>
      </p:sp>
      <p:pic>
        <p:nvPicPr>
          <p:cNvPr id="8" name="Picture 7" descr="Diagram showing Digital Quality Measures centered in a circle with icons surrounding it. Icons are labeled Administrative Systems, Electronically Submitted Clinical Assessment Data, Case Management Systems, Electronic Health Records, Instruments (Medical Devices and Wearable Devices), Patient Portals, Applications (Collection of Patient-Generated Data), Health Information Exchanges (HIEs) or Registries, and Other Sources.">
            <a:extLst>
              <a:ext uri="{FF2B5EF4-FFF2-40B4-BE49-F238E27FC236}">
                <a16:creationId xmlns:a16="http://schemas.microsoft.com/office/drawing/2014/main" id="{C156A7D1-2837-4583-AE8A-1732FFF079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6679" y="1921050"/>
            <a:ext cx="6107253" cy="3629413"/>
          </a:xfrm>
          <a:prstGeom prst="rect">
            <a:avLst/>
          </a:prstGeom>
        </p:spPr>
      </p:pic>
      <p:sp>
        <p:nvSpPr>
          <p:cNvPr id="5" name="Slide Number Placeholder 4">
            <a:extLst>
              <a:ext uri="{FF2B5EF4-FFF2-40B4-BE49-F238E27FC236}">
                <a16:creationId xmlns:a16="http://schemas.microsoft.com/office/drawing/2014/main" id="{80467B18-11D7-4C5F-9072-A392A6D5E67C}"/>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7</a:t>
            </a:fld>
            <a:endParaRPr lang="en-US" dirty="0"/>
          </a:p>
        </p:txBody>
      </p:sp>
      <p:sp>
        <p:nvSpPr>
          <p:cNvPr id="4" name="Date Placeholder 3">
            <a:extLst>
              <a:ext uri="{FF2B5EF4-FFF2-40B4-BE49-F238E27FC236}">
                <a16:creationId xmlns:a16="http://schemas.microsoft.com/office/drawing/2014/main" id="{C112147A-AE47-4B23-8436-017F89B85343}"/>
              </a:ex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8/10-8/11/2022</a:t>
            </a:r>
          </a:p>
        </p:txBody>
      </p:sp>
    </p:spTree>
    <p:extLst>
      <p:ext uri="{BB962C8B-B14F-4D97-AF65-F5344CB8AC3E}">
        <p14:creationId xmlns:p14="http://schemas.microsoft.com/office/powerpoint/2010/main" val="2129051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C0B1D9-D8BB-402C-87B2-29AB911512F6}"/>
              </a:ext>
            </a:extLst>
          </p:cNvPr>
          <p:cNvSpPr>
            <a:spLocks noGrp="1"/>
          </p:cNvSpPr>
          <p:nvPr>
            <p:ph type="title"/>
          </p:nvPr>
        </p:nvSpPr>
        <p:spPr>
          <a:xfrm>
            <a:off x="457200" y="26313"/>
            <a:ext cx="11198087" cy="1269087"/>
          </a:xfrm>
        </p:spPr>
        <p:txBody>
          <a:bodyPr/>
          <a:lstStyle/>
          <a:p>
            <a:r>
              <a:rPr lang="en-US" sz="2800" dirty="0"/>
              <a:t>CMS developed a Strategic Roadmap for advancing digital quality measurement centered around four key domains</a:t>
            </a:r>
          </a:p>
        </p:txBody>
      </p:sp>
      <p:pic>
        <p:nvPicPr>
          <p:cNvPr id="7" name="Picture 6" descr="Graphic illustrating the strategic roadmap. Inputs are labeled &quot;Evolve Technical Components&quot;, &quot;Leverage Policy&quot;, and &quot;Engage Stakeholders&quot;. These inputs lead into four connected loops with icons representing advancing technology, improving data quality, optimizing data aggregation, and enabling measure alignment, with an arrow pointing to an illustration of a family and a caption that says &quot;Improved Patient Care&quot;.">
            <a:extLst>
              <a:ext uri="{FF2B5EF4-FFF2-40B4-BE49-F238E27FC236}">
                <a16:creationId xmlns:a16="http://schemas.microsoft.com/office/drawing/2014/main" id="{EBEA9B52-03FF-408D-A0F0-273C372E61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236" t="13750" r="11184" b="16579"/>
          <a:stretch/>
        </p:blipFill>
        <p:spPr bwMode="auto">
          <a:xfrm>
            <a:off x="1497150" y="1735337"/>
            <a:ext cx="9539070" cy="4551163"/>
          </a:xfrm>
          <a:prstGeom prst="rect">
            <a:avLst/>
          </a:prstGeom>
          <a:noFill/>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95305811-55EF-4BF3-A91F-4CEE33BB778B}"/>
              </a:ext>
            </a:extLst>
          </p:cNvPr>
          <p:cNvSpPr txBox="1"/>
          <p:nvPr/>
        </p:nvSpPr>
        <p:spPr>
          <a:xfrm>
            <a:off x="1434375" y="6331634"/>
            <a:ext cx="9664620"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CMS Digital Quality Measurement Strategic Roadmap available at: </a:t>
            </a:r>
            <a:r>
              <a:rPr lang="en-US" sz="1050" dirty="0">
                <a:solidFill>
                  <a:schemeClr val="tx2"/>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https://ecqi.healthit.gov/sites/default/files/CMSdQMStrategicRoadmap_032822.pdf</a:t>
            </a:r>
            <a:r>
              <a:rPr lang="en-US" sz="1050" dirty="0">
                <a:solidFill>
                  <a:schemeClr val="tx2"/>
                </a:solidFill>
                <a:latin typeface="Arial" panose="020B0604020202020204" pitchFamily="34" charset="0"/>
                <a:cs typeface="Arial" panose="020B0604020202020204" pitchFamily="34" charset="0"/>
              </a:rPr>
              <a:t> </a:t>
            </a:r>
          </a:p>
        </p:txBody>
      </p:sp>
      <p:sp>
        <p:nvSpPr>
          <p:cNvPr id="5" name="Slide Number Placeholder 4">
            <a:extLst>
              <a:ext uri="{FF2B5EF4-FFF2-40B4-BE49-F238E27FC236}">
                <a16:creationId xmlns:a16="http://schemas.microsoft.com/office/drawing/2014/main" id="{A85E5662-42D9-4949-AF0B-4369C89A6B94}"/>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8</a:t>
            </a:fld>
            <a:endParaRPr lang="en-US" dirty="0"/>
          </a:p>
        </p:txBody>
      </p:sp>
      <p:sp>
        <p:nvSpPr>
          <p:cNvPr id="4" name="Date Placeholder 3">
            <a:extLst>
              <a:ext uri="{FF2B5EF4-FFF2-40B4-BE49-F238E27FC236}">
                <a16:creationId xmlns:a16="http://schemas.microsoft.com/office/drawing/2014/main" id="{3E1FCBAF-4465-4D3F-964E-6494F2F0F1A3}"/>
              </a:ex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8/10-8/11/2022</a:t>
            </a:r>
          </a:p>
        </p:txBody>
      </p:sp>
    </p:spTree>
    <p:extLst>
      <p:ext uri="{BB962C8B-B14F-4D97-AF65-F5344CB8AC3E}">
        <p14:creationId xmlns:p14="http://schemas.microsoft.com/office/powerpoint/2010/main" val="1292298844"/>
      </p:ext>
    </p:extLst>
  </p:cSld>
  <p:clrMapOvr>
    <a:masterClrMapping/>
  </p:clrMapOvr>
</p:sld>
</file>

<file path=ppt/theme/theme1.xml><?xml version="1.0" encoding="utf-8"?>
<a:theme xmlns:a="http://schemas.openxmlformats.org/drawingml/2006/main" name="CMS_template">
  <a:themeElements>
    <a:clrScheme name="CMS QuickStart">
      <a:dk1>
        <a:sysClr val="windowText" lastClr="000000"/>
      </a:dk1>
      <a:lt1>
        <a:sysClr val="window" lastClr="FFFFFF"/>
      </a:lt1>
      <a:dk2>
        <a:srgbClr val="0D4B85"/>
      </a:dk2>
      <a:lt2>
        <a:srgbClr val="E9E6E7"/>
      </a:lt2>
      <a:accent1>
        <a:srgbClr val="0D4B85"/>
      </a:accent1>
      <a:accent2>
        <a:srgbClr val="2F88C7"/>
      </a:accent2>
      <a:accent3>
        <a:srgbClr val="F2F3F4"/>
      </a:accent3>
      <a:accent4>
        <a:srgbClr val="D8AB28"/>
      </a:accent4>
      <a:accent5>
        <a:srgbClr val="EBF0F7"/>
      </a:accent5>
      <a:accent6>
        <a:srgbClr val="AEABAB"/>
      </a:accent6>
      <a:hlink>
        <a:srgbClr val="2F88C7"/>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af76f8f-64eb-42cd-a01f-2b74571c6000">
      <Terms xmlns="http://schemas.microsoft.com/office/infopath/2007/PartnerControls"/>
    </lcf76f155ced4ddcb4097134ff3c332f>
    <TaxCatchAll xmlns="3bfcac30-cb0d-4c75-b270-9ead159ebb5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0D8B50EC2A00F4991F7870E9D9158D6" ma:contentTypeVersion="13" ma:contentTypeDescription="Create a new document." ma:contentTypeScope="" ma:versionID="081627f7af294a91576b12d73ae094ca">
  <xsd:schema xmlns:xsd="http://www.w3.org/2001/XMLSchema" xmlns:xs="http://www.w3.org/2001/XMLSchema" xmlns:p="http://schemas.microsoft.com/office/2006/metadata/properties" xmlns:ns2="3af76f8f-64eb-42cd-a01f-2b74571c6000" xmlns:ns3="3bfcac30-cb0d-4c75-b270-9ead159ebb5a" targetNamespace="http://schemas.microsoft.com/office/2006/metadata/properties" ma:root="true" ma:fieldsID="6683c50d57818280ea912e65db355008" ns2:_="" ns3:_="">
    <xsd:import namespace="3af76f8f-64eb-42cd-a01f-2b74571c6000"/>
    <xsd:import namespace="3bfcac30-cb0d-4c75-b270-9ead159ebb5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f76f8f-64eb-42cd-a01f-2b74571c60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d9ce95e-1345-4484-817e-41007f755313"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fcac30-cb0d-4c75-b270-9ead159ebb5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5445f9b3-396d-437e-bdca-afcbea9217f2}" ma:internalName="TaxCatchAll" ma:showField="CatchAllData" ma:web="3bfcac30-cb0d-4c75-b270-9ead159ebb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85CBEC-A503-46BF-AF4D-401CB55F2CF2}">
  <ds:schemaRefs>
    <ds:schemaRef ds:uri="http://schemas.microsoft.com/sharepoint/v3/contenttype/forms"/>
  </ds:schemaRefs>
</ds:datastoreItem>
</file>

<file path=customXml/itemProps2.xml><?xml version="1.0" encoding="utf-8"?>
<ds:datastoreItem xmlns:ds="http://schemas.openxmlformats.org/officeDocument/2006/customXml" ds:itemID="{A3F2D517-FCF4-4B15-BD46-23B9AA4BB45C}">
  <ds:schemaRefs>
    <ds:schemaRef ds:uri="3af76f8f-64eb-42cd-a01f-2b74571c6000"/>
    <ds:schemaRef ds:uri="3bfcac30-cb0d-4c75-b270-9ead159ebb5a"/>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CB5F3835-93FE-4D5B-8362-D5771471C0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f76f8f-64eb-42cd-a01f-2b74571c6000"/>
    <ds:schemaRef ds:uri="3bfcac30-cb0d-4c75-b270-9ead159ebb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5111</Words>
  <Application>Microsoft Office PowerPoint</Application>
  <PresentationFormat>Widescreen</PresentationFormat>
  <Paragraphs>445</Paragraphs>
  <Slides>37</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Wingdings</vt:lpstr>
      <vt:lpstr>CMS_template</vt:lpstr>
      <vt:lpstr>PUBLIC WEBINAR Digital Quality Measurement Strategic Roadmap</vt:lpstr>
      <vt:lpstr>Welcome and Learning Objectives</vt:lpstr>
      <vt:lpstr>Overview of the Measures Management System (MMS)</vt:lpstr>
      <vt:lpstr>Digital Quality Measurement Strategic Roadmap</vt:lpstr>
      <vt:lpstr>Disclaimer</vt:lpstr>
      <vt:lpstr>Evolution of Quality Measures:  The Journey from Paper to Digital</vt:lpstr>
      <vt:lpstr>CMS has set the ambitious and critical goal of transitioning to digital quality measurement</vt:lpstr>
      <vt:lpstr>dQMs Defined</vt:lpstr>
      <vt:lpstr>CMS developed a Strategic Roadmap for advancing digital quality measurement centered around four key domains</vt:lpstr>
      <vt:lpstr>The dQM Strategic Roadmap aligns with the goals of  CMS’s National Healthcare Quality Strategy </vt:lpstr>
      <vt:lpstr>CMS is participating in advancement of interoperability across the Agency and the enterprise</vt:lpstr>
      <vt:lpstr>On digital quality measurement, CMS’s Center for Clinical Standards and Quality is actively advancing systems, tools, and measures </vt:lpstr>
      <vt:lpstr>Importance of Data Standardization</vt:lpstr>
      <vt:lpstr>A learning health system uses data to drive health care</vt:lpstr>
      <vt:lpstr>Why data standardization?</vt:lpstr>
      <vt:lpstr>Structured, standardized data can lead to reduced collection and reporting burden</vt:lpstr>
      <vt:lpstr>Why the FHIR standard?</vt:lpstr>
      <vt:lpstr>Many providers already have to implement FHIR APIs that perform transformation functions for data interoperability</vt:lpstr>
      <vt:lpstr>Current CMS Activities to Advance Digital Quality Measurement</vt:lpstr>
      <vt:lpstr>CMS is committed to advancing data standardization and collaborating across the industry</vt:lpstr>
      <vt:lpstr>1. Authoring eCQMs in FHIR as an initial step in the digital quality measurement transformation</vt:lpstr>
      <vt:lpstr>2. Engaging in the ONC USCDI processes</vt:lpstr>
      <vt:lpstr>2. Gathering requirements for USCDI+ QM</vt:lpstr>
      <vt:lpstr>3. Harmonizing and aligning across federal agencies</vt:lpstr>
      <vt:lpstr>4. Engaging with HL7 processes to continue to advance FHIR resources</vt:lpstr>
      <vt:lpstr>5. Engaging with stakeholders on digital quality measurement transition plans</vt:lpstr>
      <vt:lpstr>5. Engaging with stakeholders: FY 2023 IPPS Rule RFI Feedback Summary</vt:lpstr>
      <vt:lpstr>5. Engaging with stakeholders: FY 2023 IPPS Rule RFI Feedback Summary, cont.</vt:lpstr>
      <vt:lpstr>5. Engaging with stakeholders: dQM Webpage</vt:lpstr>
      <vt:lpstr>Looking Ahead</vt:lpstr>
      <vt:lpstr>Standardized data used for quality measurement as part of a learning health system is critical for high quality care for patients</vt:lpstr>
      <vt:lpstr>Standardized data is the foundation for alignment across measures, data sets, and tools</vt:lpstr>
      <vt:lpstr>CMS’s active engagement with a broad set of stakeholders is critical for success</vt:lpstr>
      <vt:lpstr>How to Get or Stay Engaged</vt:lpstr>
      <vt:lpstr>Questions?</vt:lpstr>
      <vt:lpstr>Get Connected</vt:lpstr>
      <vt:lpstr>CMS Melissa Gross (CMS Lead) Contact: Melissa.Gross@cms.hhs.gov</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Quality Measurement Strategic Roadmap Public webinar 082022-508</dc:title>
  <dc:subject>Public Webinar CMS Measure Development Education &amp; Outreach</dc:subject>
  <dc:creator/>
  <cp:keywords>Public Webinar, CMS Measure Development, Education &amp; Outreach</cp:keywords>
  <cp:lastModifiedBy/>
  <cp:revision>216</cp:revision>
  <dcterms:created xsi:type="dcterms:W3CDTF">2020-08-23T14:35:06Z</dcterms:created>
  <dcterms:modified xsi:type="dcterms:W3CDTF">2022-08-30T16:00:03Z</dcterms:modified>
  <cp:category>Powerpoint. 508, MMS, Public Webinar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0x010100A0D8B50EC2A00F4991F7870E9D9158D6</vt:lpwstr>
  </property>
  <property fmtid="{D5CDD505-2E9C-101B-9397-08002B2CF9AE}" pid="3" name="MediaServiceImageTags">
    <vt:lpwstr/>
  </property>
</Properties>
</file>