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67" r:id="rId4"/>
    <p:sldMasterId id="2147483894" r:id="rId5"/>
  </p:sldMasterIdLst>
  <p:notesMasterIdLst>
    <p:notesMasterId r:id="rId49"/>
  </p:notesMasterIdLst>
  <p:handoutMasterIdLst>
    <p:handoutMasterId r:id="rId50"/>
  </p:handoutMasterIdLst>
  <p:sldIdLst>
    <p:sldId id="495" r:id="rId6"/>
    <p:sldId id="1978" r:id="rId7"/>
    <p:sldId id="1987" r:id="rId8"/>
    <p:sldId id="1999" r:id="rId9"/>
    <p:sldId id="257" r:id="rId10"/>
    <p:sldId id="256" r:id="rId11"/>
    <p:sldId id="261" r:id="rId12"/>
    <p:sldId id="258" r:id="rId13"/>
    <p:sldId id="265" r:id="rId14"/>
    <p:sldId id="280" r:id="rId15"/>
    <p:sldId id="670" r:id="rId16"/>
    <p:sldId id="275" r:id="rId17"/>
    <p:sldId id="276" r:id="rId18"/>
    <p:sldId id="277" r:id="rId19"/>
    <p:sldId id="671" r:id="rId20"/>
    <p:sldId id="700" r:id="rId21"/>
    <p:sldId id="672" r:id="rId22"/>
    <p:sldId id="685" r:id="rId23"/>
    <p:sldId id="673" r:id="rId24"/>
    <p:sldId id="697" r:id="rId25"/>
    <p:sldId id="699" r:id="rId26"/>
    <p:sldId id="701" r:id="rId27"/>
    <p:sldId id="675" r:id="rId28"/>
    <p:sldId id="678" r:id="rId29"/>
    <p:sldId id="702" r:id="rId30"/>
    <p:sldId id="676" r:id="rId31"/>
    <p:sldId id="703" r:id="rId32"/>
    <p:sldId id="704" r:id="rId33"/>
    <p:sldId id="705" r:id="rId34"/>
    <p:sldId id="706" r:id="rId35"/>
    <p:sldId id="692" r:id="rId36"/>
    <p:sldId id="707" r:id="rId37"/>
    <p:sldId id="708" r:id="rId38"/>
    <p:sldId id="684" r:id="rId39"/>
    <p:sldId id="686" r:id="rId40"/>
    <p:sldId id="709" r:id="rId41"/>
    <p:sldId id="710" r:id="rId42"/>
    <p:sldId id="691" r:id="rId43"/>
    <p:sldId id="326" r:id="rId44"/>
    <p:sldId id="711" r:id="rId45"/>
    <p:sldId id="485" r:id="rId46"/>
    <p:sldId id="538" r:id="rId47"/>
    <p:sldId id="1979"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416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272"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86"/>
    <a:srgbClr val="093E8D"/>
    <a:srgbClr val="0A3F8D"/>
    <a:srgbClr val="006699"/>
    <a:srgbClr val="6692B5"/>
    <a:srgbClr val="00529C"/>
    <a:srgbClr val="4F81BD"/>
    <a:srgbClr val="084A9C"/>
    <a:srgbClr val="00529B"/>
    <a:srgbClr val="015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2" autoAdjust="0"/>
    <p:restoredTop sz="95226" autoAdjust="0"/>
  </p:normalViewPr>
  <p:slideViewPr>
    <p:cSldViewPr snapToGrid="0">
      <p:cViewPr varScale="1">
        <p:scale>
          <a:sx n="74" d="100"/>
          <a:sy n="74" d="100"/>
        </p:scale>
        <p:origin x="72" y="468"/>
      </p:cViewPr>
      <p:guideLst>
        <p:guide orient="horz" pos="2064"/>
        <p:guide pos="4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2/21/2022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2/21/2022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032343-FBC3-456D-B7B8-987B07D3FED8}" type="slidenum">
              <a:rPr lang="en-US" smtClean="0"/>
              <a:t>1</a:t>
            </a:fld>
            <a:endParaRPr lang="en-US" dirty="0"/>
          </a:p>
        </p:txBody>
      </p:sp>
    </p:spTree>
    <p:extLst>
      <p:ext uri="{BB962C8B-B14F-4D97-AF65-F5344CB8AC3E}">
        <p14:creationId xmlns:p14="http://schemas.microsoft.com/office/powerpoint/2010/main" val="1986223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342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493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899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914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1781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552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814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015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endParaRPr lang="en-US" sz="120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405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8399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263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408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240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612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spcBef>
                <a:spcPts val="0"/>
              </a:spcBef>
              <a:spcAft>
                <a:spcPts val="1200"/>
              </a:spcAft>
              <a:buFont typeface="+mj-lt"/>
              <a:buNone/>
            </a:pPr>
            <a:endParaRPr lang="en-US" sz="120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893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80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406762-6112-4646-B880-7A2B925DB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334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93E8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96854"/>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16057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3: work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3C697967-760E-4A41-AE47-EEBA93AE27F2}" type="datetime1">
              <a:rPr lang="en-US" smtClean="0"/>
              <a:t>2/21/2022</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95334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4: meet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8A8CAE76-7352-44B2-835F-10CAB351E84A}" type="datetime1">
              <a:rPr lang="en-US" smtClean="0"/>
              <a:t>2/21/2022</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230689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1: clinician">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73302A6E-DF7E-4824-B72F-ED14D5120DB6}" type="datetime1">
              <a:rPr lang="en-US" smtClean="0"/>
              <a:t>2/21/2022</a:t>
            </a:fld>
            <a:endParaRPr lang="en-US"/>
          </a:p>
        </p:txBody>
      </p:sp>
      <p:sp>
        <p:nvSpPr>
          <p:cNvPr id="9" name="Subtitle 2">
            <a:extLst>
              <a:ext uri="{FF2B5EF4-FFF2-40B4-BE49-F238E27FC236}">
                <a16:creationId xmlns:a16="http://schemas.microsoft.com/office/drawing/2014/main" id="{E4A4454D-7DE7-4445-8053-82AB7784C899}"/>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5" name="Text Placeholder 4">
            <a:extLst>
              <a:ext uri="{FF2B5EF4-FFF2-40B4-BE49-F238E27FC236}">
                <a16:creationId xmlns:a16="http://schemas.microsoft.com/office/drawing/2014/main" id="{6FDEA942-03F3-4E39-A3FF-5C8634546C89}"/>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
        <p:nvSpPr>
          <p:cNvPr id="6" name="Title 5">
            <a:extLst>
              <a:ext uri="{FF2B5EF4-FFF2-40B4-BE49-F238E27FC236}">
                <a16:creationId xmlns:a16="http://schemas.microsoft.com/office/drawing/2014/main" id="{BACD6BC3-B997-4868-9041-ADE05C241C4B}"/>
              </a:ext>
            </a:extLst>
          </p:cNvPr>
          <p:cNvSpPr>
            <a:spLocks noGrp="1"/>
          </p:cNvSpPr>
          <p:nvPr>
            <p:ph type="title"/>
          </p:nvPr>
        </p:nvSpPr>
        <p:spPr>
          <a:xfrm>
            <a:off x="457200" y="4038600"/>
            <a:ext cx="11277600" cy="1096963"/>
          </a:xfrm>
          <a:prstGeom prst="rect">
            <a:avLst/>
          </a:prstGeom>
        </p:spPr>
        <p:txBody>
          <a:bodyPr/>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6944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2: clinical">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C36C093-A1E8-4028-B64F-221C883522F7}" type="datetime1">
              <a:rPr lang="en-US" smtClean="0"/>
              <a:t>2/21/2022</a:t>
            </a:fld>
            <a:endParaRPr lang="en-US"/>
          </a:p>
        </p:txBody>
      </p:sp>
      <p:sp>
        <p:nvSpPr>
          <p:cNvPr id="10" name="Title 1">
            <a:extLst>
              <a:ext uri="{FF2B5EF4-FFF2-40B4-BE49-F238E27FC236}">
                <a16:creationId xmlns:a16="http://schemas.microsoft.com/office/drawing/2014/main" id="{F02DB5F2-57B6-4FBA-8D43-D0DBE58D9E08}"/>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93F020A3-9FD8-446C-9A43-6A981BA51C70}"/>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CBC2A46F-36B2-4E7F-AAFC-087261E6BDAE}"/>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97356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3: family in woods">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018DB655-B20D-4007-A522-DADBB73ACB17}" type="datetime1">
              <a:rPr lang="en-US" smtClean="0"/>
              <a:t>2/21/2022</a:t>
            </a:fld>
            <a:endParaRPr lang="en-US"/>
          </a:p>
        </p:txBody>
      </p:sp>
      <p:sp>
        <p:nvSpPr>
          <p:cNvPr id="10" name="Title 1">
            <a:extLst>
              <a:ext uri="{FF2B5EF4-FFF2-40B4-BE49-F238E27FC236}">
                <a16:creationId xmlns:a16="http://schemas.microsoft.com/office/drawing/2014/main" id="{69022CE9-A0AC-4145-8EA0-E8729D201083}"/>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322CBF2F-D528-473D-B822-DF597B600412}"/>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E56F15C0-B0C2-4926-985C-0EE8C5207D32}"/>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554077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4: family read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6093446-643E-47CC-887A-ACFBE49A1145}" type="datetime1">
              <a:rPr lang="en-US" smtClean="0"/>
              <a:t>2/21/2022</a:t>
            </a:fld>
            <a:endParaRPr lang="en-US"/>
          </a:p>
        </p:txBody>
      </p:sp>
      <p:sp>
        <p:nvSpPr>
          <p:cNvPr id="10" name="Title 1">
            <a:extLst>
              <a:ext uri="{FF2B5EF4-FFF2-40B4-BE49-F238E27FC236}">
                <a16:creationId xmlns:a16="http://schemas.microsoft.com/office/drawing/2014/main" id="{73CD4358-B10E-4C6A-A7E2-A844E45E3182}"/>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0F79C300-56CA-4EF5-B0E3-EBF0F65D5634}"/>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8B959C8B-B0B2-4EDE-819A-A2DCBCAE4758}"/>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50747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5: technology">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F218C7A-31DB-4033-985C-F967F3B8F938}" type="datetime1">
              <a:rPr lang="en-US" smtClean="0"/>
              <a:t>2/21/2022</a:t>
            </a:fld>
            <a:endParaRPr lang="en-US"/>
          </a:p>
        </p:txBody>
      </p:sp>
      <p:sp>
        <p:nvSpPr>
          <p:cNvPr id="9" name="Title 1">
            <a:extLst>
              <a:ext uri="{FF2B5EF4-FFF2-40B4-BE49-F238E27FC236}">
                <a16:creationId xmlns:a16="http://schemas.microsoft.com/office/drawing/2014/main" id="{CC6BE377-C0BB-42FE-8CC7-E20AE7369D10}"/>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0" name="Subtitle 2">
            <a:extLst>
              <a:ext uri="{FF2B5EF4-FFF2-40B4-BE49-F238E27FC236}">
                <a16:creationId xmlns:a16="http://schemas.microsoft.com/office/drawing/2014/main" id="{3B402D99-B199-4DFA-ABC5-A4EA32E9806F}"/>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2" name="Text Placeholder 4">
            <a:extLst>
              <a:ext uri="{FF2B5EF4-FFF2-40B4-BE49-F238E27FC236}">
                <a16:creationId xmlns:a16="http://schemas.microsoft.com/office/drawing/2014/main" id="{C1A62C65-DF4E-4452-85D5-A955C794E3BA}"/>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217367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47863-F1FF-4498-811C-C3A2CCCE04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097C0194-4FDA-43AF-9F3B-BE4B0F1060EB}" type="datetime1">
              <a:rPr lang="en-US" smtClean="0"/>
              <a:t>2/21/2022</a:t>
            </a:fld>
            <a:endParaRPr lang="en-US"/>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283960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E6A48628-C5AF-4DDE-B627-6DFEF3A1E92F}" type="datetime1">
              <a:rPr lang="en-US" smtClean="0"/>
              <a:t>2/21/2022</a:t>
            </a:fld>
            <a:endParaRPr lang="en-US"/>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5925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599"/>
            <a:ext cx="5540375"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4"/>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599"/>
            <a:ext cx="5562600"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4"/>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694A1A85-03B5-4875-B329-136817FE68CF}" type="datetime1">
              <a:rPr lang="en-US" smtClean="0"/>
              <a:t>2/21/2022</a:t>
            </a:fld>
            <a:endParaRPr lang="en-US"/>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26636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BD755F-EC1C-40CC-AD48-C131FDAB1956}"/>
              </a:ext>
            </a:extLst>
          </p:cNvPr>
          <p:cNvSpPr/>
          <p:nvPr/>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E3FC3EC0-E0FB-44FD-9216-53815C99ACBB}"/>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88309"/>
            <a:ext cx="2286000" cy="1219200"/>
          </a:xfrm>
        </p:spPr>
        <p:txBody>
          <a:bodyPr>
            <a:normAutofit/>
          </a:bodyPr>
          <a:lstStyle>
            <a:lvl1pPr marL="0" indent="0" algn="l">
              <a:buNone/>
              <a:defRPr sz="1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208006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9D16256B-82DA-4EE1-81C3-24F2947DEBAD}" type="datetime1">
              <a:rPr lang="en-US" smtClean="0"/>
              <a:t>2/21/2022</a:t>
            </a:fld>
            <a:endParaRPr lang="en-US"/>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869318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4E3E91C9-DAD1-4AEF-896B-B0B960C7E7E7}" type="datetime1">
              <a:rPr lang="en-US" smtClean="0"/>
              <a:t>2/21/2022</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5129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C96938FE-59CA-4C89-BE8B-F03601C34342}" type="datetime1">
              <a:rPr lang="en-US" smtClean="0"/>
              <a:t>2/21/2022</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69C45C5-0F80-4719-A1F0-6E033104A7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Tree>
    <p:extLst>
      <p:ext uri="{BB962C8B-B14F-4D97-AF65-F5344CB8AC3E}">
        <p14:creationId xmlns:p14="http://schemas.microsoft.com/office/powerpoint/2010/main" val="3020417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A518A642-F11E-4D6C-94C7-10329E6CCB63}" type="datetime1">
              <a:rPr lang="en-US" smtClean="0"/>
              <a:t>2/21/2022</a:t>
            </a:fld>
            <a:endParaRPr lang="en-US"/>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90142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FB323EE-0DF1-44F8-AD90-F9DE7ED13117}" type="datetime1">
              <a:rPr lang="en-US" smtClean="0"/>
              <a:t>2/21/2022</a:t>
            </a:fld>
            <a:endParaRPr lang="en-US"/>
          </a:p>
        </p:txBody>
      </p:sp>
      <p:pic>
        <p:nvPicPr>
          <p:cNvPr id="7" name="Picture 6" descr="A close up of a logo&#10;&#10;Description automatically generated">
            <a:extLst>
              <a:ext uri="{FF2B5EF4-FFF2-40B4-BE49-F238E27FC236}">
                <a16:creationId xmlns:a16="http://schemas.microsoft.com/office/drawing/2014/main" id="{1CA055BE-0424-484A-B98E-D8E7A7631F7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Tree>
    <p:extLst>
      <p:ext uri="{BB962C8B-B14F-4D97-AF65-F5344CB8AC3E}">
        <p14:creationId xmlns:p14="http://schemas.microsoft.com/office/powerpoint/2010/main" val="1294164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fld id="{1AE6CA0C-21F2-4F2C-965B-164BFB5D44D7}" type="datetime1">
              <a:rPr lang="en-US" smtClean="0"/>
              <a:t>2/21/2022</a:t>
            </a:fld>
            <a:endParaRPr lang="en-US"/>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dirty="0"/>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838200" y="-1524000"/>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692071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00C880-04D7-4BA1-B77A-699AD464BE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397000"/>
            <a:ext cx="12192000" cy="5486399"/>
          </a:xfrm>
          <a:prstGeom prst="rect">
            <a:avLst/>
          </a:prstGeom>
          <a:blipFill>
            <a:blip r:embed="rId2"/>
            <a:stretch>
              <a:fillRect/>
            </a:stretch>
          </a:blipFill>
        </p:spPr>
      </p:pic>
      <p:sp>
        <p:nvSpPr>
          <p:cNvPr id="2" name="Title 1"/>
          <p:cNvSpPr>
            <a:spLocks noGrp="1"/>
          </p:cNvSpPr>
          <p:nvPr>
            <p:ph type="ctrTitle"/>
          </p:nvPr>
        </p:nvSpPr>
        <p:spPr>
          <a:xfrm>
            <a:off x="1538932" y="2579688"/>
            <a:ext cx="9436753" cy="1363662"/>
          </a:xfrm>
        </p:spPr>
        <p:txBody>
          <a:bodyPr anchor="t" anchorCtr="0">
            <a:noAutofit/>
          </a:bodyPr>
          <a:lstStyle>
            <a:lvl1pPr algn="l">
              <a:defRPr sz="4000" spc="-4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1551631" y="3943351"/>
            <a:ext cx="9436753" cy="809625"/>
          </a:xfrm>
        </p:spPr>
        <p:txBody>
          <a:bodyPr/>
          <a:lstStyle>
            <a:lvl1pPr marL="0" indent="0" algn="l">
              <a:spcBef>
                <a:spcPts val="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1526886" y="6356351"/>
            <a:ext cx="8509001" cy="274320"/>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10665114" y="6356351"/>
            <a:ext cx="609601" cy="270510"/>
          </a:xfrm>
        </p:spPr>
        <p:txBody>
          <a:bodyPr/>
          <a:lstStyle>
            <a:lvl1pPr>
              <a:defRPr>
                <a:solidFill>
                  <a:schemeClr val="bg1"/>
                </a:solidFill>
              </a:defRPr>
            </a:lvl1pPr>
          </a:lstStyle>
          <a:p>
            <a:fld id="{6A08067B-FC2E-4F2C-85F1-25A6D02D94C9}" type="slidenum">
              <a:rPr lang="en-US" smtClean="0"/>
              <a:pPr/>
              <a:t>‹#›</a:t>
            </a:fld>
            <a:endParaRPr lang="en-US"/>
          </a:p>
        </p:txBody>
      </p:sp>
      <p:pic>
        <p:nvPicPr>
          <p:cNvPr id="7" name="Picture 6" descr="National Quality Forum logo with tagline: Driving measurable health improvements together.">
            <a:extLst>
              <a:ext uri="{FF2B5EF4-FFF2-40B4-BE49-F238E27FC236}">
                <a16:creationId xmlns:a16="http://schemas.microsoft.com/office/drawing/2014/main" id="{C9D3CD2F-B1F0-4B0E-97C3-792710C5D7EE}"/>
              </a:ext>
            </a:extLst>
          </p:cNvPr>
          <p:cNvPicPr/>
          <p:nvPr userDrawn="1"/>
        </p:nvPicPr>
        <p:blipFill>
          <a:blip r:embed="rId3"/>
          <a:stretch>
            <a:fillRect/>
          </a:stretch>
        </p:blipFill>
        <p:spPr>
          <a:xfrm>
            <a:off x="622300" y="333376"/>
            <a:ext cx="2743068" cy="813435"/>
          </a:xfrm>
          <a:prstGeom prst="rect">
            <a:avLst/>
          </a:prstGeom>
        </p:spPr>
      </p:pic>
      <p:sp>
        <p:nvSpPr>
          <p:cNvPr id="10" name="Text Placeholder 9">
            <a:extLst>
              <a:ext uri="{FF2B5EF4-FFF2-40B4-BE49-F238E27FC236}">
                <a16:creationId xmlns:a16="http://schemas.microsoft.com/office/drawing/2014/main" id="{0F4DB4E9-EFFC-49D0-936C-4EF3926790BA}"/>
              </a:ext>
            </a:extLst>
          </p:cNvPr>
          <p:cNvSpPr>
            <a:spLocks noGrp="1"/>
          </p:cNvSpPr>
          <p:nvPr>
            <p:ph type="body" sz="quarter" idx="13" hasCustomPrompt="1"/>
          </p:nvPr>
        </p:nvSpPr>
        <p:spPr>
          <a:xfrm>
            <a:off x="8534400" y="717905"/>
            <a:ext cx="2743200" cy="258408"/>
          </a:xfrm>
        </p:spPr>
        <p:txBody>
          <a:bodyPr/>
          <a:lstStyle>
            <a:lvl1pPr marL="0" indent="0" algn="r">
              <a:spcBef>
                <a:spcPts val="0"/>
              </a:spcBef>
              <a:buFontTx/>
              <a:buNone/>
              <a:defRPr sz="1200" b="1">
                <a:solidFill>
                  <a:schemeClr val="tx2"/>
                </a:solidFill>
              </a:defRPr>
            </a:lvl1pPr>
            <a:lvl2pPr marL="0" indent="0" algn="r">
              <a:spcBef>
                <a:spcPts val="0"/>
              </a:spcBef>
              <a:buFontTx/>
              <a:buNone/>
              <a:defRPr sz="1400">
                <a:solidFill>
                  <a:schemeClr val="tx2"/>
                </a:solidFill>
              </a:defRPr>
            </a:lvl2pPr>
            <a:lvl3pPr marL="0" indent="0" algn="r">
              <a:spcBef>
                <a:spcPts val="0"/>
              </a:spcBef>
              <a:buFontTx/>
              <a:buNone/>
              <a:defRPr sz="1400">
                <a:solidFill>
                  <a:schemeClr val="tx2"/>
                </a:solidFill>
              </a:defRPr>
            </a:lvl3pPr>
            <a:lvl4pPr marL="0" indent="0" algn="r">
              <a:spcBef>
                <a:spcPts val="0"/>
              </a:spcBef>
              <a:buFontTx/>
              <a:buNone/>
              <a:defRPr sz="1400">
                <a:solidFill>
                  <a:schemeClr val="tx2"/>
                </a:solidFill>
              </a:defRPr>
            </a:lvl4pPr>
            <a:lvl5pPr marL="0" indent="0" algn="r">
              <a:spcBef>
                <a:spcPts val="0"/>
              </a:spcBef>
              <a:buFontTx/>
              <a:buNone/>
              <a:defRPr sz="1400">
                <a:solidFill>
                  <a:schemeClr val="tx2"/>
                </a:solidFill>
              </a:defRPr>
            </a:lvl5pPr>
          </a:lstStyle>
          <a:p>
            <a:pPr lvl="0"/>
            <a:r>
              <a:rPr lang="en-US"/>
              <a:t>http://www.qualityforum.org</a:t>
            </a:r>
          </a:p>
        </p:txBody>
      </p:sp>
      <p:sp>
        <p:nvSpPr>
          <p:cNvPr id="11" name="Text Placeholder 10">
            <a:extLst>
              <a:ext uri="{FF2B5EF4-FFF2-40B4-BE49-F238E27FC236}">
                <a16:creationId xmlns:a16="http://schemas.microsoft.com/office/drawing/2014/main" id="{006A91C1-D375-439D-B75B-7BF00A79293B}"/>
              </a:ext>
            </a:extLst>
          </p:cNvPr>
          <p:cNvSpPr>
            <a:spLocks noGrp="1"/>
          </p:cNvSpPr>
          <p:nvPr>
            <p:ph type="body" sz="quarter" idx="14" hasCustomPrompt="1"/>
          </p:nvPr>
        </p:nvSpPr>
        <p:spPr>
          <a:xfrm>
            <a:off x="1539587" y="5395913"/>
            <a:ext cx="4110567" cy="461962"/>
          </a:xfrm>
        </p:spPr>
        <p:txBody>
          <a:bodyPr/>
          <a:lstStyle>
            <a:lvl1pPr marL="0" indent="0">
              <a:spcBef>
                <a:spcPts val="0"/>
              </a:spcBef>
              <a:buFontTx/>
              <a:buNone/>
              <a:defRPr lang="en-US" sz="2000" i="1" kern="1200" dirty="0" smtClean="0">
                <a:solidFill>
                  <a:schemeClr val="bg1"/>
                </a:solidFill>
                <a:latin typeface="+mn-lt"/>
                <a:ea typeface="+mn-ea"/>
                <a:cs typeface="+mn-cs"/>
              </a:defRPr>
            </a:lvl1pPr>
            <a:lvl2pPr marL="182880" indent="0">
              <a:buFontTx/>
              <a:buNone/>
              <a:defRPr i="1">
                <a:solidFill>
                  <a:schemeClr val="bg1"/>
                </a:solidFill>
              </a:defRPr>
            </a:lvl2pPr>
            <a:lvl3pPr marL="365760" indent="0">
              <a:buFontTx/>
              <a:buNone/>
              <a:defRPr i="1">
                <a:solidFill>
                  <a:schemeClr val="bg1"/>
                </a:solidFill>
              </a:defRPr>
            </a:lvl3pPr>
            <a:lvl4pPr marL="548640" indent="0">
              <a:buFontTx/>
              <a:buNone/>
              <a:defRPr i="1">
                <a:solidFill>
                  <a:schemeClr val="bg1"/>
                </a:solidFill>
              </a:defRPr>
            </a:lvl4pPr>
            <a:lvl5pPr marL="731520" indent="0">
              <a:buFontTx/>
              <a:buNone/>
              <a:defRPr i="1">
                <a:solidFill>
                  <a:schemeClr val="bg1"/>
                </a:solidFill>
              </a:defRPr>
            </a:lvl5pPr>
          </a:lstStyle>
          <a:p>
            <a:pPr lvl="0"/>
            <a:r>
              <a:rPr lang="en-US"/>
              <a:t>Month 0, 0000</a:t>
            </a:r>
          </a:p>
        </p:txBody>
      </p:sp>
    </p:spTree>
    <p:extLst>
      <p:ext uri="{BB962C8B-B14F-4D97-AF65-F5344CB8AC3E}">
        <p14:creationId xmlns:p14="http://schemas.microsoft.com/office/powerpoint/2010/main" val="2131272293"/>
      </p:ext>
    </p:extLst>
  </p:cSld>
  <p:clrMapOvr>
    <a:masterClrMapping/>
  </p:clrMapOvr>
  <p:extLst>
    <p:ext uri="{DCECCB84-F9BA-43D5-87BE-67443E8EF086}">
      <p15:sldGuideLst xmlns:p15="http://schemas.microsoft.com/office/powerpoint/2012/main">
        <p15:guide id="1" orient="horz" pos="528">
          <p15:clr>
            <a:srgbClr val="FBAE40"/>
          </p15:clr>
        </p15:guide>
        <p15:guide id="2" pos="9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r>
              <a:rPr lang="en-US"/>
              <a:t>Footer</a:t>
            </a:r>
          </a:p>
          <a:p>
            <a:endParaRPr lang="en-US"/>
          </a:p>
        </p:txBody>
      </p:sp>
      <p:sp>
        <p:nvSpPr>
          <p:cNvPr id="6" name="Slide Number Placeholder 5"/>
          <p:cNvSpPr>
            <a:spLocks noGrp="1"/>
          </p:cNvSpPr>
          <p:nvPr>
            <p:ph type="sldNum" sz="quarter" idx="12"/>
          </p:nvPr>
        </p:nvSpPr>
        <p:spPr/>
        <p:txBody>
          <a:bodyPr/>
          <a:lstStyle/>
          <a:p>
            <a:fld id="{6A08067B-FC2E-4F2C-85F1-25A6D02D94C9}" type="slidenum">
              <a:rPr lang="en-US" smtClean="0"/>
              <a:t>‹#›</a:t>
            </a:fld>
            <a:endParaRPr lang="en-US"/>
          </a:p>
        </p:txBody>
      </p:sp>
    </p:spTree>
    <p:extLst>
      <p:ext uri="{BB962C8B-B14F-4D97-AF65-F5344CB8AC3E}">
        <p14:creationId xmlns:p14="http://schemas.microsoft.com/office/powerpoint/2010/main" val="953263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numCol="2" spcCol="274320">
            <a:noAutofit/>
          </a:bodyPr>
          <a:lstStyle>
            <a:lvl1pPr>
              <a:spcBef>
                <a:spcPts val="500"/>
              </a:spcBef>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r>
              <a:rPr lang="en-US"/>
              <a:t>Footer</a:t>
            </a:r>
          </a:p>
          <a:p>
            <a:endParaRPr lang="en-US"/>
          </a:p>
        </p:txBody>
      </p:sp>
      <p:sp>
        <p:nvSpPr>
          <p:cNvPr id="6" name="Slide Number Placeholder 5"/>
          <p:cNvSpPr>
            <a:spLocks noGrp="1"/>
          </p:cNvSpPr>
          <p:nvPr>
            <p:ph type="sldNum" sz="quarter" idx="12"/>
          </p:nvPr>
        </p:nvSpPr>
        <p:spPr/>
        <p:txBody>
          <a:bodyPr/>
          <a:lstStyle/>
          <a:p>
            <a:fld id="{6A08067B-FC2E-4F2C-85F1-25A6D02D94C9}" type="slidenum">
              <a:rPr lang="en-US" smtClean="0"/>
              <a:t>‹#›</a:t>
            </a:fld>
            <a:endParaRPr lang="en-US"/>
          </a:p>
        </p:txBody>
      </p:sp>
    </p:spTree>
    <p:extLst>
      <p:ext uri="{BB962C8B-B14F-4D97-AF65-F5344CB8AC3E}">
        <p14:creationId xmlns:p14="http://schemas.microsoft.com/office/powerpoint/2010/main" val="1584171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mage Callout Righ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1809" y="6356351"/>
            <a:ext cx="9073640" cy="274320"/>
          </a:xfrm>
        </p:spPr>
        <p:txBody>
          <a:bodyPr/>
          <a:lstStyle>
            <a:lvl1pPr>
              <a:defRPr/>
            </a:lvl1pPr>
          </a:lstStyle>
          <a:p>
            <a:r>
              <a:rPr lang="en-US">
                <a:solidFill>
                  <a:schemeClr val="bg1"/>
                </a:solidFill>
              </a:rPr>
              <a:t>Footer</a:t>
            </a:r>
          </a:p>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A08067B-FC2E-4F2C-85F1-25A6D02D94C9}" type="slidenum">
              <a:rPr lang="en-US" smtClean="0"/>
              <a:pPr/>
              <a:t>‹#›</a:t>
            </a:fld>
            <a:endParaRPr lang="en-US"/>
          </a:p>
        </p:txBody>
      </p:sp>
      <p:pic>
        <p:nvPicPr>
          <p:cNvPr id="4" name="Picture 3" descr="National Quality Forum logo with tagline: Driving measurable health improvements together.">
            <a:extLst>
              <a:ext uri="{FF2B5EF4-FFF2-40B4-BE49-F238E27FC236}">
                <a16:creationId xmlns:a16="http://schemas.microsoft.com/office/drawing/2014/main" id="{4EE45312-A558-4AFC-B7C6-26387060CD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457201"/>
            <a:ext cx="2098552" cy="525781"/>
          </a:xfrm>
          <a:prstGeom prst="rect">
            <a:avLst/>
          </a:prstGeom>
        </p:spPr>
      </p:pic>
      <p:sp>
        <p:nvSpPr>
          <p:cNvPr id="9" name="Title 1">
            <a:extLst>
              <a:ext uri="{FF2B5EF4-FFF2-40B4-BE49-F238E27FC236}">
                <a16:creationId xmlns:a16="http://schemas.microsoft.com/office/drawing/2014/main" id="{119080F5-D313-4759-AEF1-65DAE427E9E4}"/>
              </a:ext>
            </a:extLst>
          </p:cNvPr>
          <p:cNvSpPr txBox="1">
            <a:spLocks/>
          </p:cNvSpPr>
          <p:nvPr userDrawn="1"/>
        </p:nvSpPr>
        <p:spPr>
          <a:xfrm>
            <a:off x="6220649" y="1371601"/>
            <a:ext cx="4389344" cy="676275"/>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2800" b="1" kern="1200" spc="-30" baseline="0">
                <a:solidFill>
                  <a:schemeClr val="accent3"/>
                </a:solidFill>
                <a:latin typeface="+mn-lt"/>
                <a:ea typeface="+mj-ea"/>
                <a:cs typeface="+mj-cs"/>
              </a:defRPr>
            </a:lvl1pPr>
          </a:lstStyle>
          <a:p>
            <a:r>
              <a:rPr lang="en-US">
                <a:solidFill>
                  <a:schemeClr val="accent1"/>
                </a:solidFill>
              </a:rPr>
              <a:t>Click to edit Master title style</a:t>
            </a:r>
          </a:p>
        </p:txBody>
      </p:sp>
      <p:sp>
        <p:nvSpPr>
          <p:cNvPr id="10" name="Content Placeholder 2">
            <a:extLst>
              <a:ext uri="{FF2B5EF4-FFF2-40B4-BE49-F238E27FC236}">
                <a16:creationId xmlns:a16="http://schemas.microsoft.com/office/drawing/2014/main" id="{D772A79B-9362-4CFC-9BE9-D3FC61488187}"/>
              </a:ext>
            </a:extLst>
          </p:cNvPr>
          <p:cNvSpPr>
            <a:spLocks noGrp="1"/>
          </p:cNvSpPr>
          <p:nvPr>
            <p:ph idx="13"/>
          </p:nvPr>
        </p:nvSpPr>
        <p:spPr>
          <a:xfrm>
            <a:off x="6220650" y="2116137"/>
            <a:ext cx="4389344" cy="4065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30CEF85B-2B64-4CD1-8D52-990836F1A095}"/>
              </a:ext>
            </a:extLst>
          </p:cNvPr>
          <p:cNvSpPr txBox="1">
            <a:spLocks/>
          </p:cNvSpPr>
          <p:nvPr userDrawn="1"/>
        </p:nvSpPr>
        <p:spPr>
          <a:xfrm>
            <a:off x="1331809" y="1371601"/>
            <a:ext cx="5694629" cy="676275"/>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2800" b="1" kern="1200" spc="-30" baseline="0">
                <a:solidFill>
                  <a:schemeClr val="accent3"/>
                </a:solidFill>
                <a:latin typeface="+mn-lt"/>
                <a:ea typeface="+mj-ea"/>
                <a:cs typeface="+mj-cs"/>
              </a:defRPr>
            </a:lvl1pPr>
          </a:lstStyle>
          <a:p>
            <a:r>
              <a:rPr lang="en-US">
                <a:solidFill>
                  <a:schemeClr val="accent1"/>
                </a:solidFill>
              </a:rPr>
              <a:t>Click to edit Master title style</a:t>
            </a:r>
          </a:p>
        </p:txBody>
      </p:sp>
      <p:sp>
        <p:nvSpPr>
          <p:cNvPr id="12" name="Content Placeholder 2">
            <a:extLst>
              <a:ext uri="{FF2B5EF4-FFF2-40B4-BE49-F238E27FC236}">
                <a16:creationId xmlns:a16="http://schemas.microsoft.com/office/drawing/2014/main" id="{2DF80948-BE0B-4927-A6A8-72635B21AE36}"/>
              </a:ext>
            </a:extLst>
          </p:cNvPr>
          <p:cNvSpPr>
            <a:spLocks noGrp="1"/>
          </p:cNvSpPr>
          <p:nvPr>
            <p:ph idx="14"/>
          </p:nvPr>
        </p:nvSpPr>
        <p:spPr>
          <a:xfrm>
            <a:off x="1331810" y="2116137"/>
            <a:ext cx="4286937" cy="4065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8072306"/>
      </p:ext>
    </p:extLst>
  </p:cSld>
  <p:clrMapOvr>
    <a:masterClrMapping/>
  </p:clrMapOvr>
  <p:hf sldNum="0" hdr="0" ftr="0" dt="0"/>
  <p:extLst>
    <p:ext uri="{DCECCB84-F9BA-43D5-87BE-67443E8EF086}">
      <p15:sldGuideLst xmlns:p15="http://schemas.microsoft.com/office/powerpoint/2012/main">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0041618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mage Callout Lef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287694" y="6356351"/>
            <a:ext cx="9117755" cy="369302"/>
          </a:xfrm>
        </p:spPr>
        <p:txBody>
          <a:bodyPr/>
          <a:lstStyle>
            <a:lvl1pPr>
              <a:defRPr/>
            </a:lvl1pPr>
          </a:lstStyle>
          <a:p>
            <a:r>
              <a:rPr lang="en-US">
                <a:solidFill>
                  <a:schemeClr val="bg1"/>
                </a:solidFill>
              </a:rPr>
              <a:t>Footer</a:t>
            </a:r>
          </a:p>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A08067B-FC2E-4F2C-85F1-25A6D02D94C9}" type="slidenum">
              <a:rPr lang="en-US" smtClean="0"/>
              <a:pPr/>
              <a:t>‹#›</a:t>
            </a:fld>
            <a:endParaRPr lang="en-US"/>
          </a:p>
        </p:txBody>
      </p:sp>
      <p:pic>
        <p:nvPicPr>
          <p:cNvPr id="4" name="Picture 3" descr="National Quality Forum logo with tagline: Driving measurable health improvements together.">
            <a:extLst>
              <a:ext uri="{FF2B5EF4-FFF2-40B4-BE49-F238E27FC236}">
                <a16:creationId xmlns:a16="http://schemas.microsoft.com/office/drawing/2014/main" id="{188385FA-BFCC-4C90-BB13-B1DDBBE059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457201"/>
            <a:ext cx="2098552" cy="525781"/>
          </a:xfrm>
          <a:prstGeom prst="rect">
            <a:avLst/>
          </a:prstGeom>
        </p:spPr>
      </p:pic>
      <p:sp>
        <p:nvSpPr>
          <p:cNvPr id="9" name="Title 1">
            <a:extLst>
              <a:ext uri="{FF2B5EF4-FFF2-40B4-BE49-F238E27FC236}">
                <a16:creationId xmlns:a16="http://schemas.microsoft.com/office/drawing/2014/main" id="{11112B90-AAEC-43AB-9A81-D4E281B6C737}"/>
              </a:ext>
            </a:extLst>
          </p:cNvPr>
          <p:cNvSpPr txBox="1">
            <a:spLocks/>
          </p:cNvSpPr>
          <p:nvPr userDrawn="1"/>
        </p:nvSpPr>
        <p:spPr>
          <a:xfrm>
            <a:off x="1287694" y="1371601"/>
            <a:ext cx="5694629" cy="676275"/>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sz="2800" b="1" kern="1200" spc="-30" baseline="0">
                <a:solidFill>
                  <a:schemeClr val="accent3"/>
                </a:solidFill>
                <a:latin typeface="+mn-lt"/>
                <a:ea typeface="+mj-ea"/>
                <a:cs typeface="+mj-cs"/>
              </a:defRPr>
            </a:lvl1pPr>
          </a:lstStyle>
          <a:p>
            <a:r>
              <a:rPr lang="en-US">
                <a:solidFill>
                  <a:schemeClr val="accent1"/>
                </a:solidFill>
              </a:rPr>
              <a:t>Click to edit Master title style</a:t>
            </a:r>
          </a:p>
        </p:txBody>
      </p:sp>
      <p:sp>
        <p:nvSpPr>
          <p:cNvPr id="10" name="Content Placeholder 2">
            <a:extLst>
              <a:ext uri="{FF2B5EF4-FFF2-40B4-BE49-F238E27FC236}">
                <a16:creationId xmlns:a16="http://schemas.microsoft.com/office/drawing/2014/main" id="{38A90B43-692E-4856-BAF5-F6C854BCA7C2}"/>
              </a:ext>
            </a:extLst>
          </p:cNvPr>
          <p:cNvSpPr>
            <a:spLocks noGrp="1"/>
          </p:cNvSpPr>
          <p:nvPr>
            <p:ph idx="13"/>
          </p:nvPr>
        </p:nvSpPr>
        <p:spPr>
          <a:xfrm>
            <a:off x="1287695" y="2116137"/>
            <a:ext cx="5356633" cy="4065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6">
            <a:extLst>
              <a:ext uri="{FF2B5EF4-FFF2-40B4-BE49-F238E27FC236}">
                <a16:creationId xmlns:a16="http://schemas.microsoft.com/office/drawing/2014/main" id="{7AF621C7-3797-4600-B741-3FE47AF46584}"/>
              </a:ext>
            </a:extLst>
          </p:cNvPr>
          <p:cNvSpPr>
            <a:spLocks noGrp="1"/>
          </p:cNvSpPr>
          <p:nvPr>
            <p:ph type="pic" sz="quarter" idx="14"/>
          </p:nvPr>
        </p:nvSpPr>
        <p:spPr>
          <a:xfrm>
            <a:off x="7557502" y="2047876"/>
            <a:ext cx="3575720" cy="2394642"/>
          </a:xfrm>
        </p:spPr>
        <p:txBody>
          <a:bodyPr/>
          <a:lstStyle>
            <a:lvl1pPr marL="0" indent="0">
              <a:buFontTx/>
              <a:buNone/>
              <a:defRPr/>
            </a:lvl1pPr>
          </a:lstStyle>
          <a:p>
            <a:r>
              <a:rPr lang="en-US"/>
              <a:t>Click icon to add picture</a:t>
            </a:r>
          </a:p>
        </p:txBody>
      </p:sp>
      <p:sp>
        <p:nvSpPr>
          <p:cNvPr id="12" name="Text Placeholder 7">
            <a:extLst>
              <a:ext uri="{FF2B5EF4-FFF2-40B4-BE49-F238E27FC236}">
                <a16:creationId xmlns:a16="http://schemas.microsoft.com/office/drawing/2014/main" id="{B2ACBA7E-07FB-4D47-884E-5060884FBB5C}"/>
              </a:ext>
            </a:extLst>
          </p:cNvPr>
          <p:cNvSpPr>
            <a:spLocks noGrp="1"/>
          </p:cNvSpPr>
          <p:nvPr>
            <p:ph type="body" sz="quarter" idx="15"/>
          </p:nvPr>
        </p:nvSpPr>
        <p:spPr>
          <a:xfrm>
            <a:off x="7558174" y="4514851"/>
            <a:ext cx="3575049" cy="1004888"/>
          </a:xfrm>
        </p:spPr>
        <p:txBody>
          <a:bodyPr/>
          <a:lstStyle>
            <a:lvl1pPr marL="0" indent="0">
              <a:buFontTx/>
              <a:buNone/>
              <a:defRPr sz="1800" b="1">
                <a:solidFill>
                  <a:schemeClr val="accent3"/>
                </a:solidFill>
              </a:defRPr>
            </a:lvl1pPr>
            <a:lvl2pPr marL="182880" indent="0">
              <a:buFontTx/>
              <a:buNone/>
              <a:defRPr sz="1800" b="1">
                <a:solidFill>
                  <a:schemeClr val="accent3"/>
                </a:solidFill>
              </a:defRPr>
            </a:lvl2pPr>
            <a:lvl3pPr marL="365760" indent="0">
              <a:buFontTx/>
              <a:buNone/>
              <a:defRPr sz="1800" b="1">
                <a:solidFill>
                  <a:schemeClr val="accent3"/>
                </a:solidFill>
              </a:defRPr>
            </a:lvl3pPr>
            <a:lvl4pPr marL="548640" indent="0">
              <a:buFontTx/>
              <a:buNone/>
              <a:defRPr sz="1800" b="1">
                <a:solidFill>
                  <a:schemeClr val="accent3"/>
                </a:solidFill>
              </a:defRPr>
            </a:lvl4pPr>
            <a:lvl5pPr marL="731520" indent="0">
              <a:buFontTx/>
              <a:buNone/>
              <a:defRPr sz="1800" b="1">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8367578"/>
      </p:ext>
    </p:extLst>
  </p:cSld>
  <p:clrMapOvr>
    <a:masterClrMapping/>
  </p:clrMapOvr>
  <p:hf sldNum="0" hdr="0" ftr="0" dt="0"/>
  <p:extLst>
    <p:ext uri="{DCECCB84-F9BA-43D5-87BE-67443E8EF086}">
      <p15:sldGuideLst xmlns:p15="http://schemas.microsoft.com/office/powerpoint/2012/main">
        <p15:guide id="1"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9722" y="1371601"/>
            <a:ext cx="5694629" cy="676275"/>
          </a:xfrm>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a:xfrm>
            <a:off x="1299723" y="2116137"/>
            <a:ext cx="5356633" cy="4065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299723" y="6356351"/>
            <a:ext cx="8881448" cy="274320"/>
          </a:xfrm>
        </p:spPr>
        <p:txBody>
          <a:bodyPr/>
          <a:lstStyle>
            <a:lvl1pPr>
              <a:defRPr/>
            </a:lvl1pPr>
          </a:lstStyle>
          <a:p>
            <a:r>
              <a:rPr lang="en-US"/>
              <a:t>Footer</a:t>
            </a:r>
          </a:p>
          <a:p>
            <a:endParaRPr lang="en-US"/>
          </a:p>
        </p:txBody>
      </p:sp>
      <p:sp>
        <p:nvSpPr>
          <p:cNvPr id="6" name="Slide Number Placeholder 5"/>
          <p:cNvSpPr>
            <a:spLocks noGrp="1"/>
          </p:cNvSpPr>
          <p:nvPr>
            <p:ph type="sldNum" sz="quarter" idx="12"/>
          </p:nvPr>
        </p:nvSpPr>
        <p:spPr/>
        <p:txBody>
          <a:bodyPr/>
          <a:lstStyle/>
          <a:p>
            <a:fld id="{6A08067B-FC2E-4F2C-85F1-25A6D02D94C9}" type="slidenum">
              <a:rPr lang="en-US" smtClean="0"/>
              <a:t>‹#›</a:t>
            </a:fld>
            <a:endParaRPr lang="en-US"/>
          </a:p>
        </p:txBody>
      </p:sp>
      <p:sp>
        <p:nvSpPr>
          <p:cNvPr id="7" name="Picture Placeholder 6">
            <a:extLst>
              <a:ext uri="{FF2B5EF4-FFF2-40B4-BE49-F238E27FC236}">
                <a16:creationId xmlns:a16="http://schemas.microsoft.com/office/drawing/2014/main" id="{514F78F4-1B36-448E-91CA-59749F08A229}"/>
              </a:ext>
            </a:extLst>
          </p:cNvPr>
          <p:cNvSpPr>
            <a:spLocks noGrp="1"/>
          </p:cNvSpPr>
          <p:nvPr>
            <p:ph type="pic" sz="quarter" idx="13"/>
          </p:nvPr>
        </p:nvSpPr>
        <p:spPr>
          <a:xfrm>
            <a:off x="7701880" y="1371600"/>
            <a:ext cx="3575720" cy="2394642"/>
          </a:xfrm>
        </p:spPr>
        <p:txBody>
          <a:bodyPr/>
          <a:lstStyle>
            <a:lvl1pPr marL="0" indent="0">
              <a:buFontTx/>
              <a:buNone/>
              <a:defRPr/>
            </a:lvl1pPr>
          </a:lstStyle>
          <a:p>
            <a:r>
              <a:rPr lang="en-US"/>
              <a:t>Click icon to add picture</a:t>
            </a:r>
          </a:p>
        </p:txBody>
      </p:sp>
      <p:sp>
        <p:nvSpPr>
          <p:cNvPr id="8" name="Text Placeholder 7">
            <a:extLst>
              <a:ext uri="{FF2B5EF4-FFF2-40B4-BE49-F238E27FC236}">
                <a16:creationId xmlns:a16="http://schemas.microsoft.com/office/drawing/2014/main" id="{0EA99AE0-3998-4C86-B75B-F7E38D922F91}"/>
              </a:ext>
            </a:extLst>
          </p:cNvPr>
          <p:cNvSpPr>
            <a:spLocks noGrp="1"/>
          </p:cNvSpPr>
          <p:nvPr>
            <p:ph type="body" sz="quarter" idx="14"/>
          </p:nvPr>
        </p:nvSpPr>
        <p:spPr>
          <a:xfrm>
            <a:off x="7702552" y="3838575"/>
            <a:ext cx="3575049" cy="1004888"/>
          </a:xfrm>
        </p:spPr>
        <p:txBody>
          <a:bodyPr/>
          <a:lstStyle>
            <a:lvl1pPr marL="0" indent="0">
              <a:buFontTx/>
              <a:buNone/>
              <a:defRPr sz="1800" b="1">
                <a:solidFill>
                  <a:schemeClr val="accent3"/>
                </a:solidFill>
              </a:defRPr>
            </a:lvl1pPr>
            <a:lvl2pPr marL="182880" indent="0">
              <a:buFontTx/>
              <a:buNone/>
              <a:defRPr sz="1800" b="1">
                <a:solidFill>
                  <a:schemeClr val="accent3"/>
                </a:solidFill>
              </a:defRPr>
            </a:lvl2pPr>
            <a:lvl3pPr marL="365760" indent="0">
              <a:buFontTx/>
              <a:buNone/>
              <a:defRPr sz="1800" b="1">
                <a:solidFill>
                  <a:schemeClr val="accent3"/>
                </a:solidFill>
              </a:defRPr>
            </a:lvl3pPr>
            <a:lvl4pPr marL="548640" indent="0">
              <a:buFontTx/>
              <a:buNone/>
              <a:defRPr sz="1800" b="1">
                <a:solidFill>
                  <a:schemeClr val="accent3"/>
                </a:solidFill>
              </a:defRPr>
            </a:lvl4pPr>
            <a:lvl5pPr marL="731520" indent="0">
              <a:buFontTx/>
              <a:buNone/>
              <a:defRPr sz="1800" b="1">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1930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White background">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299721" y="6356351"/>
            <a:ext cx="8881448" cy="274320"/>
          </a:xfrm>
        </p:spPr>
        <p:txBody>
          <a:bodyPr/>
          <a:lstStyle/>
          <a:p>
            <a:endParaRPr lang="en-US"/>
          </a:p>
        </p:txBody>
      </p:sp>
      <p:sp>
        <p:nvSpPr>
          <p:cNvPr id="4" name="Slide Number Placeholder 3"/>
          <p:cNvSpPr>
            <a:spLocks noGrp="1"/>
          </p:cNvSpPr>
          <p:nvPr>
            <p:ph type="sldNum" sz="quarter" idx="12"/>
          </p:nvPr>
        </p:nvSpPr>
        <p:spPr/>
        <p:txBody>
          <a:bodyPr/>
          <a:lstStyle/>
          <a:p>
            <a:fld id="{6A08067B-FC2E-4F2C-85F1-25A6D02D94C9}" type="slidenum">
              <a:rPr lang="en-US" smtClean="0"/>
              <a:t>‹#›</a:t>
            </a:fld>
            <a:endParaRPr lang="en-US"/>
          </a:p>
        </p:txBody>
      </p:sp>
    </p:spTree>
    <p:extLst>
      <p:ext uri="{BB962C8B-B14F-4D97-AF65-F5344CB8AC3E}">
        <p14:creationId xmlns:p14="http://schemas.microsoft.com/office/powerpoint/2010/main" val="17746439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ue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094781"/>
            <a:ext cx="9753600" cy="1328973"/>
          </a:xfrm>
        </p:spPr>
        <p:txBody>
          <a:bodyPr/>
          <a:lstStyle>
            <a:lvl1pPr>
              <a:defRPr sz="4000" spc="-40" baseline="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1295400" y="6356351"/>
            <a:ext cx="8881448" cy="274320"/>
          </a:xfrm>
        </p:spPr>
        <p:txBody>
          <a:bodyPr/>
          <a:lstStyle>
            <a:lvl1pPr>
              <a:defRPr/>
            </a:lvl1pPr>
          </a:lstStyle>
          <a:p>
            <a:r>
              <a:rPr lang="en-US">
                <a:solidFill>
                  <a:schemeClr val="bg1"/>
                </a:solidFill>
              </a:rPr>
              <a:t>Footer</a:t>
            </a:r>
          </a:p>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A08067B-FC2E-4F2C-85F1-25A6D02D94C9}" type="slidenum">
              <a:rPr lang="en-US" smtClean="0"/>
              <a:pPr/>
              <a:t>‹#›</a:t>
            </a:fld>
            <a:endParaRPr lang="en-US"/>
          </a:p>
        </p:txBody>
      </p:sp>
    </p:spTree>
    <p:extLst>
      <p:ext uri="{BB962C8B-B14F-4D97-AF65-F5344CB8AC3E}">
        <p14:creationId xmlns:p14="http://schemas.microsoft.com/office/powerpoint/2010/main" val="38384785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 Two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numCol="2" spcCol="274320">
            <a:noAutofit/>
          </a:bodyPr>
          <a:lstStyle>
            <a:lvl1pPr>
              <a:spcBef>
                <a:spcPts val="500"/>
              </a:spcBef>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r>
              <a:rPr lang="en-US"/>
              <a:t>Footer</a:t>
            </a:r>
          </a:p>
          <a:p>
            <a:endParaRPr lang="en-US"/>
          </a:p>
        </p:txBody>
      </p:sp>
      <p:sp>
        <p:nvSpPr>
          <p:cNvPr id="6" name="Slide Number Placeholder 5"/>
          <p:cNvSpPr>
            <a:spLocks noGrp="1"/>
          </p:cNvSpPr>
          <p:nvPr>
            <p:ph type="sldNum" sz="quarter" idx="12"/>
          </p:nvPr>
        </p:nvSpPr>
        <p:spPr/>
        <p:txBody>
          <a:bodyPr/>
          <a:lstStyle/>
          <a:p>
            <a:fld id="{6A08067B-FC2E-4F2C-85F1-25A6D02D94C9}" type="slidenum">
              <a:rPr lang="en-US" smtClean="0"/>
              <a:t>‹#›</a:t>
            </a:fld>
            <a:endParaRPr lang="en-US"/>
          </a:p>
        </p:txBody>
      </p:sp>
    </p:spTree>
    <p:extLst>
      <p:ext uri="{BB962C8B-B14F-4D97-AF65-F5344CB8AC3E}">
        <p14:creationId xmlns:p14="http://schemas.microsoft.com/office/powerpoint/2010/main" val="1225033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urple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103406"/>
            <a:ext cx="9753600" cy="1328973"/>
          </a:xfrm>
        </p:spPr>
        <p:txBody>
          <a:bodyPr/>
          <a:lstStyle>
            <a:lvl1pPr>
              <a:defRPr sz="4000" spc="-40" baseline="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1295401" y="6333851"/>
            <a:ext cx="8881448" cy="274320"/>
          </a:xfrm>
        </p:spPr>
        <p:txBody>
          <a:bodyPr/>
          <a:lstStyle>
            <a:lvl1pPr>
              <a:defRPr/>
            </a:lvl1pPr>
          </a:lstStyle>
          <a:p>
            <a:r>
              <a:rPr lang="en-US">
                <a:solidFill>
                  <a:schemeClr val="bg1"/>
                </a:solidFill>
              </a:rPr>
              <a:t>Footer</a:t>
            </a:r>
          </a:p>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A08067B-FC2E-4F2C-85F1-25A6D02D94C9}" type="slidenum">
              <a:rPr lang="en-US" smtClean="0"/>
              <a:pPr/>
              <a:t>‹#›</a:t>
            </a:fld>
            <a:endParaRPr lang="en-US"/>
          </a:p>
        </p:txBody>
      </p:sp>
    </p:spTree>
    <p:extLst>
      <p:ext uri="{BB962C8B-B14F-4D97-AF65-F5344CB8AC3E}">
        <p14:creationId xmlns:p14="http://schemas.microsoft.com/office/powerpoint/2010/main" val="2103634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solidFill>
                  <a:schemeClr val="accent2"/>
                </a:solidFill>
              </a:defRPr>
            </a:lvl1pPr>
          </a:lstStyle>
          <a:p>
            <a:r>
              <a:rPr lang="en-US"/>
              <a:t>Footer</a:t>
            </a:r>
          </a:p>
          <a:p>
            <a:endParaRPr lang="en-US"/>
          </a:p>
        </p:txBody>
      </p:sp>
      <p:sp>
        <p:nvSpPr>
          <p:cNvPr id="6" name="Slide Number Placeholder 5"/>
          <p:cNvSpPr>
            <a:spLocks noGrp="1"/>
          </p:cNvSpPr>
          <p:nvPr>
            <p:ph type="sldNum" sz="quarter" idx="12"/>
          </p:nvPr>
        </p:nvSpPr>
        <p:spPr/>
        <p:txBody>
          <a:bodyPr/>
          <a:lstStyle>
            <a:lvl1pPr>
              <a:defRPr>
                <a:solidFill>
                  <a:schemeClr val="accent2"/>
                </a:solidFill>
              </a:defRPr>
            </a:lvl1pPr>
          </a:lstStyle>
          <a:p>
            <a:fld id="{6A08067B-FC2E-4F2C-85F1-25A6D02D94C9}" type="slidenum">
              <a:rPr lang="en-US" smtClean="0"/>
              <a:pPr/>
              <a:t>‹#›</a:t>
            </a:fld>
            <a:endParaRPr lang="en-US"/>
          </a:p>
        </p:txBody>
      </p:sp>
    </p:spTree>
    <p:extLst>
      <p:ext uri="{BB962C8B-B14F-4D97-AF65-F5344CB8AC3E}">
        <p14:creationId xmlns:p14="http://schemas.microsoft.com/office/powerpoint/2010/main" val="28707957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ree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095500"/>
            <a:ext cx="9753600" cy="1231649"/>
          </a:xfrm>
        </p:spPr>
        <p:txBody>
          <a:bodyPr/>
          <a:lstStyle>
            <a:lvl1pPr>
              <a:defRPr sz="4000" spc="-40" baseline="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1295400" y="6360877"/>
            <a:ext cx="8881448" cy="274320"/>
          </a:xfrm>
        </p:spPr>
        <p:txBody>
          <a:bodyPr/>
          <a:lstStyle>
            <a:lvl1pPr>
              <a:defRPr/>
            </a:lvl1pPr>
          </a:lstStyle>
          <a:p>
            <a:r>
              <a:rPr lang="en-US">
                <a:solidFill>
                  <a:schemeClr val="bg1"/>
                </a:solidFill>
              </a:rPr>
              <a:t>Footer</a:t>
            </a:r>
          </a:p>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A08067B-FC2E-4F2C-85F1-25A6D02D94C9}" type="slidenum">
              <a:rPr lang="en-US" smtClean="0"/>
              <a:pPr/>
              <a:t>‹#›</a:t>
            </a:fld>
            <a:endParaRPr lang="en-US"/>
          </a:p>
        </p:txBody>
      </p:sp>
    </p:spTree>
    <p:extLst>
      <p:ext uri="{BB962C8B-B14F-4D97-AF65-F5344CB8AC3E}">
        <p14:creationId xmlns:p14="http://schemas.microsoft.com/office/powerpoint/2010/main" val="2445287533"/>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r>
              <a:rPr lang="en-US">
                <a:solidFill>
                  <a:schemeClr val="accent5"/>
                </a:solidFill>
              </a:rPr>
              <a:t>Footer</a:t>
            </a:r>
          </a:p>
          <a:p>
            <a:endParaRPr lang="en-US"/>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6A08067B-FC2E-4F2C-85F1-25A6D02D94C9}" type="slidenum">
              <a:rPr lang="en-US" smtClean="0"/>
              <a:pPr/>
              <a:t>‹#›</a:t>
            </a:fld>
            <a:endParaRPr lang="en-US"/>
          </a:p>
        </p:txBody>
      </p:sp>
    </p:spTree>
    <p:extLst>
      <p:ext uri="{BB962C8B-B14F-4D97-AF65-F5344CB8AC3E}">
        <p14:creationId xmlns:p14="http://schemas.microsoft.com/office/powerpoint/2010/main" val="2231539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Orange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103408"/>
            <a:ext cx="9753600" cy="1333500"/>
          </a:xfrm>
        </p:spPr>
        <p:txBody>
          <a:bodyPr/>
          <a:lstStyle>
            <a:lvl1pPr>
              <a:defRPr sz="4000" spc="-40" baseline="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1295402" y="6364259"/>
            <a:ext cx="8881448" cy="274320"/>
          </a:xfrm>
        </p:spPr>
        <p:txBody>
          <a:bodyPr/>
          <a:lstStyle>
            <a:lvl1pPr>
              <a:defRPr/>
            </a:lvl1pPr>
          </a:lstStyle>
          <a:p>
            <a:r>
              <a:rPr lang="en-US">
                <a:solidFill>
                  <a:schemeClr val="bg1"/>
                </a:solidFill>
              </a:rPr>
              <a:t>Footer</a:t>
            </a:r>
          </a:p>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A08067B-FC2E-4F2C-85F1-25A6D02D94C9}" type="slidenum">
              <a:rPr lang="en-US" smtClean="0"/>
              <a:pPr/>
              <a:t>‹#›</a:t>
            </a:fld>
            <a:endParaRPr lang="en-US"/>
          </a:p>
        </p:txBody>
      </p:sp>
    </p:spTree>
    <p:extLst>
      <p:ext uri="{BB962C8B-B14F-4D97-AF65-F5344CB8AC3E}">
        <p14:creationId xmlns:p14="http://schemas.microsoft.com/office/powerpoint/2010/main" val="3659162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1190724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299717" y="6356351"/>
            <a:ext cx="8881448" cy="274320"/>
          </a:xfrm>
        </p:spPr>
        <p:txBody>
          <a:bodyPr/>
          <a:lstStyle>
            <a:lvl1pPr>
              <a:defRPr/>
            </a:lvl1pPr>
          </a:lstStyle>
          <a:p>
            <a:r>
              <a:rPr lang="en-US">
                <a:solidFill>
                  <a:schemeClr val="accent4"/>
                </a:solidFill>
              </a:rPr>
              <a:t>Footer</a:t>
            </a:r>
          </a:p>
          <a:p>
            <a:endParaRPr lang="en-US"/>
          </a:p>
        </p:txBody>
      </p:sp>
      <p:sp>
        <p:nvSpPr>
          <p:cNvPr id="6" name="Slide Number Placeholder 5"/>
          <p:cNvSpPr>
            <a:spLocks noGrp="1"/>
          </p:cNvSpPr>
          <p:nvPr>
            <p:ph type="sldNum" sz="quarter" idx="12"/>
          </p:nvPr>
        </p:nvSpPr>
        <p:spPr/>
        <p:txBody>
          <a:bodyPr/>
          <a:lstStyle>
            <a:lvl1pPr>
              <a:defRPr>
                <a:solidFill>
                  <a:schemeClr val="accent4"/>
                </a:solidFill>
              </a:defRPr>
            </a:lvl1pPr>
          </a:lstStyle>
          <a:p>
            <a:fld id="{6A08067B-FC2E-4F2C-85F1-25A6D02D94C9}" type="slidenum">
              <a:rPr lang="en-US" smtClean="0"/>
              <a:pPr/>
              <a:t>‹#›</a:t>
            </a:fld>
            <a:endParaRPr lang="en-US"/>
          </a:p>
        </p:txBody>
      </p:sp>
    </p:spTree>
    <p:extLst>
      <p:ext uri="{BB962C8B-B14F-4D97-AF65-F5344CB8AC3E}">
        <p14:creationId xmlns:p14="http://schemas.microsoft.com/office/powerpoint/2010/main" val="42655588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9716" y="3451635"/>
            <a:ext cx="9753600" cy="586212"/>
          </a:xfrm>
        </p:spPr>
        <p:txBody>
          <a:bodyPr/>
          <a:lstStyle>
            <a:lvl1pPr>
              <a:defRPr sz="4000">
                <a:solidFill>
                  <a:schemeClr val="bg1"/>
                </a:solidFill>
              </a:defRPr>
            </a:lvl1pPr>
          </a:lstStyle>
          <a:p>
            <a:r>
              <a:rPr lang="en-US"/>
              <a:t>CLICK TO EDIT MASTER TITLE STYLE</a:t>
            </a:r>
          </a:p>
        </p:txBody>
      </p:sp>
      <p:sp>
        <p:nvSpPr>
          <p:cNvPr id="3" name="Content Placeholder 2"/>
          <p:cNvSpPr>
            <a:spLocks noGrp="1"/>
          </p:cNvSpPr>
          <p:nvPr>
            <p:ph idx="1"/>
          </p:nvPr>
        </p:nvSpPr>
        <p:spPr>
          <a:xfrm>
            <a:off x="1299716" y="4572000"/>
            <a:ext cx="9753600" cy="1609724"/>
          </a:xfrm>
        </p:spPr>
        <p:txBody>
          <a:bodyPr/>
          <a:lstStyle>
            <a:lvl1pPr marL="0" indent="0">
              <a:spcBef>
                <a:spcPts val="400"/>
              </a:spcBef>
              <a:buFontTx/>
              <a:buNone/>
              <a:defRPr lang="en-US" sz="2200" kern="1200" dirty="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299717" y="6356351"/>
            <a:ext cx="8881448" cy="274320"/>
          </a:xfrm>
        </p:spPr>
        <p:txBody>
          <a:bodyPr/>
          <a:lstStyle>
            <a:lvl1pPr>
              <a:defRPr/>
            </a:lvl1pPr>
          </a:lstStyle>
          <a:p>
            <a:r>
              <a:rPr lang="en-US"/>
              <a:t>Footer</a:t>
            </a:r>
          </a:p>
          <a:p>
            <a:endParaRPr lang="en-US"/>
          </a:p>
        </p:txBody>
      </p:sp>
      <p:sp>
        <p:nvSpPr>
          <p:cNvPr id="6" name="Slide Number Placeholder 5"/>
          <p:cNvSpPr>
            <a:spLocks noGrp="1"/>
          </p:cNvSpPr>
          <p:nvPr>
            <p:ph type="sldNum" sz="quarter" idx="12"/>
          </p:nvPr>
        </p:nvSpPr>
        <p:spPr/>
        <p:txBody>
          <a:bodyPr/>
          <a:lstStyle/>
          <a:p>
            <a:fld id="{6A08067B-FC2E-4F2C-85F1-25A6D02D94C9}" type="slidenum">
              <a:rPr lang="en-US" smtClean="0"/>
              <a:t>‹#›</a:t>
            </a:fld>
            <a:endParaRPr lang="en-US"/>
          </a:p>
        </p:txBody>
      </p:sp>
    </p:spTree>
    <p:extLst>
      <p:ext uri="{BB962C8B-B14F-4D97-AF65-F5344CB8AC3E}">
        <p14:creationId xmlns:p14="http://schemas.microsoft.com/office/powerpoint/2010/main" val="186643851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2294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77520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7">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65378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1: group talking">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68517D46-A363-4E26-9E5D-4C0BCED54145}" type="datetime1">
              <a:rPr lang="en-US" smtClean="0"/>
              <a:t>2/21/2022</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66082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2: communication">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AF08ACA9-CAF1-4852-846C-726581A017BC}" type="datetime1">
              <a:rPr lang="en-US" smtClean="0"/>
              <a:t>2/21/2022</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375937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5.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6.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568B0-1C15-47B3-B9D9-05A6C71B4E64}"/>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0"/>
            <a:ext cx="15240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fld id="{83457F0E-57DE-4392-9F01-4590E481B2D5}" type="datetime1">
              <a:rPr lang="en-US" smtClean="0"/>
              <a:t>2/21/2022</a:t>
            </a:fld>
            <a:endParaRPr lang="en-US"/>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0"/>
            <a:ext cx="1371600" cy="365125"/>
          </a:xfrm>
          <a:prstGeom prst="rect">
            <a:avLst/>
          </a:prstGeom>
        </p:spPr>
        <p:txBody>
          <a:bodyPr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85815464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 id="2147483890" r:id="rId23"/>
    <p:sldLayoutId id="2147483891" r:id="rId24"/>
    <p:sldLayoutId id="2147483893" r:id="rId25"/>
  </p:sldLayoutIdLst>
  <p:hf hdr="0" ft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 userDrawn="1">
          <p15:clr>
            <a:srgbClr val="F26B43"/>
          </p15:clr>
        </p15:guide>
        <p15:guide id="9" pos="7392" userDrawn="1">
          <p15:clr>
            <a:srgbClr val="F26B43"/>
          </p15:clr>
        </p15:guide>
        <p15:guide id="10" orient="horz" pos="3984" userDrawn="1">
          <p15:clr>
            <a:srgbClr val="F26B43"/>
          </p15:clr>
        </p15:guide>
        <p15:guide id="11" pos="3840" userDrawn="1">
          <p15:clr>
            <a:srgbClr val="F26B43"/>
          </p15:clr>
        </p15:guide>
        <p15:guide id="12" orient="horz" pos="11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9717" y="1371601"/>
            <a:ext cx="9977881" cy="676275"/>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1299718" y="2116137"/>
            <a:ext cx="9977882" cy="40655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524001" y="6356351"/>
            <a:ext cx="8881448" cy="274320"/>
          </a:xfrm>
          <a:prstGeom prst="rect">
            <a:avLst/>
          </a:prstGeom>
        </p:spPr>
        <p:txBody>
          <a:bodyPr vert="horz" lIns="0" tIns="0" rIns="0" bIns="0" rtlCol="0" anchor="t" anchorCtr="0"/>
          <a:lstStyle>
            <a:lvl1pPr algn="l">
              <a:defRPr sz="1200">
                <a:solidFill>
                  <a:schemeClr val="tx2"/>
                </a:solidFill>
              </a:defRPr>
            </a:lvl1pPr>
          </a:lstStyle>
          <a:p>
            <a:r>
              <a:rPr lang="en-US"/>
              <a:t>Footer</a:t>
            </a:r>
          </a:p>
        </p:txBody>
      </p:sp>
      <p:sp>
        <p:nvSpPr>
          <p:cNvPr id="6" name="Slide Number Placeholder 5"/>
          <p:cNvSpPr>
            <a:spLocks noGrp="1"/>
          </p:cNvSpPr>
          <p:nvPr>
            <p:ph type="sldNum" sz="quarter" idx="4"/>
          </p:nvPr>
        </p:nvSpPr>
        <p:spPr>
          <a:xfrm>
            <a:off x="10667998" y="6356351"/>
            <a:ext cx="609601" cy="274320"/>
          </a:xfrm>
          <a:prstGeom prst="rect">
            <a:avLst/>
          </a:prstGeom>
        </p:spPr>
        <p:txBody>
          <a:bodyPr vert="horz" lIns="0" tIns="0" rIns="0" bIns="0" rtlCol="0" anchor="t" anchorCtr="0"/>
          <a:lstStyle>
            <a:lvl1pPr algn="r">
              <a:defRPr sz="1200">
                <a:solidFill>
                  <a:schemeClr val="tx2"/>
                </a:solidFill>
              </a:defRPr>
            </a:lvl1pPr>
          </a:lstStyle>
          <a:p>
            <a:fld id="{6A08067B-FC2E-4F2C-85F1-25A6D02D94C9}" type="slidenum">
              <a:rPr lang="en-US" smtClean="0"/>
              <a:pPr/>
              <a:t>‹#›</a:t>
            </a:fld>
            <a:endParaRPr lang="en-US"/>
          </a:p>
        </p:txBody>
      </p:sp>
      <p:pic>
        <p:nvPicPr>
          <p:cNvPr id="10" name="Picture 9" descr="National Quality Forum logo with tagline: Driving measurable health improvements together.">
            <a:extLst>
              <a:ext uri="{FF2B5EF4-FFF2-40B4-BE49-F238E27FC236}">
                <a16:creationId xmlns:a16="http://schemas.microsoft.com/office/drawing/2014/main" id="{6927919B-FE5C-4B6C-A702-63F0A81D7B17}"/>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609600" y="457201"/>
            <a:ext cx="2098552" cy="525781"/>
          </a:xfrm>
          <a:prstGeom prst="rect">
            <a:avLst/>
          </a:prstGeom>
        </p:spPr>
      </p:pic>
    </p:spTree>
    <p:extLst>
      <p:ext uri="{BB962C8B-B14F-4D97-AF65-F5344CB8AC3E}">
        <p14:creationId xmlns:p14="http://schemas.microsoft.com/office/powerpoint/2010/main" val="4078491797"/>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Lst>
  <p:hf hdr="0" ftr="0" dt="0"/>
  <p:txStyles>
    <p:titleStyle>
      <a:lvl1pPr algn="l" defTabSz="914400" rtl="0" eaLnBrk="1" latinLnBrk="0" hangingPunct="1">
        <a:lnSpc>
          <a:spcPct val="80000"/>
        </a:lnSpc>
        <a:spcBef>
          <a:spcPct val="0"/>
        </a:spcBef>
        <a:buNone/>
        <a:defRPr sz="2800" b="1" kern="1200" spc="-30" baseline="0">
          <a:solidFill>
            <a:schemeClr val="accent1"/>
          </a:solidFill>
          <a:latin typeface="+mn-lt"/>
          <a:ea typeface="+mj-ea"/>
          <a:cs typeface="+mj-cs"/>
        </a:defRPr>
      </a:lvl1pPr>
    </p:titleStyle>
    <p:bodyStyle>
      <a:lvl1pPr marL="182880" indent="-182880" algn="l" defTabSz="914400" rtl="0" eaLnBrk="1" latinLnBrk="0" hangingPunct="1">
        <a:lnSpc>
          <a:spcPct val="90000"/>
        </a:lnSpc>
        <a:spcBef>
          <a:spcPts val="1200"/>
        </a:spcBef>
        <a:buClr>
          <a:schemeClr val="accent3"/>
        </a:buClr>
        <a:buFont typeface="Wingdings" panose="05000000000000000000" pitchFamily="2" charset="2"/>
        <a:buChar char="§"/>
        <a:defRPr sz="2000" kern="1200">
          <a:solidFill>
            <a:schemeClr val="tx1"/>
          </a:solidFill>
          <a:latin typeface="+mn-lt"/>
          <a:ea typeface="+mn-ea"/>
          <a:cs typeface="+mn-cs"/>
        </a:defRPr>
      </a:lvl1pPr>
      <a:lvl2pPr marL="365760" indent="-182880" algn="l" defTabSz="914400" rtl="0" eaLnBrk="1" latinLnBrk="0" hangingPunct="1">
        <a:lnSpc>
          <a:spcPct val="90000"/>
        </a:lnSpc>
        <a:spcBef>
          <a:spcPts val="500"/>
        </a:spcBef>
        <a:buClr>
          <a:schemeClr val="accent3"/>
        </a:buClr>
        <a:buSzPct val="50000"/>
        <a:buFont typeface="Wingdings 2" panose="05020102010507070707" pitchFamily="18" charset="2"/>
        <a:buChar char=""/>
        <a:defRPr sz="1800" kern="1200">
          <a:solidFill>
            <a:schemeClr val="tx1"/>
          </a:solidFill>
          <a:latin typeface="+mn-lt"/>
          <a:ea typeface="+mn-ea"/>
          <a:cs typeface="+mn-cs"/>
        </a:defRPr>
      </a:lvl2pPr>
      <a:lvl3pPr marL="548640" indent="-182880" algn="l" defTabSz="914400" rtl="0" eaLnBrk="1" latinLnBrk="0" hangingPunct="1">
        <a:lnSpc>
          <a:spcPct val="90000"/>
        </a:lnSpc>
        <a:spcBef>
          <a:spcPts val="500"/>
        </a:spcBef>
        <a:buClr>
          <a:schemeClr val="accent3"/>
        </a:buClr>
        <a:buFont typeface="Calibri" panose="020F0502020204030204" pitchFamily="34" charset="0"/>
        <a:buChar char="»"/>
        <a:defRPr sz="1800" kern="1200">
          <a:solidFill>
            <a:schemeClr val="tx1"/>
          </a:solidFill>
          <a:latin typeface="+mn-lt"/>
          <a:ea typeface="+mn-ea"/>
          <a:cs typeface="+mn-cs"/>
        </a:defRPr>
      </a:lvl3pPr>
      <a:lvl4pPr marL="731520" indent="-182880" algn="l" defTabSz="914400" rtl="0" eaLnBrk="1" latinLnBrk="0" hangingPunct="1">
        <a:lnSpc>
          <a:spcPct val="90000"/>
        </a:lnSpc>
        <a:spcBef>
          <a:spcPts val="500"/>
        </a:spcBef>
        <a:buClr>
          <a:schemeClr val="accent3"/>
        </a:buClr>
        <a:buFont typeface="Arial" panose="020B0604020202020204" pitchFamily="34" charset="0"/>
        <a:buChar char="•"/>
        <a:defRPr sz="1800" i="1" kern="1200">
          <a:solidFill>
            <a:schemeClr val="tx1"/>
          </a:solidFill>
          <a:latin typeface="+mn-lt"/>
          <a:ea typeface="+mn-ea"/>
          <a:cs typeface="+mn-cs"/>
        </a:defRPr>
      </a:lvl4pPr>
      <a:lvl5pPr marL="914400" indent="-182880" algn="l" defTabSz="914400" rtl="0" eaLnBrk="1" latinLnBrk="0" hangingPunct="1">
        <a:lnSpc>
          <a:spcPct val="90000"/>
        </a:lnSpc>
        <a:spcBef>
          <a:spcPts val="500"/>
        </a:spcBef>
        <a:buClr>
          <a:schemeClr val="accent3"/>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816">
          <p15:clr>
            <a:srgbClr val="F26B43"/>
          </p15:clr>
        </p15:guide>
        <p15:guide id="3" orient="horz" pos="864">
          <p15:clr>
            <a:srgbClr val="F26B43"/>
          </p15:clr>
        </p15:guide>
        <p15:guide id="4" pos="384">
          <p15:clr>
            <a:srgbClr val="F26B43"/>
          </p15:clr>
        </p15:guide>
        <p15:guide id="5" pos="7104">
          <p15:clr>
            <a:srgbClr val="F26B43"/>
          </p15:clr>
        </p15:guide>
        <p15:guide id="6" orient="horz" pos="13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hyperlink" Target="http://www.qualityforum.org/WorkArea/linkit.aspx?LinkIdentifier=id&amp;ItemID=72157" TargetMode="External"/><Relationship Id="rId2" Type="http://schemas.openxmlformats.org/officeDocument/2006/relationships/hyperlink" Target="http://www.qualityforum.org/WorkArea/linkit.aspx?LinkIdentifier=id&amp;ItemID=72156" TargetMode="External"/><Relationship Id="rId1" Type="http://schemas.openxmlformats.org/officeDocument/2006/relationships/slideLayout" Target="../slideLayouts/slideLayout36.xml"/><Relationship Id="rId6" Type="http://schemas.openxmlformats.org/officeDocument/2006/relationships/hyperlink" Target="https://www.qualityforum.org/ProjectDescription.aspx?projectID=93898" TargetMode="External"/><Relationship Id="rId5" Type="http://schemas.openxmlformats.org/officeDocument/2006/relationships/hyperlink" Target="https://www.qualityforum.org/WorkArea/linkit.aspx?LinkIdentifier=id&amp;ItemID=93585" TargetMode="External"/><Relationship Id="rId4" Type="http://schemas.openxmlformats.org/officeDocument/2006/relationships/hyperlink" Target="http://www.qualityforum.org/WorkArea/linkit.aspx?LinkIdentifier=id&amp;ItemID=72537"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hyperlink" Target="https://www.qualityforum.org/Publications/2021/08/Building_a_Roadmap_From_Patient-Reported_Outcome_Measures_to_Patient-Reported_Outcome_Performance_Measures_-_Interim_Report.aspx" TargetMode="External"/><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hyperlink" Target="https://www.qualityforum.org/Publications/2021/11/Building_a_Roadmap_From_Patient-Reported_Outcome_Measures_to_Patient-Reported_Outcome_Performance_Measures_-_Final_Technical_Guidance_Report.aspx" TargetMode="External"/><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2.xml"/><Relationship Id="rId1" Type="http://schemas.openxmlformats.org/officeDocument/2006/relationships/slideLayout" Target="../slideLayouts/slideLayout36.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qualityforum.org/" TargetMode="Externa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JkILFf4QINg&amp;list=PLaV7m2-zFKphUtJHX-mLzNWCMj630UdeF&amp;index=20" TargetMode="Externa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hyperlink" Target="https://cmsmerit.cms.gov/"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s://cmsmerit.cms.gov/" TargetMode="External"/><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MMSsupport@battelle.org"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miling young man and woman hold plates of food at an outdoor event. Other people socialize in the background, which is out of focus. CMS logo appears in the upper right corner.">
            <a:extLst>
              <a:ext uri="{FF2B5EF4-FFF2-40B4-BE49-F238E27FC236}">
                <a16:creationId xmlns:a16="http://schemas.microsoft.com/office/drawing/2014/main" id="{4F28EF9C-19A5-4F66-A930-10A08CD18AF1}"/>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a:extLst>
              <a:ext uri="{FF2B5EF4-FFF2-40B4-BE49-F238E27FC236}">
                <a16:creationId xmlns:a16="http://schemas.microsoft.com/office/drawing/2014/main" id="{510F9A8C-F6AF-466D-B222-8557E0874AC7}"/>
              </a:ext>
              <a:ext uri="{C183D7F6-B498-43B3-948B-1728B52AA6E4}">
                <adec:decorative xmlns:adec="http://schemas.microsoft.com/office/drawing/2017/decorative" val="0"/>
              </a:ext>
            </a:extLst>
          </p:cNvPr>
          <p:cNvSpPr>
            <a:spLocks noGrp="1"/>
          </p:cNvSpPr>
          <p:nvPr>
            <p:ph type="title"/>
          </p:nvPr>
        </p:nvSpPr>
        <p:spPr>
          <a:xfrm>
            <a:off x="202442" y="135383"/>
            <a:ext cx="8085773" cy="2702169"/>
          </a:xfrm>
        </p:spPr>
        <p:txBody>
          <a:bodyPr lIns="91440" tIns="45720" rIns="91440" bIns="45720" anchor="b"/>
          <a:lstStyle/>
          <a:p>
            <a:pPr>
              <a:lnSpc>
                <a:spcPct val="100000"/>
              </a:lnSpc>
            </a:pPr>
            <a:r>
              <a:rPr lang="en-US" sz="4000" dirty="0">
                <a:latin typeface="Arial"/>
                <a:cs typeface="Arial"/>
              </a:rPr>
              <a:t>2022 MERIT Demonstration</a:t>
            </a:r>
            <a:br>
              <a:rPr lang="en-US" sz="4000" dirty="0">
                <a:latin typeface="Arial"/>
                <a:cs typeface="Arial"/>
              </a:rPr>
            </a:br>
            <a:r>
              <a:rPr lang="en-US" sz="4000" dirty="0">
                <a:latin typeface="Arial"/>
                <a:cs typeface="Arial"/>
              </a:rPr>
              <a:t>and</a:t>
            </a:r>
            <a:br>
              <a:rPr lang="en-US" sz="4000" dirty="0">
                <a:latin typeface="Arial"/>
                <a:cs typeface="Arial"/>
              </a:rPr>
            </a:br>
            <a:r>
              <a:rPr lang="en-US" sz="4000" dirty="0">
                <a:latin typeface="Arial"/>
                <a:cs typeface="Arial"/>
              </a:rPr>
              <a:t>From PROMs to PRO-PMs</a:t>
            </a:r>
            <a:br>
              <a:rPr lang="en-US" sz="4000" dirty="0">
                <a:latin typeface="Arial"/>
                <a:cs typeface="Arial"/>
              </a:rPr>
            </a:br>
            <a:r>
              <a:rPr lang="en-US" sz="2400" dirty="0">
                <a:solidFill>
                  <a:schemeClr val="tx1"/>
                </a:solidFill>
                <a:latin typeface="Arial"/>
                <a:cs typeface="Arial"/>
              </a:rPr>
              <a:t>Developing Patient-Reported Outcome Performance Measures (PRO-PMs) </a:t>
            </a:r>
            <a:endParaRPr lang="en-US" sz="4000" dirty="0">
              <a:solidFill>
                <a:schemeClr val="tx1"/>
              </a:solidFill>
              <a:latin typeface="Arial"/>
              <a:cs typeface="Arial"/>
            </a:endParaRPr>
          </a:p>
        </p:txBody>
      </p:sp>
      <p:pic>
        <p:nvPicPr>
          <p:cNvPr id="14" name="Picture 13" descr="Text Box: &#10;MERIT Demo:&#10;Meridith Eastman, PhD, Battelle&#10;&#10;From PROMS to PRO-PMs:&#10;Chuck Amos, MBA, National Quality Forum&#10;Teresa Brown, MHA, MA, CPHQ, CPPS, National Quality Forum&#10;">
            <a:extLst>
              <a:ext uri="{FF2B5EF4-FFF2-40B4-BE49-F238E27FC236}">
                <a16:creationId xmlns:a16="http://schemas.microsoft.com/office/drawing/2014/main" id="{DF12AA53-07C3-4858-BC31-106565F3EC7E}"/>
              </a:ext>
            </a:extLst>
          </p:cNvPr>
          <p:cNvPicPr>
            <a:picLocks noChangeAspect="1"/>
          </p:cNvPicPr>
          <p:nvPr/>
        </p:nvPicPr>
        <p:blipFill>
          <a:blip r:embed="rId3"/>
          <a:stretch>
            <a:fillRect/>
          </a:stretch>
        </p:blipFill>
        <p:spPr>
          <a:xfrm>
            <a:off x="9457883" y="3708925"/>
            <a:ext cx="2304488" cy="2426418"/>
          </a:xfrm>
          <a:prstGeom prst="rect">
            <a:avLst/>
          </a:prstGeom>
        </p:spPr>
      </p:pic>
    </p:spTree>
    <p:extLst>
      <p:ext uri="{BB962C8B-B14F-4D97-AF65-F5344CB8AC3E}">
        <p14:creationId xmlns:p14="http://schemas.microsoft.com/office/powerpoint/2010/main" val="523131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BAA3FA29-0790-4D2C-B0A1-F8DD360A335B}"/>
              </a:ext>
            </a:extLst>
          </p:cNvPr>
          <p:cNvSpPr>
            <a:spLocks noGrp="1"/>
          </p:cNvSpPr>
          <p:nvPr>
            <p:ph type="ctrTitle"/>
          </p:nvPr>
        </p:nvSpPr>
        <p:spPr/>
        <p:txBody>
          <a:bodyPr/>
          <a:lstStyle/>
          <a:p>
            <a:r>
              <a:rPr lang="en-US" dirty="0"/>
              <a:t>Measures Management System Information Session</a:t>
            </a:r>
          </a:p>
        </p:txBody>
      </p:sp>
      <p:sp>
        <p:nvSpPr>
          <p:cNvPr id="22" name="Subtitle 21">
            <a:extLst>
              <a:ext uri="{FF2B5EF4-FFF2-40B4-BE49-F238E27FC236}">
                <a16:creationId xmlns:a16="http://schemas.microsoft.com/office/drawing/2014/main" id="{1FC9D573-031C-41E2-A6BF-A253D7440BF6}"/>
              </a:ext>
            </a:extLst>
          </p:cNvPr>
          <p:cNvSpPr>
            <a:spLocks noGrp="1"/>
          </p:cNvSpPr>
          <p:nvPr>
            <p:ph type="subTitle" idx="1"/>
          </p:nvPr>
        </p:nvSpPr>
        <p:spPr/>
        <p:txBody>
          <a:bodyPr/>
          <a:lstStyle/>
          <a:p>
            <a:r>
              <a:rPr lang="en-US"/>
              <a:t>Building a Roadmap From Patient-Reported Outcome Measures to Patient-Reported Outcome Performance Measures</a:t>
            </a:r>
          </a:p>
        </p:txBody>
      </p:sp>
      <p:sp>
        <p:nvSpPr>
          <p:cNvPr id="23" name="Text Placeholder 22">
            <a:extLst>
              <a:ext uri="{FF2B5EF4-FFF2-40B4-BE49-F238E27FC236}">
                <a16:creationId xmlns:a16="http://schemas.microsoft.com/office/drawing/2014/main" id="{08AC72F3-2D09-4C63-A765-90FE90E93293}"/>
              </a:ext>
            </a:extLst>
          </p:cNvPr>
          <p:cNvSpPr>
            <a:spLocks noGrp="1"/>
          </p:cNvSpPr>
          <p:nvPr>
            <p:ph type="body" sz="quarter" idx="14"/>
          </p:nvPr>
        </p:nvSpPr>
        <p:spPr/>
        <p:txBody>
          <a:bodyPr/>
          <a:lstStyle/>
          <a:p>
            <a:r>
              <a:rPr lang="en-US"/>
              <a:t>February 23, 2022</a:t>
            </a:r>
          </a:p>
        </p:txBody>
      </p:sp>
      <p:sp>
        <p:nvSpPr>
          <p:cNvPr id="6" name="Text Placeholder 5">
            <a:extLst>
              <a:ext uri="{FF2B5EF4-FFF2-40B4-BE49-F238E27FC236}">
                <a16:creationId xmlns:a16="http://schemas.microsoft.com/office/drawing/2014/main" id="{D4465F46-AA11-41D0-B852-50F3BD8FBC59}"/>
              </a:ext>
              <a:ext uri="{C183D7F6-B498-43B3-948B-1728B52AA6E4}">
                <adec:decorative xmlns:adec="http://schemas.microsoft.com/office/drawing/2017/decorative" val="0"/>
              </a:ext>
            </a:extLst>
          </p:cNvPr>
          <p:cNvSpPr>
            <a:spLocks noGrp="1"/>
          </p:cNvSpPr>
          <p:nvPr>
            <p:ph type="body" sz="quarter" idx="13"/>
          </p:nvPr>
        </p:nvSpPr>
        <p:spPr>
          <a:xfrm>
            <a:off x="8757139" y="5857875"/>
            <a:ext cx="1992924" cy="274320"/>
          </a:xfrm>
        </p:spPr>
        <p:txBody>
          <a:bodyPr/>
          <a:lstStyle/>
          <a:p>
            <a:r>
              <a:rPr lang="en-US" dirty="0">
                <a:solidFill>
                  <a:schemeClr val="tx1"/>
                </a:solidFill>
              </a:rPr>
              <a:t>http://www.qualityforum.org</a:t>
            </a:r>
          </a:p>
        </p:txBody>
      </p:sp>
      <p:sp>
        <p:nvSpPr>
          <p:cNvPr id="8" name="Slide Number Placeholder 2">
            <a:extLst>
              <a:ext uri="{FF2B5EF4-FFF2-40B4-BE49-F238E27FC236}">
                <a16:creationId xmlns:a16="http://schemas.microsoft.com/office/drawing/2014/main" id="{24C238BE-AFE5-4EAB-9137-6FBAB9EB20C0}"/>
              </a:ext>
            </a:extLst>
          </p:cNvPr>
          <p:cNvSpPr>
            <a:spLocks noGrp="1"/>
          </p:cNvSpPr>
          <p:nvPr>
            <p:ph type="sldNum" sz="quarter" idx="12"/>
          </p:nvPr>
        </p:nvSpPr>
        <p:spPr>
          <a:xfrm>
            <a:off x="9525001" y="6356351"/>
            <a:ext cx="457201" cy="27432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312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81862-73A6-482E-98AB-02CC6626F57F}"/>
              </a:ext>
              <a:ext uri="{C183D7F6-B498-43B3-948B-1728B52AA6E4}">
                <adec:decorative xmlns:adec="http://schemas.microsoft.com/office/drawing/2017/decorative" val="0"/>
              </a:ext>
            </a:extLst>
          </p:cNvPr>
          <p:cNvSpPr>
            <a:spLocks noGrp="1"/>
          </p:cNvSpPr>
          <p:nvPr>
            <p:ph type="title"/>
          </p:nvPr>
        </p:nvSpPr>
        <p:spPr/>
        <p:txBody>
          <a:bodyPr/>
          <a:lstStyle/>
          <a:p>
            <a:r>
              <a:rPr lang="en-US"/>
              <a:t>The National Quality Forum: A Unique Role</a:t>
            </a:r>
          </a:p>
        </p:txBody>
      </p:sp>
      <p:sp>
        <p:nvSpPr>
          <p:cNvPr id="3" name="Content Placeholder 2">
            <a:extLst>
              <a:ext uri="{FF2B5EF4-FFF2-40B4-BE49-F238E27FC236}">
                <a16:creationId xmlns:a16="http://schemas.microsoft.com/office/drawing/2014/main" id="{892F88C6-2931-4168-97E4-123F17F65F79}"/>
              </a:ext>
            </a:extLst>
          </p:cNvPr>
          <p:cNvSpPr>
            <a:spLocks noGrp="1"/>
          </p:cNvSpPr>
          <p:nvPr>
            <p:ph idx="1"/>
          </p:nvPr>
        </p:nvSpPr>
        <p:spPr>
          <a:xfrm>
            <a:off x="1299716" y="2112264"/>
            <a:ext cx="9977881" cy="4133850"/>
          </a:xfrm>
        </p:spPr>
        <p:txBody>
          <a:bodyPr vert="horz" lIns="0" tIns="0" rIns="0" bIns="0" rtlCol="0" anchor="t">
            <a:noAutofit/>
          </a:bodyPr>
          <a:lstStyle/>
          <a:p>
            <a:pPr>
              <a:lnSpc>
                <a:spcPct val="100000"/>
              </a:lnSpc>
            </a:pPr>
            <a:r>
              <a:rPr lang="en-US" b="1" dirty="0">
                <a:effectLst/>
              </a:rPr>
              <a:t>History: </a:t>
            </a:r>
            <a:r>
              <a:rPr lang="en-US" dirty="0">
                <a:effectLst/>
              </a:rPr>
              <a:t>Established in 1999, NQF is a nonprofit, nonpartisan, membership-based organization. </a:t>
            </a:r>
            <a:endParaRPr lang="en-US" dirty="0">
              <a:solidFill>
                <a:srgbClr val="C00000"/>
              </a:solidFill>
              <a:effectLst/>
            </a:endParaRPr>
          </a:p>
          <a:p>
            <a:pPr>
              <a:lnSpc>
                <a:spcPct val="100000"/>
              </a:lnSpc>
            </a:pPr>
            <a:r>
              <a:rPr lang="en-US" b="1" dirty="0">
                <a:effectLst/>
              </a:rPr>
              <a:t>Consensus-Based Entity (CBE):</a:t>
            </a:r>
            <a:r>
              <a:rPr lang="en-US" dirty="0">
                <a:effectLst/>
              </a:rPr>
              <a:t> </a:t>
            </a:r>
            <a:r>
              <a:rPr lang="en-US" dirty="0"/>
              <a:t>NQF</a:t>
            </a:r>
            <a:r>
              <a:rPr lang="en-US" dirty="0">
                <a:effectLst/>
              </a:rPr>
              <a:t> brings together public and private sector stakeholders to reach consensus on healthcare performance measurement. The goal is to make healthcare in the U.S. better, safer, and more affordable.</a:t>
            </a:r>
            <a:r>
              <a:rPr lang="en-US" dirty="0"/>
              <a:t> </a:t>
            </a:r>
          </a:p>
          <a:p>
            <a:pPr>
              <a:lnSpc>
                <a:spcPct val="100000"/>
              </a:lnSpc>
            </a:pPr>
            <a:r>
              <a:rPr lang="en-US" b="1" dirty="0"/>
              <a:t>For more than 20 years, National Quality Forum and our members have been at the forefront of advancing healthcare quality while tackling the healthcare system’s most urgent needs.  </a:t>
            </a:r>
          </a:p>
        </p:txBody>
      </p:sp>
      <p:sp>
        <p:nvSpPr>
          <p:cNvPr id="4" name="Slide Number Placeholder 3">
            <a:extLst>
              <a:ext uri="{FF2B5EF4-FFF2-40B4-BE49-F238E27FC236}">
                <a16:creationId xmlns:a16="http://schemas.microsoft.com/office/drawing/2014/main" id="{D8694880-007A-4979-8A34-255712F4580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srgbClr val="BE4D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BE4D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403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doctor reviews a chart.">
            <a:extLst>
              <a:ext uri="{FF2B5EF4-FFF2-40B4-BE49-F238E27FC236}">
                <a16:creationId xmlns:a16="http://schemas.microsoft.com/office/drawing/2014/main" id="{CF83E652-3E63-4B4F-8168-02A4E085C25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4" name="Content Placeholder 3">
            <a:extLst>
              <a:ext uri="{FF2B5EF4-FFF2-40B4-BE49-F238E27FC236}">
                <a16:creationId xmlns:a16="http://schemas.microsoft.com/office/drawing/2014/main" id="{88834920-7FFE-4031-9C4B-C8F953DCFF69}"/>
              </a:ext>
            </a:extLst>
          </p:cNvPr>
          <p:cNvSpPr>
            <a:spLocks noGrp="1"/>
          </p:cNvSpPr>
          <p:nvPr>
            <p:ph idx="4294967295"/>
          </p:nvPr>
        </p:nvSpPr>
        <p:spPr>
          <a:xfrm>
            <a:off x="6705600" y="1816100"/>
            <a:ext cx="3208338" cy="4329113"/>
          </a:xfrm>
        </p:spPr>
        <p:txBody>
          <a:bodyPr/>
          <a:lstStyle/>
          <a:p>
            <a:pPr marL="0" indent="0">
              <a:buNone/>
            </a:pPr>
            <a:r>
              <a:rPr lang="en-US" sz="2400" b="1">
                <a:solidFill>
                  <a:schemeClr val="bg1"/>
                </a:solidFill>
              </a:rPr>
              <a:t>The trusted voice </a:t>
            </a:r>
            <a:br>
              <a:rPr lang="en-US" sz="2400" b="1">
                <a:solidFill>
                  <a:schemeClr val="bg1"/>
                </a:solidFill>
              </a:rPr>
            </a:br>
            <a:r>
              <a:rPr lang="en-US" sz="2400" b="1">
                <a:solidFill>
                  <a:schemeClr val="bg1"/>
                </a:solidFill>
              </a:rPr>
              <a:t>driving measurable health improvements</a:t>
            </a:r>
          </a:p>
        </p:txBody>
      </p:sp>
      <p:sp>
        <p:nvSpPr>
          <p:cNvPr id="3" name="Title 2">
            <a:extLst>
              <a:ext uri="{FF2B5EF4-FFF2-40B4-BE49-F238E27FC236}">
                <a16:creationId xmlns:a16="http://schemas.microsoft.com/office/drawing/2014/main" id="{5BE0A539-B9F8-4AB9-91F9-5B6B7EB12DF4}"/>
              </a:ext>
            </a:extLst>
          </p:cNvPr>
          <p:cNvSpPr>
            <a:spLocks noGrp="1"/>
          </p:cNvSpPr>
          <p:nvPr>
            <p:ph type="title" idx="4294967295"/>
          </p:nvPr>
        </p:nvSpPr>
        <p:spPr>
          <a:xfrm>
            <a:off x="6705600" y="1371601"/>
            <a:ext cx="2070265" cy="444500"/>
          </a:xfrm>
        </p:spPr>
        <p:txBody>
          <a:bodyPr/>
          <a:lstStyle/>
          <a:p>
            <a:r>
              <a:rPr lang="en-US" sz="2400">
                <a:solidFill>
                  <a:schemeClr val="bg2"/>
                </a:solidFill>
              </a:rPr>
              <a:t>OUR MISSION</a:t>
            </a:r>
          </a:p>
        </p:txBody>
      </p:sp>
      <p:sp>
        <p:nvSpPr>
          <p:cNvPr id="8" name="Slide Number Placeholder 2">
            <a:extLst>
              <a:ext uri="{FF2B5EF4-FFF2-40B4-BE49-F238E27FC236}">
                <a16:creationId xmlns:a16="http://schemas.microsoft.com/office/drawing/2014/main" id="{80FABBBB-D52E-4A06-9ED4-9910655590DC}"/>
              </a:ext>
            </a:extLst>
          </p:cNvPr>
          <p:cNvSpPr>
            <a:spLocks noGrp="1"/>
          </p:cNvSpPr>
          <p:nvPr>
            <p:ph type="sldNum" sz="quarter" idx="12"/>
          </p:nvPr>
        </p:nvSpPr>
        <p:spPr>
          <a:xfrm>
            <a:off x="10667998" y="6356351"/>
            <a:ext cx="609601" cy="27432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589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other comforting daughter with cancer">
            <a:extLst>
              <a:ext uri="{FF2B5EF4-FFF2-40B4-BE49-F238E27FC236}">
                <a16:creationId xmlns:a16="http://schemas.microsoft.com/office/drawing/2014/main" id="{DCB79CD4-C2BB-4FBD-A048-C3DEC11369B9}"/>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a:stretch/>
        </p:blipFill>
        <p:spPr>
          <a:xfrm>
            <a:off x="1" y="0"/>
            <a:ext cx="12191998" cy="6857999"/>
          </a:xfrm>
        </p:spPr>
      </p:pic>
      <p:sp>
        <p:nvSpPr>
          <p:cNvPr id="3" name="Title 2">
            <a:extLst>
              <a:ext uri="{FF2B5EF4-FFF2-40B4-BE49-F238E27FC236}">
                <a16:creationId xmlns:a16="http://schemas.microsoft.com/office/drawing/2014/main" id="{6321980A-39EE-4CAC-BAA1-4A36491DBEB4}"/>
              </a:ext>
            </a:extLst>
          </p:cNvPr>
          <p:cNvSpPr>
            <a:spLocks noGrp="1"/>
          </p:cNvSpPr>
          <p:nvPr>
            <p:ph type="title" idx="4294967295"/>
          </p:nvPr>
        </p:nvSpPr>
        <p:spPr>
          <a:xfrm>
            <a:off x="1846125" y="1371600"/>
            <a:ext cx="5181600" cy="676275"/>
          </a:xfrm>
        </p:spPr>
        <p:txBody>
          <a:bodyPr/>
          <a:lstStyle/>
          <a:p>
            <a:r>
              <a:rPr lang="en-US" sz="2400">
                <a:solidFill>
                  <a:schemeClr val="bg2"/>
                </a:solidFill>
              </a:rPr>
              <a:t>OUR VISION</a:t>
            </a:r>
          </a:p>
        </p:txBody>
      </p:sp>
      <p:sp>
        <p:nvSpPr>
          <p:cNvPr id="4" name="Content Placeholder 3">
            <a:extLst>
              <a:ext uri="{FF2B5EF4-FFF2-40B4-BE49-F238E27FC236}">
                <a16:creationId xmlns:a16="http://schemas.microsoft.com/office/drawing/2014/main" id="{ABAA82F5-9033-441A-9365-206D35ABF3B0}"/>
              </a:ext>
            </a:extLst>
          </p:cNvPr>
          <p:cNvSpPr>
            <a:spLocks noGrp="1"/>
          </p:cNvSpPr>
          <p:nvPr>
            <p:ph idx="4294967295"/>
          </p:nvPr>
        </p:nvSpPr>
        <p:spPr>
          <a:xfrm>
            <a:off x="1846124" y="1791283"/>
            <a:ext cx="3231201" cy="4065588"/>
          </a:xfrm>
        </p:spPr>
        <p:txBody>
          <a:bodyPr/>
          <a:lstStyle/>
          <a:p>
            <a:pPr marL="0" indent="0">
              <a:buNone/>
            </a:pPr>
            <a:r>
              <a:rPr lang="en-US" sz="2400" b="1">
                <a:solidFill>
                  <a:schemeClr val="bg1"/>
                </a:solidFill>
              </a:rPr>
              <a:t>Every person experiences high value care and optimal health outcomes</a:t>
            </a:r>
          </a:p>
        </p:txBody>
      </p:sp>
      <p:sp>
        <p:nvSpPr>
          <p:cNvPr id="5" name="Slide Number Placeholder 2">
            <a:extLst>
              <a:ext uri="{FF2B5EF4-FFF2-40B4-BE49-F238E27FC236}">
                <a16:creationId xmlns:a16="http://schemas.microsoft.com/office/drawing/2014/main" id="{22C47C7F-D6AE-48CA-9AB3-1200CAFDF734}"/>
              </a:ext>
            </a:extLst>
          </p:cNvPr>
          <p:cNvSpPr>
            <a:spLocks noGrp="1"/>
          </p:cNvSpPr>
          <p:nvPr>
            <p:ph type="sldNum" sz="quarter" idx="12"/>
          </p:nvPr>
        </p:nvSpPr>
        <p:spPr>
          <a:xfrm>
            <a:off x="10667998" y="6356351"/>
            <a:ext cx="609601" cy="27432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5763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Elderly couple walking home from the market, woman supporting the man as he walks with a cane">
            <a:extLst>
              <a:ext uri="{FF2B5EF4-FFF2-40B4-BE49-F238E27FC236}">
                <a16:creationId xmlns:a16="http://schemas.microsoft.com/office/drawing/2014/main" id="{0AB86CC3-9783-49C1-AAD5-E18B3055A714}"/>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a:stretch/>
        </p:blipFill>
        <p:spPr>
          <a:xfrm>
            <a:off x="1" y="0"/>
            <a:ext cx="12191998" cy="6857999"/>
          </a:xfrm>
        </p:spPr>
      </p:pic>
      <p:sp>
        <p:nvSpPr>
          <p:cNvPr id="7" name="Title 6">
            <a:extLst>
              <a:ext uri="{FF2B5EF4-FFF2-40B4-BE49-F238E27FC236}">
                <a16:creationId xmlns:a16="http://schemas.microsoft.com/office/drawing/2014/main" id="{2CF81E09-0AD5-4816-9FAB-66A24A9EEF02}"/>
              </a:ext>
            </a:extLst>
          </p:cNvPr>
          <p:cNvSpPr>
            <a:spLocks noGrp="1"/>
          </p:cNvSpPr>
          <p:nvPr>
            <p:ph type="title" idx="4294967295"/>
          </p:nvPr>
        </p:nvSpPr>
        <p:spPr>
          <a:xfrm>
            <a:off x="7477623" y="1371601"/>
            <a:ext cx="3886200" cy="676275"/>
          </a:xfrm>
        </p:spPr>
        <p:txBody>
          <a:bodyPr/>
          <a:lstStyle/>
          <a:p>
            <a:r>
              <a:rPr lang="en-US" sz="2400">
                <a:solidFill>
                  <a:schemeClr val="bg2"/>
                </a:solidFill>
              </a:rPr>
              <a:t>OUR VALUES</a:t>
            </a:r>
          </a:p>
        </p:txBody>
      </p:sp>
      <p:sp>
        <p:nvSpPr>
          <p:cNvPr id="8" name="Content Placeholder 7">
            <a:extLst>
              <a:ext uri="{FF2B5EF4-FFF2-40B4-BE49-F238E27FC236}">
                <a16:creationId xmlns:a16="http://schemas.microsoft.com/office/drawing/2014/main" id="{477522B5-FFCF-4355-A5DD-5A7DAE970CFB}"/>
              </a:ext>
            </a:extLst>
          </p:cNvPr>
          <p:cNvSpPr>
            <a:spLocks noGrp="1"/>
          </p:cNvSpPr>
          <p:nvPr>
            <p:ph idx="4294967295"/>
          </p:nvPr>
        </p:nvSpPr>
        <p:spPr>
          <a:xfrm>
            <a:off x="7477623" y="1815343"/>
            <a:ext cx="3886200" cy="4065588"/>
          </a:xfrm>
        </p:spPr>
        <p:txBody>
          <a:bodyPr/>
          <a:lstStyle/>
          <a:p>
            <a:pPr marL="0" indent="0">
              <a:buNone/>
            </a:pPr>
            <a:r>
              <a:rPr lang="en-US" sz="2400" b="1">
                <a:solidFill>
                  <a:schemeClr val="bg1"/>
                </a:solidFill>
              </a:rPr>
              <a:t>Collaboration </a:t>
            </a:r>
          </a:p>
          <a:p>
            <a:pPr marL="0" indent="0">
              <a:buNone/>
            </a:pPr>
            <a:r>
              <a:rPr lang="en-US" sz="2400" b="1">
                <a:solidFill>
                  <a:schemeClr val="bg1"/>
                </a:solidFill>
              </a:rPr>
              <a:t>Leadership </a:t>
            </a:r>
          </a:p>
          <a:p>
            <a:pPr marL="0" indent="0">
              <a:buNone/>
            </a:pPr>
            <a:r>
              <a:rPr lang="en-US" sz="2400" b="1">
                <a:solidFill>
                  <a:schemeClr val="bg1"/>
                </a:solidFill>
              </a:rPr>
              <a:t>Passion  </a:t>
            </a:r>
          </a:p>
          <a:p>
            <a:pPr marL="0" indent="0">
              <a:buNone/>
            </a:pPr>
            <a:r>
              <a:rPr lang="en-US" sz="2400" b="1">
                <a:solidFill>
                  <a:schemeClr val="bg1"/>
                </a:solidFill>
              </a:rPr>
              <a:t>Excellence </a:t>
            </a:r>
          </a:p>
          <a:p>
            <a:pPr marL="0" indent="0">
              <a:buNone/>
            </a:pPr>
            <a:r>
              <a:rPr lang="en-US" sz="2400" b="1">
                <a:solidFill>
                  <a:schemeClr val="bg1"/>
                </a:solidFill>
              </a:rPr>
              <a:t>Integrity </a:t>
            </a:r>
          </a:p>
        </p:txBody>
      </p:sp>
      <p:sp>
        <p:nvSpPr>
          <p:cNvPr id="5" name="Slide Number Placeholder 2">
            <a:extLst>
              <a:ext uri="{FF2B5EF4-FFF2-40B4-BE49-F238E27FC236}">
                <a16:creationId xmlns:a16="http://schemas.microsoft.com/office/drawing/2014/main" id="{F5E7DE1C-B194-442B-8FA1-DFAB94DE0333}"/>
              </a:ext>
            </a:extLst>
          </p:cNvPr>
          <p:cNvSpPr>
            <a:spLocks noGrp="1"/>
          </p:cNvSpPr>
          <p:nvPr>
            <p:ph type="sldNum" sz="quarter" idx="12"/>
          </p:nvPr>
        </p:nvSpPr>
        <p:spPr>
          <a:xfrm>
            <a:off x="10667998" y="6356351"/>
            <a:ext cx="609601" cy="27432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5201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Background">
            <a:extLst>
              <a:ext uri="{FF2B5EF4-FFF2-40B4-BE49-F238E27FC236}">
                <a16:creationId xmlns:a16="http://schemas.microsoft.com/office/drawing/2014/main" id="{7841C7E4-CC8E-400F-9F1C-2414A3311885}"/>
              </a:ext>
            </a:extLst>
          </p:cNvPr>
          <p:cNvSpPr>
            <a:spLocks noGrp="1"/>
          </p:cNvSpPr>
          <p:nvPr>
            <p:ph type="title"/>
          </p:nvPr>
        </p:nvSpPr>
        <p:spPr/>
        <p:txBody>
          <a:bodyPr/>
          <a:lstStyle/>
          <a:p>
            <a:r>
              <a:rPr lang="en-US"/>
              <a:t>Background</a:t>
            </a:r>
          </a:p>
        </p:txBody>
      </p:sp>
      <p:sp>
        <p:nvSpPr>
          <p:cNvPr id="3" name="Slide Number Placeholder 2">
            <a:extLst>
              <a:ext uri="{FF2B5EF4-FFF2-40B4-BE49-F238E27FC236}">
                <a16:creationId xmlns:a16="http://schemas.microsoft.com/office/drawing/2014/main" id="{15372C34-E20C-4520-B4A5-70A602A1DAC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231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6FFA-A952-4D33-9CE4-621A4CB602A8}"/>
              </a:ext>
            </a:extLst>
          </p:cNvPr>
          <p:cNvSpPr>
            <a:spLocks noGrp="1"/>
          </p:cNvSpPr>
          <p:nvPr>
            <p:ph type="title"/>
          </p:nvPr>
        </p:nvSpPr>
        <p:spPr/>
        <p:txBody>
          <a:bodyPr/>
          <a:lstStyle/>
          <a:p>
            <a:r>
              <a:rPr lang="en-US"/>
              <a:t>Background: Terminology</a:t>
            </a:r>
          </a:p>
        </p:txBody>
      </p:sp>
      <p:sp>
        <p:nvSpPr>
          <p:cNvPr id="6" name="TextBox 5">
            <a:extLst>
              <a:ext uri="{FF2B5EF4-FFF2-40B4-BE49-F238E27FC236}">
                <a16:creationId xmlns:a16="http://schemas.microsoft.com/office/drawing/2014/main" id="{925961F1-4121-4B2D-809B-539177A09A96}"/>
              </a:ext>
            </a:extLst>
          </p:cNvPr>
          <p:cNvSpPr txBox="1"/>
          <p:nvPr/>
        </p:nvSpPr>
        <p:spPr>
          <a:xfrm>
            <a:off x="1218908" y="6333353"/>
            <a:ext cx="10058689"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mn-cs"/>
              </a:rPr>
              <a:t>CMS. </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mn-cs"/>
              </a:rPr>
              <a:t>Supplemental Materials to MMS Blueprint: Patient Reported Outcome Measures</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mn-cs"/>
              </a:rPr>
              <a:t>.; 2021:6. https://www.cms.gov/files/document/blueprint-patient-reported-outcome-measures.pdf.</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B7E84504-81F1-4813-A8F8-21D1615C649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srgbClr val="72246C"/>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endParaRPr>
          </a:p>
        </p:txBody>
      </p:sp>
      <p:pic>
        <p:nvPicPr>
          <p:cNvPr id="13" name="Picture 12" descr="Table: Background Terminology">
            <a:extLst>
              <a:ext uri="{FF2B5EF4-FFF2-40B4-BE49-F238E27FC236}">
                <a16:creationId xmlns:a16="http://schemas.microsoft.com/office/drawing/2014/main" id="{BF0019D2-BD5C-40FF-ABF0-C5BB603D9745}"/>
              </a:ext>
            </a:extLst>
          </p:cNvPr>
          <p:cNvPicPr>
            <a:picLocks noChangeAspect="1"/>
          </p:cNvPicPr>
          <p:nvPr/>
        </p:nvPicPr>
        <p:blipFill>
          <a:blip r:embed="rId3"/>
          <a:stretch>
            <a:fillRect/>
          </a:stretch>
        </p:blipFill>
        <p:spPr>
          <a:xfrm>
            <a:off x="1218908" y="1871563"/>
            <a:ext cx="10016596" cy="4133446"/>
          </a:xfrm>
          <a:prstGeom prst="rect">
            <a:avLst/>
          </a:prstGeom>
        </p:spPr>
      </p:pic>
    </p:spTree>
    <p:extLst>
      <p:ext uri="{BB962C8B-B14F-4D97-AF65-F5344CB8AC3E}">
        <p14:creationId xmlns:p14="http://schemas.microsoft.com/office/powerpoint/2010/main" val="4045239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6FFA-A952-4D33-9CE4-621A4CB602A8}"/>
              </a:ext>
            </a:extLst>
          </p:cNvPr>
          <p:cNvSpPr>
            <a:spLocks noGrp="1"/>
          </p:cNvSpPr>
          <p:nvPr>
            <p:ph type="title"/>
          </p:nvPr>
        </p:nvSpPr>
        <p:spPr/>
        <p:txBody>
          <a:bodyPr/>
          <a:lstStyle/>
          <a:p>
            <a:r>
              <a:rPr lang="en-US"/>
              <a:t>Background: NQF/CMS PRO Collaborations</a:t>
            </a:r>
          </a:p>
        </p:txBody>
      </p:sp>
      <p:sp>
        <p:nvSpPr>
          <p:cNvPr id="3" name="Content Placeholder 2">
            <a:extLst>
              <a:ext uri="{FF2B5EF4-FFF2-40B4-BE49-F238E27FC236}">
                <a16:creationId xmlns:a16="http://schemas.microsoft.com/office/drawing/2014/main" id="{C0BFC1E6-4944-4C1C-B7E9-834888DEABDC}"/>
              </a:ext>
            </a:extLst>
          </p:cNvPr>
          <p:cNvSpPr>
            <a:spLocks noGrp="1"/>
          </p:cNvSpPr>
          <p:nvPr>
            <p:ph idx="1"/>
          </p:nvPr>
        </p:nvSpPr>
        <p:spPr/>
        <p:txBody>
          <a:bodyPr/>
          <a:lstStyle/>
          <a:p>
            <a:r>
              <a:rPr lang="en-US" dirty="0"/>
              <a:t>2012: Two NQF-commissioned papers, one on </a:t>
            </a:r>
            <a:r>
              <a:rPr lang="en-US" dirty="0">
                <a:hlinkClick r:id="rId2"/>
              </a:rPr>
              <a:t>methodological issues in PRO-PMs</a:t>
            </a:r>
            <a:r>
              <a:rPr lang="en-US" dirty="0"/>
              <a:t> and one on </a:t>
            </a:r>
            <a:r>
              <a:rPr lang="en-US" dirty="0">
                <a:hlinkClick r:id="rId3"/>
              </a:rPr>
              <a:t>PRO-PMs for healthcare accountable entities</a:t>
            </a:r>
            <a:endParaRPr lang="en-US" dirty="0"/>
          </a:p>
          <a:p>
            <a:r>
              <a:rPr lang="en-US" dirty="0"/>
              <a:t>2013: Final report, </a:t>
            </a:r>
            <a:r>
              <a:rPr lang="en-US" i="1" dirty="0">
                <a:hlinkClick r:id="rId4"/>
              </a:rPr>
              <a:t>Patient Reported Outcomes (PROs) in Performance Measurement</a:t>
            </a:r>
            <a:r>
              <a:rPr lang="en-US" dirty="0"/>
              <a:t>, from NQF Technical Expert Panel (TEP); articulates guiding principles and a detailed pathway of taking a PRO to a PRO-PM, steering toward a person-centered approach</a:t>
            </a:r>
          </a:p>
          <a:p>
            <a:r>
              <a:rPr lang="en-US" dirty="0"/>
              <a:t>2019: Final report, </a:t>
            </a:r>
            <a:r>
              <a:rPr lang="en-US" i="1" dirty="0">
                <a:hlinkClick r:id="rId5"/>
              </a:rPr>
              <a:t>PROs: Best Practices on Selection and Data Collection</a:t>
            </a:r>
            <a:r>
              <a:rPr lang="en-US" i="1" dirty="0"/>
              <a:t>, </a:t>
            </a:r>
            <a:r>
              <a:rPr lang="en-US" dirty="0"/>
              <a:t>from NQF TEP; focuses on selecting and using PROs and PROMs in clinical settings</a:t>
            </a:r>
            <a:endParaRPr lang="en-US" i="1" dirty="0"/>
          </a:p>
          <a:p>
            <a:r>
              <a:rPr lang="en-US" dirty="0"/>
              <a:t>2020-2022: </a:t>
            </a:r>
            <a:r>
              <a:rPr lang="en-US" i="1" dirty="0">
                <a:hlinkClick r:id="rId6"/>
              </a:rPr>
              <a:t>Building a Roadmap From PROMs to PRO-PMs</a:t>
            </a:r>
            <a:r>
              <a:rPr lang="en-US" dirty="0"/>
              <a:t> (project page for current initiative)</a:t>
            </a:r>
            <a:endParaRPr lang="en-US" i="1" dirty="0"/>
          </a:p>
        </p:txBody>
      </p:sp>
      <p:sp>
        <p:nvSpPr>
          <p:cNvPr id="4" name="Slide Number Placeholder 3">
            <a:extLst>
              <a:ext uri="{FF2B5EF4-FFF2-40B4-BE49-F238E27FC236}">
                <a16:creationId xmlns:a16="http://schemas.microsoft.com/office/drawing/2014/main" id="{B7E84504-81F1-4813-A8F8-21D1615C649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srgbClr val="72246C"/>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4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338F3-1400-4A13-ADD7-DB318DD6595C}"/>
              </a:ext>
            </a:extLst>
          </p:cNvPr>
          <p:cNvSpPr>
            <a:spLocks noGrp="1"/>
          </p:cNvSpPr>
          <p:nvPr>
            <p:ph type="title"/>
          </p:nvPr>
        </p:nvSpPr>
        <p:spPr/>
        <p:txBody>
          <a:bodyPr/>
          <a:lstStyle/>
          <a:p>
            <a:r>
              <a:rPr lang="en-US"/>
              <a:t>Building a Roadmap From PROMs to PRO-PMs</a:t>
            </a:r>
          </a:p>
        </p:txBody>
      </p:sp>
      <p:sp>
        <p:nvSpPr>
          <p:cNvPr id="3" name="Slide Number Placeholder 2">
            <a:extLst>
              <a:ext uri="{FF2B5EF4-FFF2-40B4-BE49-F238E27FC236}">
                <a16:creationId xmlns:a16="http://schemas.microsoft.com/office/drawing/2014/main" id="{ECE1967A-0688-4D3A-8C1E-B4FEA50BF3C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814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C06D9-96F3-4CAE-8C46-D3286FA766F8}"/>
              </a:ext>
            </a:extLst>
          </p:cNvPr>
          <p:cNvSpPr>
            <a:spLocks noGrp="1"/>
          </p:cNvSpPr>
          <p:nvPr>
            <p:ph type="title"/>
          </p:nvPr>
        </p:nvSpPr>
        <p:spPr/>
        <p:txBody>
          <a:bodyPr/>
          <a:lstStyle/>
          <a:p>
            <a:r>
              <a:rPr lang="en-US"/>
              <a:t>Building a Roadmap: Purpose</a:t>
            </a:r>
          </a:p>
        </p:txBody>
      </p:sp>
      <p:sp>
        <p:nvSpPr>
          <p:cNvPr id="3" name="Content Placeholder 2">
            <a:extLst>
              <a:ext uri="{FF2B5EF4-FFF2-40B4-BE49-F238E27FC236}">
                <a16:creationId xmlns:a16="http://schemas.microsoft.com/office/drawing/2014/main" id="{947D6B05-0036-4405-8C03-2277458E1C0B}"/>
              </a:ext>
            </a:extLst>
          </p:cNvPr>
          <p:cNvSpPr>
            <a:spLocks noGrp="1"/>
          </p:cNvSpPr>
          <p:nvPr>
            <p:ph idx="1"/>
          </p:nvPr>
        </p:nvSpPr>
        <p:spPr/>
        <p:txBody>
          <a:bodyPr/>
          <a:lstStyle/>
          <a:p>
            <a:pPr>
              <a:lnSpc>
                <a:spcPct val="100000"/>
              </a:lnSpc>
            </a:pPr>
            <a:r>
              <a:rPr lang="en-US" dirty="0">
                <a:cs typeface="Calibri"/>
              </a:rPr>
              <a:t>There is currently a gap between hundreds of existing PROMs and only a few dozen PROM-based PRO-PMs. This project will provide guidance to developing PROM-based PRO-PMs for use in CMS accountability programs by identifying key attributes of high-quality PROMs and creating guidance on utilizing these PROMs to develop fully tested digital PRO-PMs.</a:t>
            </a:r>
          </a:p>
          <a:p>
            <a:r>
              <a:rPr lang="en-US" dirty="0"/>
              <a:t>As of today, measures with current NQF endorsement include:</a:t>
            </a:r>
          </a:p>
          <a:p>
            <a:pPr lvl="1"/>
            <a:r>
              <a:rPr lang="en-US" dirty="0"/>
              <a:t>More than 200 process measures</a:t>
            </a:r>
          </a:p>
          <a:p>
            <a:pPr lvl="1"/>
            <a:r>
              <a:rPr lang="en-US" dirty="0"/>
              <a:t>Nearly 150 outcome measures</a:t>
            </a:r>
          </a:p>
          <a:p>
            <a:pPr lvl="1"/>
            <a:r>
              <a:rPr lang="en-US" dirty="0"/>
              <a:t>Only 28 PRO-PMs</a:t>
            </a:r>
          </a:p>
          <a:p>
            <a:pPr>
              <a:lnSpc>
                <a:spcPct val="100000"/>
              </a:lnSpc>
            </a:pPr>
            <a:endParaRPr lang="en-US" dirty="0"/>
          </a:p>
        </p:txBody>
      </p:sp>
      <p:sp>
        <p:nvSpPr>
          <p:cNvPr id="4" name="Slide Number Placeholder 3">
            <a:extLst>
              <a:ext uri="{FF2B5EF4-FFF2-40B4-BE49-F238E27FC236}">
                <a16:creationId xmlns:a16="http://schemas.microsoft.com/office/drawing/2014/main" id="{19D165D9-047A-4C1D-81FD-47B6C3F482C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srgbClr val="BE4D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BE4D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327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F55679-1E41-45F1-A9DF-2C144B699EC8}"/>
              </a:ext>
            </a:extLst>
          </p:cNvPr>
          <p:cNvSpPr>
            <a:spLocks noGrp="1"/>
          </p:cNvSpPr>
          <p:nvPr>
            <p:ph type="title"/>
          </p:nvPr>
        </p:nvSpPr>
        <p:spPr/>
        <p:txBody>
          <a:bodyPr/>
          <a:lstStyle/>
          <a:p>
            <a:r>
              <a:rPr lang="en-US" sz="4400" spc="-15" dirty="0"/>
              <a:t>MMS Info Session Goals</a:t>
            </a:r>
            <a:endParaRPr lang="en-US" sz="4400" dirty="0"/>
          </a:p>
        </p:txBody>
      </p:sp>
      <p:sp>
        <p:nvSpPr>
          <p:cNvPr id="2" name="Content Placeholder 1">
            <a:extLst>
              <a:ext uri="{FF2B5EF4-FFF2-40B4-BE49-F238E27FC236}">
                <a16:creationId xmlns:a16="http://schemas.microsoft.com/office/drawing/2014/main" id="{20E16A7A-1E5C-4DE0-9C83-7F57BFAB178A}"/>
              </a:ext>
            </a:extLst>
          </p:cNvPr>
          <p:cNvSpPr>
            <a:spLocks noGrp="1"/>
          </p:cNvSpPr>
          <p:nvPr>
            <p:ph idx="1"/>
          </p:nvPr>
        </p:nvSpPr>
        <p:spPr>
          <a:xfrm>
            <a:off x="457200" y="1935162"/>
            <a:ext cx="11277600" cy="4572000"/>
          </a:xfrm>
        </p:spPr>
        <p:txBody>
          <a:bodyPr>
            <a:normAutofit fontScale="85000" lnSpcReduction="20000"/>
          </a:bodyPr>
          <a:lstStyle/>
          <a:p>
            <a:pPr>
              <a:lnSpc>
                <a:spcPct val="110000"/>
              </a:lnSpc>
              <a:spcBef>
                <a:spcPts val="800"/>
              </a:spcBef>
            </a:pPr>
            <a:r>
              <a:rPr lang="en-US" dirty="0"/>
              <a:t>Part of a larger effort to engage stakeholders and the public in quality measure development.</a:t>
            </a:r>
          </a:p>
          <a:p>
            <a:pPr>
              <a:lnSpc>
                <a:spcPct val="110000"/>
              </a:lnSpc>
              <a:spcBef>
                <a:spcPts val="800"/>
              </a:spcBef>
            </a:pPr>
            <a:r>
              <a:rPr lang="en-US" dirty="0"/>
              <a:t>Additional activities the MMS team leads:</a:t>
            </a:r>
          </a:p>
          <a:p>
            <a:pPr lvl="1">
              <a:lnSpc>
                <a:spcPct val="110000"/>
              </a:lnSpc>
              <a:spcBef>
                <a:spcPts val="800"/>
              </a:spcBef>
            </a:pPr>
            <a:r>
              <a:rPr lang="en-US" dirty="0"/>
              <a:t>Annual public webinars on high-priority CMS topics</a:t>
            </a:r>
          </a:p>
          <a:p>
            <a:pPr lvl="1">
              <a:lnSpc>
                <a:spcPct val="110000"/>
              </a:lnSpc>
              <a:spcBef>
                <a:spcPts val="800"/>
              </a:spcBef>
            </a:pPr>
            <a:r>
              <a:rPr lang="en-US" dirty="0"/>
              <a:t>Outreach via our stakeholder listserv and </a:t>
            </a:r>
          </a:p>
          <a:p>
            <a:pPr marL="457200" lvl="1" indent="0">
              <a:lnSpc>
                <a:spcPct val="110000"/>
              </a:lnSpc>
              <a:spcBef>
                <a:spcPts val="800"/>
              </a:spcBef>
              <a:buNone/>
            </a:pPr>
            <a:r>
              <a:rPr lang="en-US" dirty="0"/>
              <a:t>   the CMS MMS listserv</a:t>
            </a:r>
          </a:p>
          <a:p>
            <a:pPr lvl="1">
              <a:lnSpc>
                <a:spcPct val="110000"/>
              </a:lnSpc>
              <a:spcBef>
                <a:spcPts val="800"/>
              </a:spcBef>
            </a:pPr>
            <a:r>
              <a:rPr lang="en-US" dirty="0"/>
              <a:t>MMS website updates and maintenance</a:t>
            </a:r>
          </a:p>
          <a:p>
            <a:pPr lvl="1">
              <a:lnSpc>
                <a:spcPct val="110000"/>
              </a:lnSpc>
              <a:spcBef>
                <a:spcPts val="800"/>
              </a:spcBef>
            </a:pPr>
            <a:r>
              <a:rPr lang="en-US" dirty="0"/>
              <a:t>Development and promotion of emerging</a:t>
            </a:r>
          </a:p>
          <a:p>
            <a:pPr marL="457200" lvl="1" indent="0">
              <a:lnSpc>
                <a:spcPct val="110000"/>
              </a:lnSpc>
              <a:spcBef>
                <a:spcPts val="800"/>
              </a:spcBef>
              <a:buNone/>
            </a:pPr>
            <a:r>
              <a:rPr lang="en-US" dirty="0"/>
              <a:t>   tools and resources</a:t>
            </a:r>
          </a:p>
          <a:p>
            <a:pPr lvl="1">
              <a:lnSpc>
                <a:spcPct val="110000"/>
              </a:lnSpc>
              <a:spcBef>
                <a:spcPts val="800"/>
              </a:spcBef>
            </a:pPr>
            <a:r>
              <a:rPr lang="en-US" dirty="0"/>
              <a:t>MACRA-specific education and outreach</a:t>
            </a:r>
          </a:p>
          <a:p>
            <a:pPr>
              <a:lnSpc>
                <a:spcPct val="110000"/>
              </a:lnSpc>
              <a:spcBef>
                <a:spcPts val="800"/>
              </a:spcBef>
            </a:pPr>
            <a:endParaRPr lang="en-US" dirty="0"/>
          </a:p>
        </p:txBody>
      </p:sp>
      <p:sp>
        <p:nvSpPr>
          <p:cNvPr id="6" name="object 6" descr="Graphic of a group of people together brainstorming.">
            <a:extLst>
              <a:ext uri="{FF2B5EF4-FFF2-40B4-BE49-F238E27FC236}">
                <a16:creationId xmlns:a16="http://schemas.microsoft.com/office/drawing/2014/main" id="{3DDEF000-2EC1-4300-8C18-4E49003D1E70}"/>
              </a:ext>
            </a:extLst>
          </p:cNvPr>
          <p:cNvSpPr/>
          <p:nvPr/>
        </p:nvSpPr>
        <p:spPr>
          <a:xfrm>
            <a:off x="7978191" y="3884564"/>
            <a:ext cx="3554134" cy="235519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4769FD37-C7B8-43A1-BA48-9EE75535D73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
        <p:nvSpPr>
          <p:cNvPr id="4" name="Date Placeholder 3">
            <a:extLst>
              <a:ext uri="{FF2B5EF4-FFF2-40B4-BE49-F238E27FC236}">
                <a16:creationId xmlns:a16="http://schemas.microsoft.com/office/drawing/2014/main" id="{BC1C83EC-0DC6-4CD3-B574-1FE91C16E1F3}"/>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C0194-4FDA-43AF-9F3B-BE4B0F1060EB}" type="datetime1">
              <a:rPr kumimoji="0" 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2/21/2022</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35593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C06D9-96F3-4CAE-8C46-D3286FA766F8}"/>
              </a:ext>
            </a:extLst>
          </p:cNvPr>
          <p:cNvSpPr>
            <a:spLocks noGrp="1"/>
          </p:cNvSpPr>
          <p:nvPr>
            <p:ph type="title"/>
          </p:nvPr>
        </p:nvSpPr>
        <p:spPr/>
        <p:txBody>
          <a:bodyPr/>
          <a:lstStyle/>
          <a:p>
            <a:r>
              <a:rPr lang="en-US"/>
              <a:t>Building a Roadmap: Overview</a:t>
            </a:r>
          </a:p>
        </p:txBody>
      </p:sp>
      <p:sp>
        <p:nvSpPr>
          <p:cNvPr id="3" name="Content Placeholder 2">
            <a:extLst>
              <a:ext uri="{FF2B5EF4-FFF2-40B4-BE49-F238E27FC236}">
                <a16:creationId xmlns:a16="http://schemas.microsoft.com/office/drawing/2014/main" id="{947D6B05-0036-4405-8C03-2277458E1C0B}"/>
              </a:ext>
            </a:extLst>
          </p:cNvPr>
          <p:cNvSpPr>
            <a:spLocks noGrp="1"/>
          </p:cNvSpPr>
          <p:nvPr>
            <p:ph idx="1"/>
          </p:nvPr>
        </p:nvSpPr>
        <p:spPr/>
        <p:txBody>
          <a:bodyPr/>
          <a:lstStyle/>
          <a:p>
            <a:pPr marL="0" indent="0">
              <a:buNone/>
            </a:pPr>
            <a:r>
              <a:rPr lang="en-US" dirty="0"/>
              <a:t>Convened Technical Expert Panel (TEP) of multistakeholder experts to guide the development of three reports throughout 2021:</a:t>
            </a:r>
          </a:p>
          <a:p>
            <a:pPr>
              <a:lnSpc>
                <a:spcPct val="100000"/>
              </a:lnSpc>
            </a:pPr>
            <a:r>
              <a:rPr lang="en-US" b="1" dirty="0"/>
              <a:t>Environmental Scan Report: </a:t>
            </a:r>
            <a:r>
              <a:rPr lang="en-US" dirty="0"/>
              <a:t>current-state of high-quality PROMs and digital PRO-PMs</a:t>
            </a:r>
          </a:p>
          <a:p>
            <a:pPr>
              <a:lnSpc>
                <a:spcPct val="100000"/>
              </a:lnSpc>
            </a:pPr>
            <a:r>
              <a:rPr lang="en-US" b="1" dirty="0"/>
              <a:t>Interim Report: </a:t>
            </a:r>
            <a:r>
              <a:rPr lang="en-US" dirty="0"/>
              <a:t>attributes of PROMs suitable for use in high quality digital PRO-PMs</a:t>
            </a:r>
          </a:p>
          <a:p>
            <a:pPr>
              <a:lnSpc>
                <a:spcPct val="100000"/>
              </a:lnSpc>
            </a:pPr>
            <a:r>
              <a:rPr lang="en-US" b="1" dirty="0"/>
              <a:t>Technical Guidance:</a:t>
            </a:r>
            <a:r>
              <a:rPr lang="en-US" dirty="0"/>
              <a:t> a roadmap for developing fully tested digital PRO-PMs that are suitable for use in CMS Value-Based Purchasing (VBP) programs and Alternative Payment Models</a:t>
            </a:r>
          </a:p>
          <a:p>
            <a:endParaRPr lang="en-US" dirty="0"/>
          </a:p>
        </p:txBody>
      </p:sp>
      <p:sp>
        <p:nvSpPr>
          <p:cNvPr id="4" name="Slide Number Placeholder 3">
            <a:extLst>
              <a:ext uri="{FF2B5EF4-FFF2-40B4-BE49-F238E27FC236}">
                <a16:creationId xmlns:a16="http://schemas.microsoft.com/office/drawing/2014/main" id="{19D165D9-047A-4C1D-81FD-47B6C3F482C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srgbClr val="BE4D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BE4D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836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C06D9-96F3-4CAE-8C46-D3286FA766F8}"/>
              </a:ext>
            </a:extLst>
          </p:cNvPr>
          <p:cNvSpPr>
            <a:spLocks noGrp="1"/>
          </p:cNvSpPr>
          <p:nvPr>
            <p:ph type="title"/>
          </p:nvPr>
        </p:nvSpPr>
        <p:spPr/>
        <p:txBody>
          <a:bodyPr/>
          <a:lstStyle/>
          <a:p>
            <a:r>
              <a:rPr lang="en-US"/>
              <a:t>Building a Roadmap: TEP Members</a:t>
            </a:r>
          </a:p>
        </p:txBody>
      </p:sp>
      <p:pic>
        <p:nvPicPr>
          <p:cNvPr id="7" name="Picture 6" descr="A table that lists 25 members of the multistakeholder Technical Expert Panel (or TEP), including co-chairs Catherine MacLean and Sam Simon &#10;">
            <a:extLst>
              <a:ext uri="{FF2B5EF4-FFF2-40B4-BE49-F238E27FC236}">
                <a16:creationId xmlns:a16="http://schemas.microsoft.com/office/drawing/2014/main" id="{0140E706-D6D8-47AE-BE73-5E538347FB45}"/>
              </a:ext>
            </a:extLst>
          </p:cNvPr>
          <p:cNvPicPr>
            <a:picLocks noChangeAspect="1"/>
          </p:cNvPicPr>
          <p:nvPr/>
        </p:nvPicPr>
        <p:blipFill>
          <a:blip r:embed="rId3"/>
          <a:stretch>
            <a:fillRect/>
          </a:stretch>
        </p:blipFill>
        <p:spPr>
          <a:xfrm>
            <a:off x="2293090" y="2016046"/>
            <a:ext cx="7328027" cy="4791871"/>
          </a:xfrm>
          <a:prstGeom prst="rect">
            <a:avLst/>
          </a:prstGeom>
        </p:spPr>
      </p:pic>
      <p:sp>
        <p:nvSpPr>
          <p:cNvPr id="4" name="Slide Number Placeholder 3">
            <a:extLst>
              <a:ext uri="{FF2B5EF4-FFF2-40B4-BE49-F238E27FC236}">
                <a16:creationId xmlns:a16="http://schemas.microsoft.com/office/drawing/2014/main" id="{19D165D9-047A-4C1D-81FD-47B6C3F482C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srgbClr val="BE4D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BE4D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748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A95D5-5B0D-4C37-9F6B-67EBD42A96CC}"/>
              </a:ext>
            </a:extLst>
          </p:cNvPr>
          <p:cNvSpPr>
            <a:spLocks noGrp="1"/>
          </p:cNvSpPr>
          <p:nvPr>
            <p:ph type="title"/>
          </p:nvPr>
        </p:nvSpPr>
        <p:spPr/>
        <p:txBody>
          <a:bodyPr/>
          <a:lstStyle/>
          <a:p>
            <a:r>
              <a:rPr lang="en-US" dirty="0"/>
              <a:t>Interim Report: Attributes of High Quality </a:t>
            </a:r>
            <a:r>
              <a:rPr lang="en-US" dirty="0" err="1"/>
              <a:t>PROMs</a:t>
            </a:r>
            <a:endParaRPr lang="en-US" dirty="0"/>
          </a:p>
        </p:txBody>
      </p:sp>
      <p:sp>
        <p:nvSpPr>
          <p:cNvPr id="3" name="Slide Number Placeholder 2">
            <a:extLst>
              <a:ext uri="{FF2B5EF4-FFF2-40B4-BE49-F238E27FC236}">
                <a16:creationId xmlns:a16="http://schemas.microsoft.com/office/drawing/2014/main" id="{F26718F1-5740-49F0-8A7C-701719CD747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2425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540CF-1200-4645-87FA-86D52512F3F0}"/>
              </a:ext>
            </a:extLst>
          </p:cNvPr>
          <p:cNvSpPr>
            <a:spLocks noGrp="1"/>
          </p:cNvSpPr>
          <p:nvPr>
            <p:ph type="title"/>
          </p:nvPr>
        </p:nvSpPr>
        <p:spPr/>
        <p:txBody>
          <a:bodyPr/>
          <a:lstStyle/>
          <a:p>
            <a:r>
              <a:rPr lang="en-US"/>
              <a:t>Interim Report: Goals</a:t>
            </a:r>
          </a:p>
        </p:txBody>
      </p:sp>
      <p:sp>
        <p:nvSpPr>
          <p:cNvPr id="3" name="Content Placeholder 2">
            <a:extLst>
              <a:ext uri="{FF2B5EF4-FFF2-40B4-BE49-F238E27FC236}">
                <a16:creationId xmlns:a16="http://schemas.microsoft.com/office/drawing/2014/main" id="{28FC0DD7-52F0-4FC8-903A-95CA06A04C98}"/>
              </a:ext>
            </a:extLst>
          </p:cNvPr>
          <p:cNvSpPr>
            <a:spLocks noGrp="1"/>
          </p:cNvSpPr>
          <p:nvPr>
            <p:ph idx="1"/>
          </p:nvPr>
        </p:nvSpPr>
        <p:spPr/>
        <p:txBody>
          <a:bodyPr/>
          <a:lstStyle/>
          <a:p>
            <a:r>
              <a:rPr lang="en-US" b="0" i="0" u="none" strike="noStrike" baseline="0" dirty="0">
                <a:solidFill>
                  <a:srgbClr val="000000"/>
                </a:solidFill>
              </a:rPr>
              <a:t>Help measure developers understand what defines a high quality PROM for use in performance measures and what attributes of a high quality PROM are most conducive to the development of a digital PRO-PM that is appropriate for regulatory purposes</a:t>
            </a:r>
          </a:p>
          <a:p>
            <a:r>
              <a:rPr lang="en-US" dirty="0"/>
              <a:t>The Building a Roadmap initiative does not recommend any PROM, nor does it identify any specific PROM as being “high quality”; NQF does not currently endorse, recommend, rank, or prioritize PROMs</a:t>
            </a:r>
          </a:p>
          <a:p>
            <a:r>
              <a:rPr lang="en-US" dirty="0"/>
              <a:t>The </a:t>
            </a:r>
            <a:r>
              <a:rPr lang="en-US" dirty="0">
                <a:hlinkClick r:id="rId3"/>
              </a:rPr>
              <a:t>Interim Report</a:t>
            </a:r>
            <a:r>
              <a:rPr lang="en-US" dirty="0"/>
              <a:t> is available on the NQF website</a:t>
            </a:r>
          </a:p>
        </p:txBody>
      </p:sp>
      <p:sp>
        <p:nvSpPr>
          <p:cNvPr id="4" name="Slide Number Placeholder 3">
            <a:extLst>
              <a:ext uri="{FF2B5EF4-FFF2-40B4-BE49-F238E27FC236}">
                <a16:creationId xmlns:a16="http://schemas.microsoft.com/office/drawing/2014/main" id="{E245851A-6D59-4BAA-9A5D-20A4E8AEE8F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srgbClr val="32629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32629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396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1CD1-C9FC-4FDA-A784-8268A2067AE0}"/>
              </a:ext>
            </a:extLst>
          </p:cNvPr>
          <p:cNvSpPr>
            <a:spLocks noGrp="1"/>
          </p:cNvSpPr>
          <p:nvPr>
            <p:ph type="title"/>
          </p:nvPr>
        </p:nvSpPr>
        <p:spPr/>
        <p:txBody>
          <a:bodyPr/>
          <a:lstStyle/>
          <a:p>
            <a:r>
              <a:rPr lang="en-US" dirty="0"/>
              <a:t>Interim Report: Attributes of PROMs for High Quality PRO-PMs</a:t>
            </a:r>
          </a:p>
        </p:txBody>
      </p:sp>
      <p:sp>
        <p:nvSpPr>
          <p:cNvPr id="3" name="Content Placeholder 2">
            <a:extLst>
              <a:ext uri="{FF2B5EF4-FFF2-40B4-BE49-F238E27FC236}">
                <a16:creationId xmlns:a16="http://schemas.microsoft.com/office/drawing/2014/main" id="{3363309B-4A9A-408B-A9AC-4C96844549C2}"/>
              </a:ext>
            </a:extLst>
          </p:cNvPr>
          <p:cNvSpPr>
            <a:spLocks noGrp="1"/>
          </p:cNvSpPr>
          <p:nvPr>
            <p:ph idx="1"/>
          </p:nvPr>
        </p:nvSpPr>
        <p:spPr/>
        <p:txBody>
          <a:bodyPr/>
          <a:lstStyle/>
          <a:p>
            <a:r>
              <a:rPr lang="en-US">
                <a:effectLst/>
                <a:ea typeface="Cambria" panose="02040503050406030204" pitchFamily="18" charset="0"/>
                <a:cs typeface="Times New Roman" panose="02020603050405020304" pitchFamily="18" charset="0"/>
              </a:rPr>
              <a:t>Covers desired PROs from patient and/or caregiver perspective</a:t>
            </a:r>
          </a:p>
          <a:p>
            <a:r>
              <a:rPr lang="en-US">
                <a:effectLst/>
                <a:ea typeface="Cambria" panose="02040503050406030204" pitchFamily="18" charset="0"/>
                <a:cs typeface="Times New Roman" panose="02020603050405020304" pitchFamily="18" charset="0"/>
              </a:rPr>
              <a:t>Outcome measured in PROM is result of care for which relevant clinical quality is being measured</a:t>
            </a:r>
          </a:p>
          <a:p>
            <a:r>
              <a:rPr lang="en-US">
                <a:effectLst/>
                <a:ea typeface="Cambria" panose="02040503050406030204" pitchFamily="18" charset="0"/>
                <a:cs typeface="Times New Roman" panose="02020603050405020304" pitchFamily="18" charset="0"/>
              </a:rPr>
              <a:t>Interpretable scores, defined and actionable cut points or targets, and anchors and/or defined meaningful change</a:t>
            </a:r>
          </a:p>
          <a:p>
            <a:r>
              <a:rPr lang="en-US">
                <a:effectLst/>
                <a:ea typeface="Cambria" panose="02040503050406030204" pitchFamily="18" charset="0"/>
                <a:cs typeface="Times New Roman" panose="02020603050405020304" pitchFamily="18" charset="0"/>
              </a:rPr>
              <a:t>Clear conceptual and measurement models</a:t>
            </a:r>
          </a:p>
          <a:p>
            <a:r>
              <a:rPr lang="en-US">
                <a:effectLst/>
                <a:ea typeface="Cambria" panose="02040503050406030204" pitchFamily="18" charset="0"/>
                <a:cs typeface="Times New Roman" panose="02020603050405020304" pitchFamily="18" charset="0"/>
              </a:rPr>
              <a:t>Psychometric soundness: </a:t>
            </a:r>
          </a:p>
          <a:p>
            <a:pPr lvl="1"/>
            <a:r>
              <a:rPr lang="en-US">
                <a:effectLst/>
                <a:ea typeface="Cambria" panose="02040503050406030204" pitchFamily="18" charset="0"/>
                <a:cs typeface="Times New Roman" panose="02020603050405020304" pitchFamily="18" charset="0"/>
              </a:rPr>
              <a:t>Reliability</a:t>
            </a:r>
          </a:p>
          <a:p>
            <a:pPr lvl="1"/>
            <a:r>
              <a:rPr lang="en-US">
                <a:effectLst/>
                <a:ea typeface="Cambria" panose="02040503050406030204" pitchFamily="18" charset="0"/>
                <a:cs typeface="Times New Roman" panose="02020603050405020304" pitchFamily="18" charset="0"/>
              </a:rPr>
              <a:t>Validity</a:t>
            </a:r>
          </a:p>
          <a:p>
            <a:pPr lvl="1"/>
            <a:r>
              <a:rPr lang="en-US">
                <a:effectLst/>
                <a:ea typeface="Cambria" panose="02040503050406030204" pitchFamily="18" charset="0"/>
                <a:cs typeface="Times New Roman" panose="02020603050405020304" pitchFamily="18" charset="0"/>
              </a:rPr>
              <a:t>Responsiveness</a:t>
            </a:r>
          </a:p>
        </p:txBody>
      </p:sp>
      <p:sp>
        <p:nvSpPr>
          <p:cNvPr id="4" name="Slide Number Placeholder 3">
            <a:extLst>
              <a:ext uri="{FF2B5EF4-FFF2-40B4-BE49-F238E27FC236}">
                <a16:creationId xmlns:a16="http://schemas.microsoft.com/office/drawing/2014/main" id="{C638551B-3D41-438D-A6C2-9A246E26603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srgbClr val="32629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32629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84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1CD1-C9FC-4FDA-A784-8268A2067AE0}"/>
              </a:ext>
            </a:extLst>
          </p:cNvPr>
          <p:cNvSpPr>
            <a:spLocks noGrp="1"/>
          </p:cNvSpPr>
          <p:nvPr>
            <p:ph type="title"/>
          </p:nvPr>
        </p:nvSpPr>
        <p:spPr/>
        <p:txBody>
          <a:bodyPr/>
          <a:lstStyle/>
          <a:p>
            <a:r>
              <a:rPr lang="en-US" dirty="0"/>
              <a:t>Interim Report: Attributes (cont.)</a:t>
            </a:r>
          </a:p>
        </p:txBody>
      </p:sp>
      <p:sp>
        <p:nvSpPr>
          <p:cNvPr id="3" name="Content Placeholder 2">
            <a:extLst>
              <a:ext uri="{FF2B5EF4-FFF2-40B4-BE49-F238E27FC236}">
                <a16:creationId xmlns:a16="http://schemas.microsoft.com/office/drawing/2014/main" id="{3363309B-4A9A-408B-A9AC-4C96844549C2}"/>
              </a:ext>
            </a:extLst>
          </p:cNvPr>
          <p:cNvSpPr>
            <a:spLocks noGrp="1"/>
          </p:cNvSpPr>
          <p:nvPr>
            <p:ph idx="1"/>
          </p:nvPr>
        </p:nvSpPr>
        <p:spPr/>
        <p:txBody>
          <a:bodyPr/>
          <a:lstStyle/>
          <a:p>
            <a:r>
              <a:rPr lang="en-US">
                <a:effectLst/>
                <a:ea typeface="Cambria" panose="02040503050406030204" pitchFamily="18" charset="0"/>
                <a:cs typeface="Times New Roman" panose="02020603050405020304" pitchFamily="18" charset="0"/>
              </a:rPr>
              <a:t>Usability/Feasibility of use: </a:t>
            </a:r>
          </a:p>
          <a:p>
            <a:pPr lvl="1"/>
            <a:r>
              <a:rPr lang="en-US">
                <a:effectLst/>
                <a:ea typeface="Cambria" panose="02040503050406030204" pitchFamily="18" charset="0"/>
                <a:cs typeface="Times New Roman" panose="02020603050405020304" pitchFamily="18" charset="0"/>
              </a:rPr>
              <a:t>Low burden (e.g., length, time/effort to complete) and feasibility</a:t>
            </a:r>
          </a:p>
          <a:p>
            <a:pPr lvl="1"/>
            <a:r>
              <a:rPr lang="en-US">
                <a:effectLst/>
                <a:ea typeface="Cambria" panose="02040503050406030204" pitchFamily="18" charset="0"/>
                <a:cs typeface="Times New Roman" panose="02020603050405020304" pitchFamily="18" charset="0"/>
              </a:rPr>
              <a:t>Fits with standard of care and related workflows (e.g., actionable; incorporated and discussed at point of care)</a:t>
            </a:r>
          </a:p>
          <a:p>
            <a:pPr lvl="1"/>
            <a:r>
              <a:rPr lang="en-US">
                <a:effectLst/>
                <a:ea typeface="Cambria" panose="02040503050406030204" pitchFamily="18" charset="0"/>
                <a:cs typeface="Times New Roman" panose="02020603050405020304" pitchFamily="18" charset="0"/>
              </a:rPr>
              <a:t>Cultural appropriateness, language, and translations with culturally appropriate items</a:t>
            </a:r>
          </a:p>
          <a:p>
            <a:pPr lvl="1"/>
            <a:r>
              <a:rPr lang="en-US">
                <a:effectLst/>
                <a:ea typeface="Cambria" panose="02040503050406030204" pitchFamily="18" charset="0"/>
                <a:cs typeface="Times New Roman" panose="02020603050405020304" pitchFamily="18" charset="0"/>
              </a:rPr>
              <a:t>Availability of standardized clinical terminology and codes</a:t>
            </a:r>
          </a:p>
          <a:p>
            <a:pPr lvl="1"/>
            <a:r>
              <a:rPr lang="en-US">
                <a:effectLst/>
                <a:ea typeface="Cambria" panose="02040503050406030204" pitchFamily="18" charset="0"/>
                <a:cs typeface="Times New Roman" panose="02020603050405020304" pitchFamily="18" charset="0"/>
              </a:rPr>
              <a:t>Guidance on standardized data collection (including modes and methods)</a:t>
            </a:r>
            <a:endParaRPr lang="en-US"/>
          </a:p>
        </p:txBody>
      </p:sp>
      <p:sp>
        <p:nvSpPr>
          <p:cNvPr id="4" name="Slide Number Placeholder 3">
            <a:extLst>
              <a:ext uri="{FF2B5EF4-FFF2-40B4-BE49-F238E27FC236}">
                <a16:creationId xmlns:a16="http://schemas.microsoft.com/office/drawing/2014/main" id="{C638551B-3D41-438D-A6C2-9A246E26603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srgbClr val="32629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32629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8491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1CD1-C9FC-4FDA-A784-8268A2067AE0}"/>
              </a:ext>
            </a:extLst>
          </p:cNvPr>
          <p:cNvSpPr>
            <a:spLocks noGrp="1"/>
          </p:cNvSpPr>
          <p:nvPr>
            <p:ph type="title"/>
          </p:nvPr>
        </p:nvSpPr>
        <p:spPr/>
        <p:txBody>
          <a:bodyPr/>
          <a:lstStyle/>
          <a:p>
            <a:r>
              <a:rPr lang="en-US" dirty="0"/>
              <a:t>Interim Report: Priority Domains for High Impact PRO-PMs</a:t>
            </a:r>
          </a:p>
        </p:txBody>
      </p:sp>
      <p:sp>
        <p:nvSpPr>
          <p:cNvPr id="3" name="Content Placeholder 2">
            <a:extLst>
              <a:ext uri="{FF2B5EF4-FFF2-40B4-BE49-F238E27FC236}">
                <a16:creationId xmlns:a16="http://schemas.microsoft.com/office/drawing/2014/main" id="{3363309B-4A9A-408B-A9AC-4C96844549C2}"/>
              </a:ext>
            </a:extLst>
          </p:cNvPr>
          <p:cNvSpPr>
            <a:spLocks noGrp="1"/>
          </p:cNvSpPr>
          <p:nvPr>
            <p:ph idx="1"/>
          </p:nvPr>
        </p:nvSpPr>
        <p:spPr/>
        <p:txBody>
          <a:bodyPr/>
          <a:lstStyle/>
          <a:p>
            <a:pPr marL="0" indent="0">
              <a:buNone/>
            </a:pPr>
            <a:r>
              <a:rPr lang="en-US">
                <a:cs typeface="Calibri" panose="020F0502020204030204" pitchFamily="34" charset="0"/>
              </a:rPr>
              <a:t>Prioritized Domains:</a:t>
            </a:r>
          </a:p>
          <a:p>
            <a:r>
              <a:rPr lang="en-US">
                <a:cs typeface="Calibri" panose="020F0502020204030204" pitchFamily="34" charset="0"/>
              </a:rPr>
              <a:t>Health-Related Quality of Life</a:t>
            </a:r>
          </a:p>
          <a:p>
            <a:r>
              <a:rPr lang="en-US">
                <a:cs typeface="Calibri" panose="020F0502020204030204" pitchFamily="34" charset="0"/>
              </a:rPr>
              <a:t>Functional Status</a:t>
            </a:r>
          </a:p>
          <a:p>
            <a:r>
              <a:rPr lang="en-US">
                <a:cs typeface="Calibri" panose="020F0502020204030204" pitchFamily="34" charset="0"/>
              </a:rPr>
              <a:t>Symptoms and Symptom Burden</a:t>
            </a:r>
          </a:p>
          <a:p>
            <a:endParaRPr lang="en-US">
              <a:cs typeface="Calibri" panose="020F0502020204030204" pitchFamily="34" charset="0"/>
            </a:endParaRPr>
          </a:p>
          <a:p>
            <a:pPr marL="0" indent="0">
              <a:buNone/>
            </a:pPr>
            <a:r>
              <a:rPr lang="en-US">
                <a:cs typeface="Calibri" panose="020F0502020204030204" pitchFamily="34" charset="0"/>
              </a:rPr>
              <a:t>Rationale:</a:t>
            </a:r>
          </a:p>
          <a:p>
            <a:r>
              <a:rPr lang="en-US">
                <a:cs typeface="Calibri" panose="020F0502020204030204" pitchFamily="34" charset="0"/>
              </a:rPr>
              <a:t>Representation in NQF-endorsed PRO-PMs</a:t>
            </a:r>
          </a:p>
          <a:p>
            <a:r>
              <a:rPr lang="en-US">
                <a:cs typeface="Calibri" panose="020F0502020204030204" pitchFamily="34" charset="0"/>
              </a:rPr>
              <a:t>Direct assessment of healthcare entity performance</a:t>
            </a:r>
          </a:p>
          <a:p>
            <a:r>
              <a:rPr lang="en-US">
                <a:cs typeface="Calibri" panose="020F0502020204030204" pitchFamily="34" charset="0"/>
              </a:rPr>
              <a:t>Healthcare entity access to underlying data</a:t>
            </a:r>
          </a:p>
        </p:txBody>
      </p:sp>
      <p:sp>
        <p:nvSpPr>
          <p:cNvPr id="4" name="Slide Number Placeholder 3">
            <a:extLst>
              <a:ext uri="{FF2B5EF4-FFF2-40B4-BE49-F238E27FC236}">
                <a16:creationId xmlns:a16="http://schemas.microsoft.com/office/drawing/2014/main" id="{C638551B-3D41-438D-A6C2-9A246E26603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srgbClr val="32629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32629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302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1CD1-C9FC-4FDA-A784-8268A2067AE0}"/>
              </a:ext>
            </a:extLst>
          </p:cNvPr>
          <p:cNvSpPr>
            <a:spLocks noGrp="1"/>
          </p:cNvSpPr>
          <p:nvPr>
            <p:ph type="title"/>
          </p:nvPr>
        </p:nvSpPr>
        <p:spPr/>
        <p:txBody>
          <a:bodyPr/>
          <a:lstStyle/>
          <a:p>
            <a:r>
              <a:rPr lang="en-US"/>
              <a:t>Interim Report: Expansion on Past Attributes</a:t>
            </a:r>
          </a:p>
        </p:txBody>
      </p:sp>
      <p:sp>
        <p:nvSpPr>
          <p:cNvPr id="3" name="Content Placeholder 2">
            <a:extLst>
              <a:ext uri="{FF2B5EF4-FFF2-40B4-BE49-F238E27FC236}">
                <a16:creationId xmlns:a16="http://schemas.microsoft.com/office/drawing/2014/main" id="{3363309B-4A9A-408B-A9AC-4C96844549C2}"/>
              </a:ext>
            </a:extLst>
          </p:cNvPr>
          <p:cNvSpPr>
            <a:spLocks noGrp="1"/>
          </p:cNvSpPr>
          <p:nvPr>
            <p:ph idx="1"/>
          </p:nvPr>
        </p:nvSpPr>
        <p:spPr/>
        <p:txBody>
          <a:bodyPr/>
          <a:lstStyle/>
          <a:p>
            <a:r>
              <a:rPr lang="en-US" dirty="0">
                <a:cs typeface="Calibri" panose="020F0502020204030204" pitchFamily="34" charset="0"/>
              </a:rPr>
              <a:t>The TEP agreed the eight attributes identified in NQF’s 2012 “Methodological Issues” report remain significant, and provided additional explanations and supporting information related to these attributes</a:t>
            </a:r>
          </a:p>
          <a:p>
            <a:r>
              <a:rPr lang="en-US" dirty="0">
                <a:cs typeface="Calibri" panose="020F0502020204030204" pitchFamily="34" charset="0"/>
              </a:rPr>
              <a:t>The TEP identified additional attributes that have emerged during the past decade as important criteria when selecting PROMs for use with digital PRO-PMs, including the attribute “Availability of Standardized Clinical Terminology and Codes” </a:t>
            </a:r>
          </a:p>
        </p:txBody>
      </p:sp>
      <p:sp>
        <p:nvSpPr>
          <p:cNvPr id="5" name="TextBox 4">
            <a:extLst>
              <a:ext uri="{FF2B5EF4-FFF2-40B4-BE49-F238E27FC236}">
                <a16:creationId xmlns:a16="http://schemas.microsoft.com/office/drawing/2014/main" id="{44717FC7-9F20-4CB7-9F72-54D5B1464344}"/>
              </a:ext>
            </a:extLst>
          </p:cNvPr>
          <p:cNvSpPr txBox="1"/>
          <p:nvPr/>
        </p:nvSpPr>
        <p:spPr>
          <a:xfrm>
            <a:off x="1218908" y="6333353"/>
            <a:ext cx="9660985"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Cambria" panose="02040503050406030204" pitchFamily="18" charset="0"/>
                <a:cs typeface="+mn-cs"/>
              </a:rPr>
              <a:t>Cella</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mn-cs"/>
              </a:rPr>
              <a:t> D, Hahn EA, Jensen SE, et al. </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mn-cs"/>
              </a:rPr>
              <a:t>Methodological issues in the selection, administration and use of patient-reported outcomes In performance measurement in health care settings</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mn-cs"/>
              </a:rPr>
              <a:t>. September 2012. http://www.qualityforum.org/WorkArea/linkit.aspx?LinkIdentifier=id&amp;ItemID=72156</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638551B-3D41-438D-A6C2-9A246E26603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srgbClr val="32629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32629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77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1CD1-C9FC-4FDA-A784-8268A2067AE0}"/>
              </a:ext>
            </a:extLst>
          </p:cNvPr>
          <p:cNvSpPr>
            <a:spLocks noGrp="1"/>
          </p:cNvSpPr>
          <p:nvPr>
            <p:ph type="title"/>
          </p:nvPr>
        </p:nvSpPr>
        <p:spPr/>
        <p:txBody>
          <a:bodyPr/>
          <a:lstStyle/>
          <a:p>
            <a:r>
              <a:rPr lang="en-US"/>
              <a:t>Interim Report: Attribute Grid</a:t>
            </a:r>
          </a:p>
        </p:txBody>
      </p:sp>
      <p:sp>
        <p:nvSpPr>
          <p:cNvPr id="3" name="Content Placeholder 2">
            <a:extLst>
              <a:ext uri="{FF2B5EF4-FFF2-40B4-BE49-F238E27FC236}">
                <a16:creationId xmlns:a16="http://schemas.microsoft.com/office/drawing/2014/main" id="{3363309B-4A9A-408B-A9AC-4C96844549C2}"/>
              </a:ext>
            </a:extLst>
          </p:cNvPr>
          <p:cNvSpPr>
            <a:spLocks noGrp="1"/>
          </p:cNvSpPr>
          <p:nvPr>
            <p:ph idx="1"/>
          </p:nvPr>
        </p:nvSpPr>
        <p:spPr/>
        <p:txBody>
          <a:bodyPr/>
          <a:lstStyle/>
          <a:p>
            <a:r>
              <a:rPr lang="en-US" dirty="0">
                <a:cs typeface="Calibri" panose="020F0502020204030204" pitchFamily="34" charset="0"/>
              </a:rPr>
              <a:t>The Interim Report presents the attributes in a format that allows measure developers to directly compare and contrast different PROMs to assess suitability for use in digital PRO-PMs</a:t>
            </a:r>
          </a:p>
          <a:p>
            <a:r>
              <a:rPr lang="en-US" dirty="0">
                <a:cs typeface="Calibri" panose="020F0502020204030204" pitchFamily="34" charset="0"/>
              </a:rPr>
              <a:t>Two Use Cases were prepared by the TEP, using the Patient Health Questionnaire-9 (PHQ-9) and the Kansas City Cardiomyopathy Questionnaire (KCCQ)</a:t>
            </a:r>
          </a:p>
        </p:txBody>
      </p:sp>
      <p:pic>
        <p:nvPicPr>
          <p:cNvPr id="6" name="Picture 5" descr="Image showing a sample of the Interim Report Attribute Grid, which contains columns in which four PROMs can be compared. Each row of the grid represents one Attribute described in the Interim Report.">
            <a:extLst>
              <a:ext uri="{FF2B5EF4-FFF2-40B4-BE49-F238E27FC236}">
                <a16:creationId xmlns:a16="http://schemas.microsoft.com/office/drawing/2014/main" id="{61164D7E-2B02-4E2E-BF4B-00E5EDE77226}"/>
              </a:ext>
            </a:extLst>
          </p:cNvPr>
          <p:cNvPicPr>
            <a:picLocks noChangeAspect="1"/>
          </p:cNvPicPr>
          <p:nvPr/>
        </p:nvPicPr>
        <p:blipFill>
          <a:blip r:embed="rId2"/>
          <a:stretch>
            <a:fillRect/>
          </a:stretch>
        </p:blipFill>
        <p:spPr>
          <a:xfrm>
            <a:off x="3800380" y="3450481"/>
            <a:ext cx="4591239" cy="3043030"/>
          </a:xfrm>
          <a:prstGeom prst="rect">
            <a:avLst/>
          </a:prstGeom>
        </p:spPr>
      </p:pic>
      <p:sp>
        <p:nvSpPr>
          <p:cNvPr id="4" name="Slide Number Placeholder 3">
            <a:extLst>
              <a:ext uri="{FF2B5EF4-FFF2-40B4-BE49-F238E27FC236}">
                <a16:creationId xmlns:a16="http://schemas.microsoft.com/office/drawing/2014/main" id="{C638551B-3D41-438D-A6C2-9A246E26603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srgbClr val="32629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32629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888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89835D-B0BD-4740-B1F8-227974D7C117}"/>
              </a:ext>
            </a:extLst>
          </p:cNvPr>
          <p:cNvSpPr>
            <a:spLocks noGrp="1"/>
          </p:cNvSpPr>
          <p:nvPr>
            <p:ph type="title"/>
          </p:nvPr>
        </p:nvSpPr>
        <p:spPr/>
        <p:txBody>
          <a:bodyPr/>
          <a:lstStyle/>
          <a:p>
            <a:r>
              <a:rPr lang="en-US"/>
              <a:t>The Roadmap From PROMs to PRO-PMs</a:t>
            </a:r>
          </a:p>
        </p:txBody>
      </p:sp>
      <p:sp>
        <p:nvSpPr>
          <p:cNvPr id="4" name="Slide Number Placeholder 3">
            <a:extLst>
              <a:ext uri="{FF2B5EF4-FFF2-40B4-BE49-F238E27FC236}">
                <a16:creationId xmlns:a16="http://schemas.microsoft.com/office/drawing/2014/main" id="{5DABABEA-E35A-48DF-A895-D8F3F68456C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525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4ACA1A-2BBB-48FA-8191-E6DEEBAB5840}"/>
              </a:ext>
            </a:extLst>
          </p:cNvPr>
          <p:cNvSpPr>
            <a:spLocks noGrp="1"/>
          </p:cNvSpPr>
          <p:nvPr>
            <p:ph type="title"/>
          </p:nvPr>
        </p:nvSpPr>
        <p:spPr>
          <a:xfrm>
            <a:off x="457200" y="76200"/>
            <a:ext cx="11277600" cy="1371600"/>
          </a:xfrm>
        </p:spPr>
        <p:txBody>
          <a:bodyPr anchor="ctr">
            <a:normAutofit/>
          </a:bodyPr>
          <a:lstStyle/>
          <a:p>
            <a:pPr>
              <a:lnSpc>
                <a:spcPct val="90000"/>
              </a:lnSpc>
            </a:pPr>
            <a:r>
              <a:rPr lang="en-US"/>
              <a:t>Want to Ask a Question? </a:t>
            </a:r>
            <a:br>
              <a:rPr lang="en-US"/>
            </a:br>
            <a:r>
              <a:rPr lang="en-US"/>
              <a:t>Webex Q&amp;A Panel </a:t>
            </a:r>
          </a:p>
        </p:txBody>
      </p:sp>
      <p:pic>
        <p:nvPicPr>
          <p:cNvPr id="12" name="Picture 11" descr="Screenshots showing how to open the Webex Q&amp;A panel to submit questions to panelists.">
            <a:extLst>
              <a:ext uri="{FF2B5EF4-FFF2-40B4-BE49-F238E27FC236}">
                <a16:creationId xmlns:a16="http://schemas.microsoft.com/office/drawing/2014/main" id="{28CE5A1A-5A01-45EC-B3BB-7C8E553C0524}"/>
              </a:ext>
            </a:extLst>
          </p:cNvPr>
          <p:cNvPicPr>
            <a:picLocks noChangeAspect="1"/>
          </p:cNvPicPr>
          <p:nvPr/>
        </p:nvPicPr>
        <p:blipFill>
          <a:blip r:embed="rId2"/>
          <a:stretch>
            <a:fillRect/>
          </a:stretch>
        </p:blipFill>
        <p:spPr>
          <a:xfrm>
            <a:off x="1524000" y="1752601"/>
            <a:ext cx="9144000" cy="4572000"/>
          </a:xfrm>
          <a:prstGeom prst="rect">
            <a:avLst/>
          </a:prstGeom>
          <a:noFill/>
        </p:spPr>
      </p:pic>
      <p:sp>
        <p:nvSpPr>
          <p:cNvPr id="8" name="Slide Number Placeholder 7">
            <a:extLst>
              <a:ext uri="{FF2B5EF4-FFF2-40B4-BE49-F238E27FC236}">
                <a16:creationId xmlns:a16="http://schemas.microsoft.com/office/drawing/2014/main" id="{1FCDD2F8-BD8B-4E81-AEA1-2AB2045DF7B3}"/>
              </a:ext>
              <a:ext uri="{C183D7F6-B498-43B3-948B-1728B52AA6E4}">
                <adec:decorative xmlns:adec="http://schemas.microsoft.com/office/drawing/2017/decorative" val="0"/>
              </a:ext>
            </a:extLst>
          </p:cNvPr>
          <p:cNvSpPr>
            <a:spLocks noGrp="1"/>
          </p:cNvSpPr>
          <p:nvPr>
            <p:ph type="sldNum" sz="quarter" idx="12"/>
          </p:nvPr>
        </p:nvSpPr>
        <p:spPr>
          <a:xfrm>
            <a:off x="457200" y="6324600"/>
            <a:ext cx="1371600" cy="365125"/>
          </a:xfrm>
        </p:spPr>
        <p:txBody>
          <a:bodyPr anchor="ctr">
            <a:normAutofit/>
          </a:bodyPr>
          <a:lstStyle/>
          <a:p>
            <a:pPr>
              <a:spcAft>
                <a:spcPts val="600"/>
              </a:spcAft>
            </a:pPr>
            <a:fld id="{F6B8A4A2-F29A-4651-AFA7-54DA4950AAC7}" type="slidenum">
              <a:rPr lang="en-US" smtClean="0"/>
              <a:pPr>
                <a:spcAft>
                  <a:spcPts val="600"/>
                </a:spcAft>
              </a:pPr>
              <a:t>2</a:t>
            </a:fld>
            <a:endParaRPr lang="en-US"/>
          </a:p>
        </p:txBody>
      </p:sp>
      <p:sp>
        <p:nvSpPr>
          <p:cNvPr id="7" name="Date Placeholder 6">
            <a:extLst>
              <a:ext uri="{FF2B5EF4-FFF2-40B4-BE49-F238E27FC236}">
                <a16:creationId xmlns:a16="http://schemas.microsoft.com/office/drawing/2014/main" id="{A385E30C-08F2-4DC8-BDD5-D5230C159F8B}"/>
              </a:ext>
              <a:ext uri="{C183D7F6-B498-43B3-948B-1728B52AA6E4}">
                <adec:decorative xmlns:adec="http://schemas.microsoft.com/office/drawing/2017/decorative" val="0"/>
              </a:ext>
            </a:extLst>
          </p:cNvPr>
          <p:cNvSpPr>
            <a:spLocks noGrp="1"/>
          </p:cNvSpPr>
          <p:nvPr>
            <p:ph type="dt" sz="half" idx="10"/>
          </p:nvPr>
        </p:nvSpPr>
        <p:spPr>
          <a:xfrm>
            <a:off x="10210800" y="6324600"/>
            <a:ext cx="1524000" cy="365125"/>
          </a:xfrm>
        </p:spPr>
        <p:txBody>
          <a:bodyPr anchor="ctr">
            <a:normAutofit/>
          </a:bodyPr>
          <a:lstStyle/>
          <a:p>
            <a:pPr>
              <a:spcAft>
                <a:spcPts val="600"/>
              </a:spcAft>
            </a:pPr>
            <a:fld id="{8553F4F0-C1AA-47F3-B13B-3889289CCAE8}" type="datetime1">
              <a:rPr lang="en-US" smtClean="0"/>
              <a:pPr>
                <a:spcAft>
                  <a:spcPts val="600"/>
                </a:spcAft>
              </a:pPr>
              <a:t>2/21/2022</a:t>
            </a:fld>
            <a:endParaRPr lang="en-US"/>
          </a:p>
        </p:txBody>
      </p:sp>
    </p:spTree>
    <p:extLst>
      <p:ext uri="{BB962C8B-B14F-4D97-AF65-F5344CB8AC3E}">
        <p14:creationId xmlns:p14="http://schemas.microsoft.com/office/powerpoint/2010/main" val="895610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70750-EA05-452C-876F-BCBE4DEEF9FF}"/>
              </a:ext>
            </a:extLst>
          </p:cNvPr>
          <p:cNvSpPr>
            <a:spLocks noGrp="1"/>
          </p:cNvSpPr>
          <p:nvPr>
            <p:ph type="title"/>
          </p:nvPr>
        </p:nvSpPr>
        <p:spPr/>
        <p:txBody>
          <a:bodyPr/>
          <a:lstStyle/>
          <a:p>
            <a:r>
              <a:rPr lang="en-US"/>
              <a:t>The Roadmap: Goals</a:t>
            </a:r>
          </a:p>
        </p:txBody>
      </p:sp>
      <p:sp>
        <p:nvSpPr>
          <p:cNvPr id="3" name="Content Placeholder 2">
            <a:extLst>
              <a:ext uri="{FF2B5EF4-FFF2-40B4-BE49-F238E27FC236}">
                <a16:creationId xmlns:a16="http://schemas.microsoft.com/office/drawing/2014/main" id="{851DBA99-C48E-48E4-96EC-CFF7B7408873}"/>
              </a:ext>
            </a:extLst>
          </p:cNvPr>
          <p:cNvSpPr>
            <a:spLocks noGrp="1"/>
          </p:cNvSpPr>
          <p:nvPr>
            <p:ph idx="1"/>
          </p:nvPr>
        </p:nvSpPr>
        <p:spPr/>
        <p:txBody>
          <a:bodyPr/>
          <a:lstStyle/>
          <a:p>
            <a:r>
              <a:rPr lang="en-US" dirty="0"/>
              <a:t>Provide guidance on developing digital PRO-PMs, from the identification of a measure concept and the establishment of a stakeholder advisory group to the preparation for submission for NQF endorsement</a:t>
            </a:r>
          </a:p>
          <a:p>
            <a:r>
              <a:rPr lang="en-US" dirty="0"/>
              <a:t>Be meaningful to novice and advanced measure developers alike</a:t>
            </a:r>
          </a:p>
          <a:p>
            <a:r>
              <a:rPr lang="en-US" dirty="0"/>
              <a:t>Present recommendations in a way that allows for flexible development approaches</a:t>
            </a:r>
          </a:p>
          <a:p>
            <a:r>
              <a:rPr lang="en-US" dirty="0"/>
              <a:t>The </a:t>
            </a:r>
            <a:r>
              <a:rPr lang="en-US" dirty="0">
                <a:hlinkClick r:id="rId3"/>
              </a:rPr>
              <a:t>Technical Guidance Report</a:t>
            </a:r>
            <a:r>
              <a:rPr lang="en-US" dirty="0"/>
              <a:t> is available on the NQF website</a:t>
            </a:r>
          </a:p>
          <a:p>
            <a:pPr marL="0" indent="0">
              <a:buNone/>
            </a:pPr>
            <a:endParaRPr lang="en-US" dirty="0"/>
          </a:p>
        </p:txBody>
      </p:sp>
      <p:sp>
        <p:nvSpPr>
          <p:cNvPr id="4" name="Slide Number Placeholder 3">
            <a:extLst>
              <a:ext uri="{FF2B5EF4-FFF2-40B4-BE49-F238E27FC236}">
                <a16:creationId xmlns:a16="http://schemas.microsoft.com/office/drawing/2014/main" id="{EEDAAF91-E604-4D3D-B641-58436A33E9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srgbClr val="72246C"/>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F2B6C80-8957-430C-90F6-B893173339DA}"/>
              </a:ext>
              <a:ext uri="{C183D7F6-B498-43B3-948B-1728B52AA6E4}">
                <adec:decorative xmlns:adec="http://schemas.microsoft.com/office/drawing/2017/decorative" val="1"/>
              </a:ext>
            </a:extLst>
          </p:cNvPr>
          <p:cNvPicPr>
            <a:picLocks noChangeAspect="1"/>
          </p:cNvPicPr>
          <p:nvPr/>
        </p:nvPicPr>
        <p:blipFill>
          <a:blip r:embed="rId4">
            <a:alphaModFix amt="99000"/>
          </a:blip>
          <a:stretch>
            <a:fillRect/>
          </a:stretch>
        </p:blipFill>
        <p:spPr>
          <a:xfrm>
            <a:off x="2257537" y="676656"/>
            <a:ext cx="46154" cy="46154"/>
          </a:xfrm>
          <a:prstGeom prst="rect">
            <a:avLst/>
          </a:prstGeom>
        </p:spPr>
      </p:pic>
    </p:spTree>
    <p:extLst>
      <p:ext uri="{BB962C8B-B14F-4D97-AF65-F5344CB8AC3E}">
        <p14:creationId xmlns:p14="http://schemas.microsoft.com/office/powerpoint/2010/main" val="3630137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70750-EA05-452C-876F-BCBE4DEEF9FF}"/>
              </a:ext>
            </a:extLst>
          </p:cNvPr>
          <p:cNvSpPr>
            <a:spLocks noGrp="1"/>
          </p:cNvSpPr>
          <p:nvPr>
            <p:ph type="title"/>
          </p:nvPr>
        </p:nvSpPr>
        <p:spPr/>
        <p:txBody>
          <a:bodyPr/>
          <a:lstStyle/>
          <a:p>
            <a:r>
              <a:rPr lang="en-US"/>
              <a:t>The Roadmap: Relationships Between PROMs and PRO-PMs</a:t>
            </a:r>
          </a:p>
        </p:txBody>
      </p:sp>
      <p:sp>
        <p:nvSpPr>
          <p:cNvPr id="3" name="Content Placeholder 2">
            <a:extLst>
              <a:ext uri="{FF2B5EF4-FFF2-40B4-BE49-F238E27FC236}">
                <a16:creationId xmlns:a16="http://schemas.microsoft.com/office/drawing/2014/main" id="{851DBA99-C48E-48E4-96EC-CFF7B7408873}"/>
              </a:ext>
            </a:extLst>
          </p:cNvPr>
          <p:cNvSpPr>
            <a:spLocks noGrp="1"/>
          </p:cNvSpPr>
          <p:nvPr>
            <p:ph idx="1"/>
          </p:nvPr>
        </p:nvSpPr>
        <p:spPr/>
        <p:txBody>
          <a:bodyPr/>
          <a:lstStyle/>
          <a:p>
            <a:r>
              <a:rPr lang="en-US" dirty="0"/>
              <a:t>Most NQF-endorsed PRO-PMs utilize data from a single PROM</a:t>
            </a:r>
          </a:p>
          <a:p>
            <a:pPr lvl="1"/>
            <a:r>
              <a:rPr lang="en-US" dirty="0"/>
              <a:t>Allows measure developers to select one PROM that is well suited to performance measurement</a:t>
            </a:r>
          </a:p>
          <a:p>
            <a:pPr lvl="1"/>
            <a:r>
              <a:rPr lang="en-US" dirty="0"/>
              <a:t>Enables specification of the PRO-PM based on the PROM’s data structure, scoring, and cut points (potentially simplifies development)</a:t>
            </a:r>
          </a:p>
          <a:p>
            <a:pPr lvl="1"/>
            <a:r>
              <a:rPr lang="en-US" dirty="0"/>
              <a:t>Provides for potentially less burdensome maintenance of the PRO-PM</a:t>
            </a:r>
          </a:p>
          <a:p>
            <a:pPr lvl="1"/>
            <a:r>
              <a:rPr lang="en-US" dirty="0"/>
              <a:t>Requires clinical settings to use a specific PROM regardless of its suitability for the population</a:t>
            </a:r>
          </a:p>
          <a:p>
            <a:r>
              <a:rPr lang="en-US" dirty="0"/>
              <a:t>There is growing interest in PRO-PMs that utilize data from several different PROMs</a:t>
            </a:r>
          </a:p>
          <a:p>
            <a:pPr lvl="1"/>
            <a:r>
              <a:rPr lang="en-US" dirty="0"/>
              <a:t>Enables clinical settings to choose the best PROM for the population</a:t>
            </a:r>
          </a:p>
          <a:p>
            <a:pPr lvl="1"/>
            <a:r>
              <a:rPr lang="en-US" dirty="0"/>
              <a:t>Provides flexibility to use data from multiple PROMs that measure different domains (e.g., health-related quality of life and functional status)</a:t>
            </a:r>
          </a:p>
          <a:p>
            <a:pPr lvl="1"/>
            <a:r>
              <a:rPr lang="en-US" dirty="0"/>
              <a:t>Requires crosswalks to ensure consistency</a:t>
            </a:r>
          </a:p>
        </p:txBody>
      </p:sp>
      <p:sp>
        <p:nvSpPr>
          <p:cNvPr id="4" name="Slide Number Placeholder 3">
            <a:extLst>
              <a:ext uri="{FF2B5EF4-FFF2-40B4-BE49-F238E27FC236}">
                <a16:creationId xmlns:a16="http://schemas.microsoft.com/office/drawing/2014/main" id="{EEDAAF91-E604-4D3D-B641-58436A33E9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srgbClr val="72246C"/>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F2B6C80-8957-430C-90F6-B893173339DA}"/>
              </a:ext>
              <a:ext uri="{C183D7F6-B498-43B3-948B-1728B52AA6E4}">
                <adec:decorative xmlns:adec="http://schemas.microsoft.com/office/drawing/2017/decorative" val="1"/>
              </a:ext>
            </a:extLst>
          </p:cNvPr>
          <p:cNvPicPr>
            <a:picLocks noChangeAspect="1"/>
          </p:cNvPicPr>
          <p:nvPr/>
        </p:nvPicPr>
        <p:blipFill>
          <a:blip r:embed="rId3">
            <a:alphaModFix amt="99000"/>
          </a:blip>
          <a:stretch>
            <a:fillRect/>
          </a:stretch>
        </p:blipFill>
        <p:spPr>
          <a:xfrm>
            <a:off x="2257537" y="676656"/>
            <a:ext cx="46154" cy="46154"/>
          </a:xfrm>
          <a:prstGeom prst="rect">
            <a:avLst/>
          </a:prstGeom>
        </p:spPr>
      </p:pic>
    </p:spTree>
    <p:extLst>
      <p:ext uri="{BB962C8B-B14F-4D97-AF65-F5344CB8AC3E}">
        <p14:creationId xmlns:p14="http://schemas.microsoft.com/office/powerpoint/2010/main" val="1492063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70750-EA05-452C-876F-BCBE4DEEF9FF}"/>
              </a:ext>
            </a:extLst>
          </p:cNvPr>
          <p:cNvSpPr>
            <a:spLocks noGrp="1"/>
          </p:cNvSpPr>
          <p:nvPr>
            <p:ph type="title"/>
          </p:nvPr>
        </p:nvSpPr>
        <p:spPr/>
        <p:txBody>
          <a:bodyPr/>
          <a:lstStyle/>
          <a:p>
            <a:r>
              <a:rPr lang="en-US"/>
              <a:t>The Roadmap: Stages and Tasks</a:t>
            </a:r>
          </a:p>
        </p:txBody>
      </p:sp>
      <p:sp>
        <p:nvSpPr>
          <p:cNvPr id="3" name="Content Placeholder 2">
            <a:extLst>
              <a:ext uri="{FF2B5EF4-FFF2-40B4-BE49-F238E27FC236}">
                <a16:creationId xmlns:a16="http://schemas.microsoft.com/office/drawing/2014/main" id="{851DBA99-C48E-48E4-96EC-CFF7B7408873}"/>
              </a:ext>
            </a:extLst>
          </p:cNvPr>
          <p:cNvSpPr>
            <a:spLocks noGrp="1"/>
          </p:cNvSpPr>
          <p:nvPr>
            <p:ph idx="1"/>
          </p:nvPr>
        </p:nvSpPr>
        <p:spPr/>
        <p:txBody>
          <a:bodyPr/>
          <a:lstStyle/>
          <a:p>
            <a:r>
              <a:rPr lang="en-US" dirty="0"/>
              <a:t>The Roadmap is organized into four stages </a:t>
            </a:r>
          </a:p>
          <a:p>
            <a:pPr lvl="1"/>
            <a:r>
              <a:rPr lang="en-US" dirty="0"/>
              <a:t>Stage 1: Definition of Measurement Goals</a:t>
            </a:r>
          </a:p>
          <a:p>
            <a:pPr lvl="1"/>
            <a:r>
              <a:rPr lang="en-US" dirty="0"/>
              <a:t>Stage 2: Exploration and Assessment of PROMs</a:t>
            </a:r>
          </a:p>
          <a:p>
            <a:pPr lvl="1"/>
            <a:r>
              <a:rPr lang="en-US" dirty="0"/>
              <a:t>Stage 3: Development and Testing of the PRO-PM</a:t>
            </a:r>
          </a:p>
          <a:p>
            <a:pPr lvl="1"/>
            <a:r>
              <a:rPr lang="en-US" dirty="0"/>
              <a:t>Stage 4: Finalization and Implementation of the PRO-PM</a:t>
            </a:r>
          </a:p>
          <a:p>
            <a:r>
              <a:rPr lang="en-US" dirty="0"/>
              <a:t>A series of 16 tasks occur within the four stages</a:t>
            </a:r>
          </a:p>
          <a:p>
            <a:r>
              <a:rPr lang="en-US" dirty="0"/>
              <a:t>Tasks can move across stages, depending on:</a:t>
            </a:r>
          </a:p>
          <a:p>
            <a:pPr lvl="1"/>
            <a:r>
              <a:rPr lang="en-US" dirty="0"/>
              <a:t>Specific needs of the PRO-PM </a:t>
            </a:r>
          </a:p>
          <a:p>
            <a:pPr lvl="1"/>
            <a:r>
              <a:rPr lang="en-US" dirty="0"/>
              <a:t>Preferences of the development team</a:t>
            </a:r>
          </a:p>
          <a:p>
            <a:pPr lvl="1"/>
            <a:r>
              <a:rPr lang="en-US" dirty="0"/>
              <a:t>Policies of the organization</a:t>
            </a:r>
          </a:p>
        </p:txBody>
      </p:sp>
      <p:sp>
        <p:nvSpPr>
          <p:cNvPr id="4" name="Slide Number Placeholder 3">
            <a:extLst>
              <a:ext uri="{FF2B5EF4-FFF2-40B4-BE49-F238E27FC236}">
                <a16:creationId xmlns:a16="http://schemas.microsoft.com/office/drawing/2014/main" id="{EEDAAF91-E604-4D3D-B641-58436A33E9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srgbClr val="72246C"/>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F2B6C80-8957-430C-90F6-B893173339DA}"/>
              </a:ext>
              <a:ext uri="{C183D7F6-B498-43B3-948B-1728B52AA6E4}">
                <adec:decorative xmlns:adec="http://schemas.microsoft.com/office/drawing/2017/decorative" val="1"/>
              </a:ext>
            </a:extLst>
          </p:cNvPr>
          <p:cNvPicPr>
            <a:picLocks noChangeAspect="1"/>
          </p:cNvPicPr>
          <p:nvPr/>
        </p:nvPicPr>
        <p:blipFill>
          <a:blip r:embed="rId3">
            <a:alphaModFix amt="99000"/>
          </a:blip>
          <a:stretch>
            <a:fillRect/>
          </a:stretch>
        </p:blipFill>
        <p:spPr>
          <a:xfrm>
            <a:off x="2257537" y="676656"/>
            <a:ext cx="46154" cy="46154"/>
          </a:xfrm>
          <a:prstGeom prst="rect">
            <a:avLst/>
          </a:prstGeom>
        </p:spPr>
      </p:pic>
    </p:spTree>
    <p:extLst>
      <p:ext uri="{BB962C8B-B14F-4D97-AF65-F5344CB8AC3E}">
        <p14:creationId xmlns:p14="http://schemas.microsoft.com/office/powerpoint/2010/main" val="4281150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70750-EA05-452C-876F-BCBE4DEEF9FF}"/>
              </a:ext>
            </a:extLst>
          </p:cNvPr>
          <p:cNvSpPr>
            <a:spLocks noGrp="1"/>
          </p:cNvSpPr>
          <p:nvPr>
            <p:ph type="title"/>
          </p:nvPr>
        </p:nvSpPr>
        <p:spPr/>
        <p:txBody>
          <a:bodyPr/>
          <a:lstStyle/>
          <a:p>
            <a:r>
              <a:rPr lang="en-US"/>
              <a:t>The Roadmap: Stages and Tasks (Visualization)</a:t>
            </a:r>
          </a:p>
        </p:txBody>
      </p:sp>
      <p:pic>
        <p:nvPicPr>
          <p:cNvPr id="7" name="Content Placeholder 6" descr="Graphic that shows 4 stages of PRO-PM development: Definition of Measurement Goals; Exploration and Assessment of PROMs; Development and Testing of the PRO-PM; and Finalization and Implementation of the PRO-PM. The graphic also depicts 16 tasks that occur within the stages.">
            <a:extLst>
              <a:ext uri="{FF2B5EF4-FFF2-40B4-BE49-F238E27FC236}">
                <a16:creationId xmlns:a16="http://schemas.microsoft.com/office/drawing/2014/main" id="{D96EDCAA-638D-4CA7-B6CF-739B03BCB9F9}"/>
              </a:ext>
            </a:extLst>
          </p:cNvPr>
          <p:cNvPicPr>
            <a:picLocks noGrp="1" noChangeAspect="1"/>
          </p:cNvPicPr>
          <p:nvPr>
            <p:ph idx="1"/>
          </p:nvPr>
        </p:nvPicPr>
        <p:blipFill>
          <a:blip r:embed="rId3"/>
          <a:stretch>
            <a:fillRect/>
          </a:stretch>
        </p:blipFill>
        <p:spPr>
          <a:xfrm>
            <a:off x="2280614" y="2047876"/>
            <a:ext cx="7629927" cy="4017433"/>
          </a:xfrm>
        </p:spPr>
      </p:pic>
      <p:sp>
        <p:nvSpPr>
          <p:cNvPr id="4" name="Slide Number Placeholder 3">
            <a:extLst>
              <a:ext uri="{FF2B5EF4-FFF2-40B4-BE49-F238E27FC236}">
                <a16:creationId xmlns:a16="http://schemas.microsoft.com/office/drawing/2014/main" id="{EEDAAF91-E604-4D3D-B641-58436A33E9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srgbClr val="72246C"/>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72246C"/>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F2B6C80-8957-430C-90F6-B893173339DA}"/>
              </a:ext>
              <a:ext uri="{C183D7F6-B498-43B3-948B-1728B52AA6E4}">
                <adec:decorative xmlns:adec="http://schemas.microsoft.com/office/drawing/2017/decorative" val="1"/>
              </a:ext>
            </a:extLst>
          </p:cNvPr>
          <p:cNvPicPr>
            <a:picLocks noChangeAspect="1"/>
          </p:cNvPicPr>
          <p:nvPr/>
        </p:nvPicPr>
        <p:blipFill>
          <a:blip r:embed="rId4">
            <a:alphaModFix amt="99000"/>
          </a:blip>
          <a:stretch>
            <a:fillRect/>
          </a:stretch>
        </p:blipFill>
        <p:spPr>
          <a:xfrm>
            <a:off x="2257537" y="676656"/>
            <a:ext cx="46154" cy="46154"/>
          </a:xfrm>
          <a:prstGeom prst="rect">
            <a:avLst/>
          </a:prstGeom>
        </p:spPr>
      </p:pic>
    </p:spTree>
    <p:extLst>
      <p:ext uri="{BB962C8B-B14F-4D97-AF65-F5344CB8AC3E}">
        <p14:creationId xmlns:p14="http://schemas.microsoft.com/office/powerpoint/2010/main" val="1978796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B9B80-7542-4555-A0EF-F710FCCB4438}"/>
              </a:ext>
            </a:extLst>
          </p:cNvPr>
          <p:cNvSpPr>
            <a:spLocks noGrp="1"/>
          </p:cNvSpPr>
          <p:nvPr>
            <p:ph type="title"/>
          </p:nvPr>
        </p:nvSpPr>
        <p:spPr/>
        <p:txBody>
          <a:bodyPr/>
          <a:lstStyle/>
          <a:p>
            <a:r>
              <a:rPr lang="en-US"/>
              <a:t>Year Two Work on The Roadmap</a:t>
            </a:r>
          </a:p>
        </p:txBody>
      </p:sp>
      <p:sp>
        <p:nvSpPr>
          <p:cNvPr id="3" name="Slide Number Placeholder 2">
            <a:extLst>
              <a:ext uri="{FF2B5EF4-FFF2-40B4-BE49-F238E27FC236}">
                <a16:creationId xmlns:a16="http://schemas.microsoft.com/office/drawing/2014/main" id="{67E0B8C8-44E2-43A5-B377-94568D98CDC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694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D26C-5F37-4C37-A23A-21FA05A41CE1}"/>
              </a:ext>
            </a:extLst>
          </p:cNvPr>
          <p:cNvSpPr>
            <a:spLocks noGrp="1"/>
          </p:cNvSpPr>
          <p:nvPr>
            <p:ph type="title"/>
          </p:nvPr>
        </p:nvSpPr>
        <p:spPr/>
        <p:txBody>
          <a:bodyPr/>
          <a:lstStyle/>
          <a:p>
            <a:r>
              <a:rPr lang="en-US"/>
              <a:t>Year Two: Goals</a:t>
            </a:r>
          </a:p>
        </p:txBody>
      </p:sp>
      <p:sp>
        <p:nvSpPr>
          <p:cNvPr id="3" name="Content Placeholder 2">
            <a:extLst>
              <a:ext uri="{FF2B5EF4-FFF2-40B4-BE49-F238E27FC236}">
                <a16:creationId xmlns:a16="http://schemas.microsoft.com/office/drawing/2014/main" id="{B1E0E59B-6B1F-4DB7-B187-1DA1C31B768C}"/>
              </a:ext>
            </a:extLst>
          </p:cNvPr>
          <p:cNvSpPr>
            <a:spLocks noGrp="1"/>
          </p:cNvSpPr>
          <p:nvPr>
            <p:ph idx="1"/>
          </p:nvPr>
        </p:nvSpPr>
        <p:spPr/>
        <p:txBody>
          <a:bodyPr/>
          <a:lstStyle/>
          <a:p>
            <a:r>
              <a:rPr lang="en-US" dirty="0">
                <a:effectLst/>
                <a:ea typeface="Calibri" panose="020F0502020204030204" pitchFamily="34" charset="0"/>
              </a:rPr>
              <a:t>The second year of Building a Roadmap From PROMs to PRO-PMs will revisit and update the first year’s work with additional information on:</a:t>
            </a:r>
          </a:p>
          <a:p>
            <a:pPr lvl="1"/>
            <a:r>
              <a:rPr lang="en-US" dirty="0"/>
              <a:t>Digital quality measures (dQMs) and digital PRO-PMs</a:t>
            </a:r>
          </a:p>
          <a:p>
            <a:pPr lvl="1"/>
            <a:r>
              <a:rPr lang="en-US" dirty="0"/>
              <a:t>Mode of PROM administration</a:t>
            </a:r>
          </a:p>
          <a:p>
            <a:pPr lvl="1"/>
            <a:r>
              <a:rPr lang="en-US" dirty="0"/>
              <a:t>Expanded definitions</a:t>
            </a:r>
          </a:p>
          <a:p>
            <a:pPr lvl="1"/>
            <a:r>
              <a:rPr lang="en-US" dirty="0"/>
              <a:t>Other information to be determined</a:t>
            </a:r>
          </a:p>
          <a:p>
            <a:r>
              <a:rPr lang="en-US" dirty="0"/>
              <a:t>Up to nine measure developer reviewers will be invited to suggest improvement opportunities to the Roadmap</a:t>
            </a:r>
          </a:p>
        </p:txBody>
      </p:sp>
      <p:sp>
        <p:nvSpPr>
          <p:cNvPr id="4" name="Slide Number Placeholder 3">
            <a:extLst>
              <a:ext uri="{FF2B5EF4-FFF2-40B4-BE49-F238E27FC236}">
                <a16:creationId xmlns:a16="http://schemas.microsoft.com/office/drawing/2014/main" id="{A0582C55-69FE-4514-962D-723A0657165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srgbClr val="32629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32629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4833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D26C-5F37-4C37-A23A-21FA05A41CE1}"/>
              </a:ext>
            </a:extLst>
          </p:cNvPr>
          <p:cNvSpPr>
            <a:spLocks noGrp="1"/>
          </p:cNvSpPr>
          <p:nvPr>
            <p:ph type="title"/>
          </p:nvPr>
        </p:nvSpPr>
        <p:spPr/>
        <p:txBody>
          <a:bodyPr/>
          <a:lstStyle/>
          <a:p>
            <a:r>
              <a:rPr lang="en-US"/>
              <a:t>Year Two: TEP Meetings</a:t>
            </a:r>
          </a:p>
        </p:txBody>
      </p:sp>
      <p:pic>
        <p:nvPicPr>
          <p:cNvPr id="5" name="Picture 4" descr="Table Year Two: TEP Meetings&#10;">
            <a:extLst>
              <a:ext uri="{FF2B5EF4-FFF2-40B4-BE49-F238E27FC236}">
                <a16:creationId xmlns:a16="http://schemas.microsoft.com/office/drawing/2014/main" id="{91FA0CB7-8D76-42E5-BAD2-8BF7AF8AD39F}"/>
              </a:ext>
            </a:extLst>
          </p:cNvPr>
          <p:cNvPicPr>
            <a:picLocks noChangeAspect="1"/>
          </p:cNvPicPr>
          <p:nvPr/>
        </p:nvPicPr>
        <p:blipFill>
          <a:blip r:embed="rId3"/>
          <a:stretch>
            <a:fillRect/>
          </a:stretch>
        </p:blipFill>
        <p:spPr>
          <a:xfrm>
            <a:off x="2450276" y="2003430"/>
            <a:ext cx="7291448" cy="4352921"/>
          </a:xfrm>
          <a:prstGeom prst="rect">
            <a:avLst/>
          </a:prstGeom>
        </p:spPr>
      </p:pic>
      <p:sp>
        <p:nvSpPr>
          <p:cNvPr id="4" name="Slide Number Placeholder 3">
            <a:extLst>
              <a:ext uri="{FF2B5EF4-FFF2-40B4-BE49-F238E27FC236}">
                <a16:creationId xmlns:a16="http://schemas.microsoft.com/office/drawing/2014/main" id="{A0582C55-69FE-4514-962D-723A0657165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srgbClr val="32629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32629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241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AD26C-5F37-4C37-A23A-21FA05A41CE1}"/>
              </a:ext>
            </a:extLst>
          </p:cNvPr>
          <p:cNvSpPr>
            <a:spLocks noGrp="1"/>
          </p:cNvSpPr>
          <p:nvPr>
            <p:ph type="title"/>
          </p:nvPr>
        </p:nvSpPr>
        <p:spPr/>
        <p:txBody>
          <a:bodyPr/>
          <a:lstStyle/>
          <a:p>
            <a:r>
              <a:rPr lang="en-US"/>
              <a:t>Year Two: Key Deliverables</a:t>
            </a:r>
          </a:p>
        </p:txBody>
      </p:sp>
      <p:sp>
        <p:nvSpPr>
          <p:cNvPr id="3" name="Content Placeholder 2">
            <a:extLst>
              <a:ext uri="{FF2B5EF4-FFF2-40B4-BE49-F238E27FC236}">
                <a16:creationId xmlns:a16="http://schemas.microsoft.com/office/drawing/2014/main" id="{B1E0E59B-6B1F-4DB7-B187-1DA1C31B768C}"/>
              </a:ext>
            </a:extLst>
          </p:cNvPr>
          <p:cNvSpPr>
            <a:spLocks noGrp="1"/>
          </p:cNvSpPr>
          <p:nvPr>
            <p:ph idx="1"/>
          </p:nvPr>
        </p:nvSpPr>
        <p:spPr/>
        <p:txBody>
          <a:bodyPr/>
          <a:lstStyle/>
          <a:p>
            <a:pPr>
              <a:lnSpc>
                <a:spcPct val="100000"/>
              </a:lnSpc>
            </a:pPr>
            <a:r>
              <a:rPr lang="en-US" b="1"/>
              <a:t>Updated Environmental Scan Report: </a:t>
            </a:r>
            <a:r>
              <a:rPr lang="en-US"/>
              <a:t>current-state of high-quality PROMs and digital PRO-PMs for CMS regulatory purposes; primary focus for updates will be the current-state of digital measurement</a:t>
            </a:r>
          </a:p>
          <a:p>
            <a:pPr>
              <a:lnSpc>
                <a:spcPct val="100000"/>
              </a:lnSpc>
            </a:pPr>
            <a:r>
              <a:rPr lang="en-US" b="1"/>
              <a:t>Developer Feedback Report: </a:t>
            </a:r>
            <a:r>
              <a:rPr lang="en-US"/>
              <a:t>discussion of user experience with the Technical Guidance and suggestions for new topics to be included in an updated version of the guidance</a:t>
            </a:r>
          </a:p>
          <a:p>
            <a:pPr>
              <a:lnSpc>
                <a:spcPct val="100000"/>
              </a:lnSpc>
            </a:pPr>
            <a:r>
              <a:rPr lang="en-US" b="1"/>
              <a:t>Update Technical Guidance:</a:t>
            </a:r>
            <a:r>
              <a:rPr lang="en-US"/>
              <a:t> revised version of the Technical Guidance Report, or </a:t>
            </a:r>
            <a:r>
              <a:rPr lang="en-US" i="1"/>
              <a:t>Roadmap; </a:t>
            </a:r>
            <a:r>
              <a:rPr lang="en-US"/>
              <a:t>key changes will be based on recommendations from measure developers and expanded information on digital measure development</a:t>
            </a:r>
          </a:p>
        </p:txBody>
      </p:sp>
      <p:sp>
        <p:nvSpPr>
          <p:cNvPr id="4" name="Slide Number Placeholder 3">
            <a:extLst>
              <a:ext uri="{FF2B5EF4-FFF2-40B4-BE49-F238E27FC236}">
                <a16:creationId xmlns:a16="http://schemas.microsoft.com/office/drawing/2014/main" id="{A0582C55-69FE-4514-962D-723A0657165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srgbClr val="32629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32629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07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4B196-A27B-40B2-A606-22DCB7F8910C}"/>
              </a:ext>
            </a:extLst>
          </p:cNvPr>
          <p:cNvSpPr>
            <a:spLocks noGrp="1"/>
          </p:cNvSpPr>
          <p:nvPr>
            <p:ph type="title"/>
          </p:nvPr>
        </p:nvSpPr>
        <p:spPr/>
        <p:txBody>
          <a:bodyPr/>
          <a:lstStyle/>
          <a:p>
            <a:r>
              <a:rPr lang="en-US"/>
              <a:t>Questions?</a:t>
            </a:r>
          </a:p>
        </p:txBody>
      </p:sp>
      <p:sp>
        <p:nvSpPr>
          <p:cNvPr id="3" name="Slide Number Placeholder 2">
            <a:extLst>
              <a:ext uri="{FF2B5EF4-FFF2-40B4-BE49-F238E27FC236}">
                <a16:creationId xmlns:a16="http://schemas.microsoft.com/office/drawing/2014/main" id="{D2C22712-6091-4A72-95BA-04FD90E880A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533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223229-96C4-4F20-9E54-ADEF785D6291}"/>
              </a:ext>
            </a:extLst>
          </p:cNvPr>
          <p:cNvSpPr>
            <a:spLocks noGrp="1"/>
          </p:cNvSpPr>
          <p:nvPr>
            <p:ph type="title"/>
          </p:nvPr>
        </p:nvSpPr>
        <p:spPr>
          <a:xfrm>
            <a:off x="1298448" y="1371600"/>
            <a:ext cx="7315200" cy="676275"/>
          </a:xfrm>
        </p:spPr>
        <p:txBody>
          <a:bodyPr anchor="t">
            <a:normAutofit/>
          </a:bodyPr>
          <a:lstStyle/>
          <a:p>
            <a:r>
              <a:rPr lang="en-US"/>
              <a:t>Contact Information</a:t>
            </a:r>
          </a:p>
        </p:txBody>
      </p:sp>
      <p:pic>
        <p:nvPicPr>
          <p:cNvPr id="10" name="Picture 9" descr="Contact information for PRO-PM Project, including email (propmroadmap@qualityforum.org), phone (202-783-1300), and project page (http://www.qualityforum.org/Building_a_Roadmap_from_Patient-Reported_Outcome_Measures_to_Patient-Reported_Outcome-Performance_Measures_.aspx)&#10;">
            <a:extLst>
              <a:ext uri="{FF2B5EF4-FFF2-40B4-BE49-F238E27FC236}">
                <a16:creationId xmlns:a16="http://schemas.microsoft.com/office/drawing/2014/main" id="{1F1CDE0E-390C-450A-95C3-7802A3C03BC6}"/>
              </a:ext>
            </a:extLst>
          </p:cNvPr>
          <p:cNvPicPr>
            <a:picLocks noChangeAspect="1"/>
          </p:cNvPicPr>
          <p:nvPr/>
        </p:nvPicPr>
        <p:blipFill>
          <a:blip r:embed="rId3"/>
          <a:stretch>
            <a:fillRect/>
          </a:stretch>
        </p:blipFill>
        <p:spPr>
          <a:xfrm>
            <a:off x="2243818" y="2030430"/>
            <a:ext cx="7704363" cy="4308476"/>
          </a:xfrm>
          <a:prstGeom prst="rect">
            <a:avLst/>
          </a:prstGeom>
        </p:spPr>
      </p:pic>
      <p:sp>
        <p:nvSpPr>
          <p:cNvPr id="4" name="Slide Number Placeholder 3">
            <a:extLst>
              <a:ext uri="{FF2B5EF4-FFF2-40B4-BE49-F238E27FC236}">
                <a16:creationId xmlns:a16="http://schemas.microsoft.com/office/drawing/2014/main" id="{FC5BA307-4431-47E4-9F7C-D1687C9EE914}"/>
              </a:ext>
            </a:extLst>
          </p:cNvPr>
          <p:cNvSpPr>
            <a:spLocks noGrp="1"/>
          </p:cNvSpPr>
          <p:nvPr>
            <p:ph type="sldNum" sz="quarter" idx="12"/>
          </p:nvPr>
        </p:nvSpPr>
        <p:spPr/>
        <p:txBody>
          <a:bodyPr anchor="t">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A08067B-FC2E-4F2C-85F1-25A6D02D94C9}" type="slidenum">
              <a:rPr kumimoji="0" lang="en-US" sz="1200" b="0" i="0" u="none" strike="noStrike" kern="1200" cap="none" spc="0" normalizeH="0" baseline="0" noProof="0" smtClean="0">
                <a:ln>
                  <a:noFill/>
                </a:ln>
                <a:solidFill>
                  <a:srgbClr val="32629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38</a:t>
            </a:fld>
            <a:endParaRPr kumimoji="0" lang="en-US" sz="1200" b="0" i="0" u="none" strike="noStrike" kern="1200" cap="none" spc="0" normalizeH="0" baseline="0" noProof="0">
              <a:ln>
                <a:noFill/>
              </a:ln>
              <a:solidFill>
                <a:srgbClr val="32629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212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93F948-B5A6-4703-AC2C-CF76F9232D6F}"/>
              </a:ext>
            </a:extLst>
          </p:cNvPr>
          <p:cNvSpPr>
            <a:spLocks noGrp="1"/>
          </p:cNvSpPr>
          <p:nvPr>
            <p:ph type="title"/>
          </p:nvPr>
        </p:nvSpPr>
        <p:spPr/>
        <p:txBody>
          <a:bodyPr/>
          <a:lstStyle/>
          <a:p>
            <a:r>
              <a:rPr lang="en-US" dirty="0"/>
              <a:t>Agenda</a:t>
            </a:r>
          </a:p>
        </p:txBody>
      </p:sp>
      <p:sp>
        <p:nvSpPr>
          <p:cNvPr id="8" name="Content Placeholder 7">
            <a:extLst>
              <a:ext uri="{FF2B5EF4-FFF2-40B4-BE49-F238E27FC236}">
                <a16:creationId xmlns:a16="http://schemas.microsoft.com/office/drawing/2014/main" id="{DADC8D29-5305-4860-A3B9-37AD75C1C0D3}"/>
              </a:ext>
            </a:extLst>
          </p:cNvPr>
          <p:cNvSpPr>
            <a:spLocks noGrp="1"/>
          </p:cNvSpPr>
          <p:nvPr>
            <p:ph idx="1"/>
          </p:nvPr>
        </p:nvSpPr>
        <p:spPr/>
        <p:txBody>
          <a:bodyPr/>
          <a:lstStyle/>
          <a:p>
            <a:r>
              <a:rPr lang="en-US" dirty="0"/>
              <a:t>Overview and demonstration of CMS MERIT</a:t>
            </a:r>
          </a:p>
          <a:p>
            <a:r>
              <a:rPr lang="en-US" dirty="0"/>
              <a:t>Presentation on NQF Report, “Building a Roadmap From Patient-Reported Outcome Measures to Patient-Reported Outcome Performance Measures”</a:t>
            </a:r>
          </a:p>
          <a:p>
            <a:endParaRPr lang="en-US" dirty="0"/>
          </a:p>
        </p:txBody>
      </p:sp>
      <p:sp>
        <p:nvSpPr>
          <p:cNvPr id="6" name="Slide Number Placeholder 5">
            <a:extLst>
              <a:ext uri="{FF2B5EF4-FFF2-40B4-BE49-F238E27FC236}">
                <a16:creationId xmlns:a16="http://schemas.microsoft.com/office/drawing/2014/main" id="{A773DD6B-0938-4503-B18A-E01758BC117D}"/>
              </a:ext>
            </a:extLst>
          </p:cNvPr>
          <p:cNvSpPr>
            <a:spLocks noGrp="1"/>
          </p:cNvSpPr>
          <p:nvPr>
            <p:ph type="sldNum" sz="quarter" idx="12"/>
          </p:nvPr>
        </p:nvSpPr>
        <p:spPr/>
        <p:txBody>
          <a:bodyPr/>
          <a:lstStyle/>
          <a:p>
            <a:fld id="{F6B8A4A2-F29A-4651-AFA7-54DA4950AAC7}" type="slidenum">
              <a:rPr lang="en-US" smtClean="0"/>
              <a:pPr/>
              <a:t>3</a:t>
            </a:fld>
            <a:endParaRPr lang="en-US" dirty="0"/>
          </a:p>
        </p:txBody>
      </p:sp>
      <p:sp>
        <p:nvSpPr>
          <p:cNvPr id="5" name="Date Placeholder 4">
            <a:extLst>
              <a:ext uri="{FF2B5EF4-FFF2-40B4-BE49-F238E27FC236}">
                <a16:creationId xmlns:a16="http://schemas.microsoft.com/office/drawing/2014/main" id="{B689B83F-D55E-4D86-B97F-818FA0C5BE52}"/>
              </a:ext>
            </a:extLst>
          </p:cNvPr>
          <p:cNvSpPr>
            <a:spLocks noGrp="1"/>
          </p:cNvSpPr>
          <p:nvPr>
            <p:ph type="dt" sz="half" idx="10"/>
          </p:nvPr>
        </p:nvSpPr>
        <p:spPr/>
        <p:txBody>
          <a:bodyPr/>
          <a:lstStyle/>
          <a:p>
            <a:fld id="{E6A48628-C5AF-4DDE-B627-6DFEF3A1E92F}" type="datetime1">
              <a:rPr lang="en-US" smtClean="0"/>
              <a:t>2/21/2022</a:t>
            </a:fld>
            <a:endParaRPr lang="en-US"/>
          </a:p>
        </p:txBody>
      </p:sp>
    </p:spTree>
    <p:extLst>
      <p:ext uri="{BB962C8B-B14F-4D97-AF65-F5344CB8AC3E}">
        <p14:creationId xmlns:p14="http://schemas.microsoft.com/office/powerpoint/2010/main" val="4220545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hlinkClick r:id="rId2"/>
            <a:extLst>
              <a:ext uri="{FF2B5EF4-FFF2-40B4-BE49-F238E27FC236}">
                <a16:creationId xmlns:a16="http://schemas.microsoft.com/office/drawing/2014/main" id="{C8FBCA8D-E111-4F3E-91BB-13DA1D252B4F}"/>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70667"/>
          <a:stretch/>
        </p:blipFill>
        <p:spPr>
          <a:xfrm>
            <a:off x="1524003" y="4846320"/>
            <a:ext cx="9143999" cy="2011680"/>
          </a:xfrm>
          <a:prstGeom prst="rect">
            <a:avLst/>
          </a:prstGeom>
        </p:spPr>
      </p:pic>
      <p:sp>
        <p:nvSpPr>
          <p:cNvPr id="2" name="Title 1">
            <a:extLst>
              <a:ext uri="{FF2B5EF4-FFF2-40B4-BE49-F238E27FC236}">
                <a16:creationId xmlns:a16="http://schemas.microsoft.com/office/drawing/2014/main" id="{C5D5BEA2-D299-4E66-B5C1-F96790FA4B38}"/>
              </a:ext>
            </a:extLst>
          </p:cNvPr>
          <p:cNvSpPr>
            <a:spLocks noGrp="1"/>
          </p:cNvSpPr>
          <p:nvPr>
            <p:ph type="title"/>
          </p:nvPr>
        </p:nvSpPr>
        <p:spPr/>
        <p:txBody>
          <a:bodyPr/>
          <a:lstStyle/>
          <a:p>
            <a:r>
              <a:rPr lang="en-US"/>
              <a:t>THANK YOU.</a:t>
            </a:r>
          </a:p>
        </p:txBody>
      </p:sp>
      <p:sp>
        <p:nvSpPr>
          <p:cNvPr id="7" name="Content Placeholder 6">
            <a:extLst>
              <a:ext uri="{FF2B5EF4-FFF2-40B4-BE49-F238E27FC236}">
                <a16:creationId xmlns:a16="http://schemas.microsoft.com/office/drawing/2014/main" id="{830706F0-0B31-485F-AB3C-9882CF9AC8CD}"/>
              </a:ext>
            </a:extLst>
          </p:cNvPr>
          <p:cNvSpPr>
            <a:spLocks noGrp="1"/>
          </p:cNvSpPr>
          <p:nvPr>
            <p:ph idx="1"/>
          </p:nvPr>
        </p:nvSpPr>
        <p:spPr/>
        <p:txBody>
          <a:bodyPr/>
          <a:lstStyle/>
          <a:p>
            <a:r>
              <a:rPr lang="en-US" b="1"/>
              <a:t>NATIONAL QUALITY FORUM</a:t>
            </a:r>
          </a:p>
          <a:p>
            <a:r>
              <a:rPr lang="en-US" sz="1800">
                <a:hlinkClick r:id="rId2">
                  <a:extLst>
                    <a:ext uri="{A12FA001-AC4F-418D-AE19-62706E023703}">
                      <ahyp:hlinkClr xmlns:ahyp="http://schemas.microsoft.com/office/drawing/2018/hyperlinkcolor" val="tx"/>
                    </a:ext>
                  </a:extLst>
                </a:hlinkClick>
              </a:rPr>
              <a:t>http://www.qualityforum.org</a:t>
            </a:r>
            <a:endParaRPr lang="en-US" sz="1800"/>
          </a:p>
          <a:p>
            <a:endParaRPr lang="en-US" sz="1800"/>
          </a:p>
        </p:txBody>
      </p:sp>
      <p:sp>
        <p:nvSpPr>
          <p:cNvPr id="4" name="Slide Number Placeholder 3">
            <a:extLst>
              <a:ext uri="{FF2B5EF4-FFF2-40B4-BE49-F238E27FC236}">
                <a16:creationId xmlns:a16="http://schemas.microsoft.com/office/drawing/2014/main" id="{A43F0EE6-0BFF-40B5-95B5-B8F89165D0B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08067B-FC2E-4F2C-85F1-25A6D02D94C9}" type="slidenum">
              <a:rPr kumimoji="0" lang="en-US" sz="1200" b="0" i="0" u="none" strike="noStrike" kern="1200" cap="none" spc="0" normalizeH="0" baseline="0" noProof="0" smtClean="0">
                <a:ln>
                  <a:noFill/>
                </a:ln>
                <a:solidFill>
                  <a:srgbClr val="326295"/>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32629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360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908372-1E91-4885-BC9B-06109A4F9183}"/>
              </a:ext>
            </a:extLst>
          </p:cNvPr>
          <p:cNvSpPr>
            <a:spLocks noGrp="1"/>
          </p:cNvSpPr>
          <p:nvPr>
            <p:ph type="title"/>
          </p:nvPr>
        </p:nvSpPr>
        <p:spPr/>
        <p:txBody>
          <a:bodyPr/>
          <a:lstStyle/>
          <a:p>
            <a:r>
              <a:rPr lang="en-US" dirty="0"/>
              <a:t>Discussion Questions</a:t>
            </a:r>
          </a:p>
        </p:txBody>
      </p:sp>
      <p:sp>
        <p:nvSpPr>
          <p:cNvPr id="4" name="Slide Number Placeholder 3">
            <a:extLst>
              <a:ext uri="{FF2B5EF4-FFF2-40B4-BE49-F238E27FC236}">
                <a16:creationId xmlns:a16="http://schemas.microsoft.com/office/drawing/2014/main" id="{91605D15-7489-4649-9656-83CB79D3E757}"/>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40</a:t>
            </a:fld>
            <a:endParaRPr lang="en-US" dirty="0"/>
          </a:p>
        </p:txBody>
      </p:sp>
      <p:sp>
        <p:nvSpPr>
          <p:cNvPr id="3" name="Date Placeholder 2">
            <a:extLst>
              <a:ext uri="{FF2B5EF4-FFF2-40B4-BE49-F238E27FC236}">
                <a16:creationId xmlns:a16="http://schemas.microsoft.com/office/drawing/2014/main" id="{3D1F00CD-F82B-4C3E-9A3E-E2591226B44D}"/>
              </a:ext>
              <a:ext uri="{C183D7F6-B498-43B3-948B-1728B52AA6E4}">
                <adec:decorative xmlns:adec="http://schemas.microsoft.com/office/drawing/2017/decorative" val="1"/>
              </a:ext>
            </a:extLst>
          </p:cNvPr>
          <p:cNvSpPr>
            <a:spLocks noGrp="1"/>
          </p:cNvSpPr>
          <p:nvPr>
            <p:ph type="dt" sz="half" idx="10"/>
          </p:nvPr>
        </p:nvSpPr>
        <p:spPr/>
        <p:txBody>
          <a:bodyPr/>
          <a:lstStyle/>
          <a:p>
            <a:fld id="{41F09601-6DD1-4740-9ACE-453A4C2DF7A6}" type="datetime1">
              <a:rPr lang="en-US" smtClean="0"/>
              <a:t>2/21/2022</a:t>
            </a:fld>
            <a:endParaRPr lang="en-US"/>
          </a:p>
        </p:txBody>
      </p:sp>
    </p:spTree>
    <p:extLst>
      <p:ext uri="{BB962C8B-B14F-4D97-AF65-F5344CB8AC3E}">
        <p14:creationId xmlns:p14="http://schemas.microsoft.com/office/powerpoint/2010/main" val="2417362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D5AB57-95F8-4B3F-9180-BDC69A28A685}"/>
              </a:ext>
            </a:extLst>
          </p:cNvPr>
          <p:cNvSpPr>
            <a:spLocks noGrp="1"/>
          </p:cNvSpPr>
          <p:nvPr>
            <p:ph type="title"/>
          </p:nvPr>
        </p:nvSpPr>
        <p:spPr>
          <a:xfrm>
            <a:off x="457200" y="19638"/>
            <a:ext cx="11277600" cy="1371600"/>
          </a:xfrm>
        </p:spPr>
        <p:txBody>
          <a:bodyPr/>
          <a:lstStyle/>
          <a:p>
            <a:r>
              <a:rPr lang="en-US" dirty="0"/>
              <a:t>Announcements</a:t>
            </a:r>
          </a:p>
        </p:txBody>
      </p:sp>
      <p:sp>
        <p:nvSpPr>
          <p:cNvPr id="6" name="Content Placeholder 5">
            <a:extLst>
              <a:ext uri="{FF2B5EF4-FFF2-40B4-BE49-F238E27FC236}">
                <a16:creationId xmlns:a16="http://schemas.microsoft.com/office/drawing/2014/main" id="{48384136-7B0D-4B77-B192-756CBA37FE0D}"/>
              </a:ext>
            </a:extLst>
          </p:cNvPr>
          <p:cNvSpPr>
            <a:spLocks noGrp="1"/>
          </p:cNvSpPr>
          <p:nvPr>
            <p:ph idx="1"/>
          </p:nvPr>
        </p:nvSpPr>
        <p:spPr>
          <a:xfrm>
            <a:off x="457200" y="2026763"/>
            <a:ext cx="11277600" cy="4297838"/>
          </a:xfrm>
        </p:spPr>
        <p:txBody>
          <a:bodyPr/>
          <a:lstStyle/>
          <a:p>
            <a:r>
              <a:rPr lang="en-US" dirty="0"/>
              <a:t>In case you missed it:</a:t>
            </a:r>
          </a:p>
          <a:p>
            <a:pPr lvl="1"/>
            <a:r>
              <a:rPr lang="en-US" dirty="0"/>
              <a:t>“Tackling the Complexities Associated with Diagnostic Performance Measurement” </a:t>
            </a:r>
            <a:r>
              <a:rPr lang="en-US" dirty="0">
                <a:hlinkClick r:id="rId2"/>
              </a:rPr>
              <a:t>https://www.youtube.com/watch?v=JkILFf4QINg&amp;list=PLaV7m2-zFKphUtJHX-mLzNWCMj630UdeF&amp;index=20</a:t>
            </a:r>
            <a:r>
              <a:rPr lang="en-US" dirty="0"/>
              <a:t> </a:t>
            </a:r>
          </a:p>
          <a:p>
            <a:pPr>
              <a:spcBef>
                <a:spcPts val="1800"/>
              </a:spcBef>
            </a:pPr>
            <a:r>
              <a:rPr lang="en-US" dirty="0"/>
              <a:t>Upcoming </a:t>
            </a:r>
          </a:p>
          <a:p>
            <a:pPr lvl="1">
              <a:spcBef>
                <a:spcPts val="1800"/>
              </a:spcBef>
            </a:pPr>
            <a:r>
              <a:rPr lang="en-US" dirty="0"/>
              <a:t>March </a:t>
            </a:r>
            <a:r>
              <a:rPr lang="en-US"/>
              <a:t>30</a:t>
            </a:r>
            <a:r>
              <a:rPr lang="en-US" baseline="30000"/>
              <a:t>th</a:t>
            </a:r>
            <a:r>
              <a:rPr lang="en-US"/>
              <a:t> from 2:00 – 3:00 pm ET learn about CMIT 2.0!</a:t>
            </a:r>
            <a:endParaRPr lang="en-US" dirty="0"/>
          </a:p>
          <a:p>
            <a:pPr marL="457200" lvl="1" indent="0">
              <a:buNone/>
            </a:pPr>
            <a:endParaRPr lang="en-US" dirty="0"/>
          </a:p>
          <a:p>
            <a:pPr marL="457200" lvl="1" indent="0">
              <a:buNone/>
            </a:pPr>
            <a:endParaRPr lang="en-US" dirty="0"/>
          </a:p>
        </p:txBody>
      </p:sp>
      <p:sp>
        <p:nvSpPr>
          <p:cNvPr id="3" name="Slide Number Placeholder 2">
            <a:extLst>
              <a:ext uri="{FF2B5EF4-FFF2-40B4-BE49-F238E27FC236}">
                <a16:creationId xmlns:a16="http://schemas.microsoft.com/office/drawing/2014/main" id="{15E3443E-2BF1-40DD-8558-5430F68657FC}"/>
              </a:ext>
            </a:extLst>
          </p:cNvPr>
          <p:cNvSpPr>
            <a:spLocks noGrp="1"/>
          </p:cNvSpPr>
          <p:nvPr>
            <p:ph type="sldNum" sz="quarter" idx="12"/>
          </p:nvPr>
        </p:nvSpPr>
        <p:spPr/>
        <p:txBody>
          <a:bodyPr/>
          <a:lstStyle/>
          <a:p>
            <a:fld id="{F6B8A4A2-F29A-4651-AFA7-54DA4950AAC7}" type="slidenum">
              <a:rPr lang="en-US" dirty="0" smtClean="0"/>
              <a:pPr/>
              <a:t>41</a:t>
            </a:fld>
            <a:endParaRPr lang="en-US" dirty="0"/>
          </a:p>
        </p:txBody>
      </p:sp>
      <p:sp>
        <p:nvSpPr>
          <p:cNvPr id="4" name="Date Placeholder 3">
            <a:extLst>
              <a:ext uri="{FF2B5EF4-FFF2-40B4-BE49-F238E27FC236}">
                <a16:creationId xmlns:a16="http://schemas.microsoft.com/office/drawing/2014/main" id="{2745F899-034F-4A03-9F9F-1D642438EAAF}"/>
              </a:ext>
            </a:extLst>
          </p:cNvPr>
          <p:cNvSpPr>
            <a:spLocks noGrp="1"/>
          </p:cNvSpPr>
          <p:nvPr>
            <p:ph type="dt" sz="half" idx="10"/>
          </p:nvPr>
        </p:nvSpPr>
        <p:spPr/>
        <p:txBody>
          <a:bodyPr/>
          <a:lstStyle/>
          <a:p>
            <a:fld id="{FFB323EE-0DF1-44F8-AD90-F9DE7ED13117}" type="datetime1">
              <a:rPr lang="en-US" smtClean="0"/>
              <a:t>2/21/2022</a:t>
            </a:fld>
            <a:endParaRPr lang="en-US" dirty="0"/>
          </a:p>
        </p:txBody>
      </p:sp>
    </p:spTree>
    <p:extLst>
      <p:ext uri="{BB962C8B-B14F-4D97-AF65-F5344CB8AC3E}">
        <p14:creationId xmlns:p14="http://schemas.microsoft.com/office/powerpoint/2010/main" val="3675457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descr="CMS logo page" hidden="1">
            <a:extLst>
              <a:ext uri="{FF2B5EF4-FFF2-40B4-BE49-F238E27FC236}">
                <a16:creationId xmlns:a16="http://schemas.microsoft.com/office/drawing/2014/main" id="{C07B69EA-36B6-47E8-AA34-67C6C69BE348}"/>
              </a:ext>
            </a:extLst>
          </p:cNvPr>
          <p:cNvSpPr>
            <a:spLocks noGrp="1"/>
          </p:cNvSpPr>
          <p:nvPr>
            <p:ph type="title"/>
          </p:nvPr>
        </p:nvSpPr>
        <p:spPr/>
        <p:txBody>
          <a:bodyPr/>
          <a:lstStyle/>
          <a:p>
            <a:r>
              <a:rPr lang="en-US" dirty="0"/>
              <a:t>Final Slide with Battelle</a:t>
            </a:r>
            <a:r>
              <a:rPr lang="en-US" baseline="0" dirty="0"/>
              <a:t> &amp; CMS Contact Information</a:t>
            </a:r>
            <a:endParaRPr lang="en-US" dirty="0"/>
          </a:p>
        </p:txBody>
      </p:sp>
      <p:sp>
        <p:nvSpPr>
          <p:cNvPr id="7" name="Contact 1">
            <a:extLst>
              <a:ext uri="{FF2B5EF4-FFF2-40B4-BE49-F238E27FC236}">
                <a16:creationId xmlns:a16="http://schemas.microsoft.com/office/drawing/2014/main" id="{CD1512C2-971D-4851-856B-FBB3F7E9808A}"/>
              </a:ext>
            </a:extLst>
          </p:cNvPr>
          <p:cNvSpPr txBox="1"/>
          <p:nvPr/>
        </p:nvSpPr>
        <p:spPr>
          <a:xfrm>
            <a:off x="457200" y="4240942"/>
            <a:ext cx="5638800" cy="1231106"/>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Battelle</a:t>
            </a:r>
          </a:p>
          <a:p>
            <a:pPr algn="ctr"/>
            <a:r>
              <a:rPr lang="en-US" dirty="0">
                <a:solidFill>
                  <a:schemeClr val="bg1"/>
                </a:solidFill>
                <a:latin typeface="Arial" panose="020B0604020202020204" pitchFamily="34" charset="0"/>
                <a:cs typeface="Arial" panose="020B0604020202020204" pitchFamily="34" charset="0"/>
              </a:rPr>
              <a:t>Kate Buchanan (MMS Information Session Lead) </a:t>
            </a:r>
          </a:p>
          <a:p>
            <a:pPr algn="ctr"/>
            <a:r>
              <a:rPr lang="en-US" dirty="0">
                <a:solidFill>
                  <a:schemeClr val="bg1"/>
                </a:solidFill>
                <a:latin typeface="Arial" panose="020B0604020202020204" pitchFamily="34" charset="0"/>
                <a:cs typeface="Arial" panose="020B0604020202020204" pitchFamily="34" charset="0"/>
              </a:rPr>
              <a:t>Contact: BuchananK@battelle.org </a:t>
            </a:r>
          </a:p>
          <a:p>
            <a:pPr algn="ctr"/>
            <a:r>
              <a:rPr lang="en-US" dirty="0">
                <a:solidFill>
                  <a:schemeClr val="bg1"/>
                </a:solidFill>
                <a:latin typeface="Arial" panose="020B0604020202020204" pitchFamily="34" charset="0"/>
                <a:cs typeface="Arial" panose="020B0604020202020204" pitchFamily="34" charset="0"/>
              </a:rPr>
              <a:t>Feedback: MMSSupport@battelle.org</a:t>
            </a:r>
          </a:p>
        </p:txBody>
      </p:sp>
      <p:sp>
        <p:nvSpPr>
          <p:cNvPr id="6" name="Contact 2">
            <a:extLst>
              <a:ext uri="{FF2B5EF4-FFF2-40B4-BE49-F238E27FC236}">
                <a16:creationId xmlns:a16="http://schemas.microsoft.com/office/drawing/2014/main" id="{9572061B-1862-46B0-B93D-FE2727F9FBE0}"/>
              </a:ext>
            </a:extLst>
          </p:cNvPr>
          <p:cNvSpPr txBox="1"/>
          <p:nvPr/>
        </p:nvSpPr>
        <p:spPr>
          <a:xfrm>
            <a:off x="6096000" y="4240936"/>
            <a:ext cx="5410200" cy="954107"/>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CMS</a:t>
            </a:r>
          </a:p>
          <a:p>
            <a:pPr algn="ctr"/>
            <a:r>
              <a:rPr lang="en-US" dirty="0">
                <a:solidFill>
                  <a:schemeClr val="bg1"/>
                </a:solidFill>
                <a:latin typeface="Arial" panose="020B0604020202020204" pitchFamily="34" charset="0"/>
                <a:cs typeface="Arial" panose="020B0604020202020204" pitchFamily="34" charset="0"/>
              </a:rPr>
              <a:t>Kim Rawlings (CMS COR)</a:t>
            </a:r>
          </a:p>
          <a:p>
            <a:pPr algn="ctr"/>
            <a:r>
              <a:rPr lang="en-US" dirty="0">
                <a:solidFill>
                  <a:schemeClr val="bg1"/>
                </a:solidFill>
                <a:latin typeface="Arial" panose="020B0604020202020204" pitchFamily="34" charset="0"/>
                <a:cs typeface="Arial" panose="020B0604020202020204" pitchFamily="34" charset="0"/>
              </a:rPr>
              <a:t>Contact: Kimberly.Rawlings@cms.hhs.gov</a:t>
            </a:r>
          </a:p>
        </p:txBody>
      </p:sp>
      <p:sp>
        <p:nvSpPr>
          <p:cNvPr id="3" name="Slide Number Placeholder 2">
            <a:extLst>
              <a:ext uri="{FF2B5EF4-FFF2-40B4-BE49-F238E27FC236}">
                <a16:creationId xmlns:a16="http://schemas.microsoft.com/office/drawing/2014/main" id="{775DB788-0C87-4056-87B0-274C887341FF}"/>
              </a:ext>
              <a:ext uri="{C183D7F6-B498-43B3-948B-1728B52AA6E4}">
                <adec:decorative xmlns:adec="http://schemas.microsoft.com/office/drawing/2017/decorative" val="1"/>
              </a:ext>
            </a:extLst>
          </p:cNvPr>
          <p:cNvSpPr>
            <a:spLocks noGrp="1"/>
          </p:cNvSpPr>
          <p:nvPr>
            <p:ph type="sldNum" sz="quarter" idx="11"/>
          </p:nvPr>
        </p:nvSpPr>
        <p:spPr/>
        <p:txBody>
          <a:bodyPr/>
          <a:lstStyle/>
          <a:p>
            <a:fld id="{F6B8A4A2-F29A-4651-AFA7-54DA4950AAC7}" type="slidenum">
              <a:rPr lang="en-US" dirty="0" smtClean="0">
                <a:solidFill>
                  <a:schemeClr val="bg2">
                    <a:lumMod val="20000"/>
                    <a:lumOff val="80000"/>
                  </a:schemeClr>
                </a:solidFill>
              </a:rPr>
              <a:pPr/>
              <a:t>42</a:t>
            </a:fld>
            <a:endParaRPr lang="en-US" dirty="0">
              <a:solidFill>
                <a:schemeClr val="bg2">
                  <a:lumMod val="20000"/>
                  <a:lumOff val="80000"/>
                </a:schemeClr>
              </a:solidFill>
            </a:endParaRPr>
          </a:p>
        </p:txBody>
      </p:sp>
      <p:sp>
        <p:nvSpPr>
          <p:cNvPr id="2" name="Date Placeholder 1">
            <a:extLst>
              <a:ext uri="{FF2B5EF4-FFF2-40B4-BE49-F238E27FC236}">
                <a16:creationId xmlns:a16="http://schemas.microsoft.com/office/drawing/2014/main" id="{A71134B1-F260-4CF9-BE78-0A91A600FD5B}"/>
              </a:ext>
              <a:ext uri="{C183D7F6-B498-43B3-948B-1728B52AA6E4}">
                <adec:decorative xmlns:adec="http://schemas.microsoft.com/office/drawing/2017/decorative" val="1"/>
              </a:ext>
            </a:extLst>
          </p:cNvPr>
          <p:cNvSpPr>
            <a:spLocks noGrp="1"/>
          </p:cNvSpPr>
          <p:nvPr>
            <p:ph type="dt" sz="half" idx="10"/>
          </p:nvPr>
        </p:nvSpPr>
        <p:spPr/>
        <p:txBody>
          <a:bodyPr/>
          <a:lstStyle/>
          <a:p>
            <a:fld id="{481D4D7D-F528-4F38-8683-5942F1015AC9}" type="datetime1">
              <a:rPr lang="en-US" smtClean="0">
                <a:solidFill>
                  <a:schemeClr val="bg2">
                    <a:lumMod val="20000"/>
                    <a:lumOff val="80000"/>
                  </a:schemeClr>
                </a:solidFill>
              </a:rPr>
              <a:t>2/21/2022</a:t>
            </a:fld>
            <a:endParaRPr lang="en-US" dirty="0">
              <a:solidFill>
                <a:schemeClr val="bg2">
                  <a:lumMod val="20000"/>
                  <a:lumOff val="80000"/>
                </a:schemeClr>
              </a:solidFill>
            </a:endParaRPr>
          </a:p>
        </p:txBody>
      </p:sp>
    </p:spTree>
    <p:extLst>
      <p:ext uri="{BB962C8B-B14F-4D97-AF65-F5344CB8AC3E}">
        <p14:creationId xmlns:p14="http://schemas.microsoft.com/office/powerpoint/2010/main" val="1275720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2D1AE-C46F-432A-8A79-1001F59CABD1}"/>
              </a:ext>
            </a:extLst>
          </p:cNvPr>
          <p:cNvSpPr>
            <a:spLocks noGrp="1"/>
          </p:cNvSpPr>
          <p:nvPr>
            <p:ph type="title"/>
          </p:nvPr>
        </p:nvSpPr>
        <p:spPr/>
        <p:txBody>
          <a:bodyPr/>
          <a:lstStyle/>
          <a:p>
            <a:r>
              <a:rPr lang="en-US" dirty="0"/>
              <a:t>CMS MERIT Overview</a:t>
            </a:r>
          </a:p>
        </p:txBody>
      </p:sp>
      <p:sp>
        <p:nvSpPr>
          <p:cNvPr id="3" name="Content Placeholder 2">
            <a:extLst>
              <a:ext uri="{FF2B5EF4-FFF2-40B4-BE49-F238E27FC236}">
                <a16:creationId xmlns:a16="http://schemas.microsoft.com/office/drawing/2014/main" id="{7374CECA-D832-42BD-A4C0-A2C99B2A1BE2}"/>
              </a:ext>
            </a:extLst>
          </p:cNvPr>
          <p:cNvSpPr>
            <a:spLocks noGrp="1"/>
          </p:cNvSpPr>
          <p:nvPr>
            <p:ph idx="1"/>
          </p:nvPr>
        </p:nvSpPr>
        <p:spPr>
          <a:xfrm>
            <a:off x="457200" y="1968501"/>
            <a:ext cx="11277600" cy="4572000"/>
          </a:xfrm>
        </p:spPr>
        <p:txBody>
          <a:bodyPr anchor="ctr">
            <a:normAutofit fontScale="77500" lnSpcReduction="20000"/>
          </a:bodyPr>
          <a:lstStyle/>
          <a:p>
            <a:pPr>
              <a:spcBef>
                <a:spcPts val="600"/>
              </a:spcBef>
            </a:pPr>
            <a:r>
              <a:rPr lang="en-US" dirty="0"/>
              <a:t>What is CMS MERIT?</a:t>
            </a:r>
          </a:p>
          <a:p>
            <a:pPr>
              <a:spcBef>
                <a:spcPts val="600"/>
              </a:spcBef>
            </a:pPr>
            <a:r>
              <a:rPr lang="en-US" dirty="0"/>
              <a:t>CMS MERIT Features</a:t>
            </a:r>
          </a:p>
          <a:p>
            <a:pPr>
              <a:spcBef>
                <a:spcPts val="600"/>
              </a:spcBef>
            </a:pPr>
            <a:r>
              <a:rPr lang="en-US" dirty="0"/>
              <a:t>CMS MERIT Demonstration</a:t>
            </a:r>
          </a:p>
          <a:p>
            <a:pPr lvl="1">
              <a:spcBef>
                <a:spcPts val="600"/>
              </a:spcBef>
            </a:pPr>
            <a:r>
              <a:rPr lang="en-US" dirty="0"/>
              <a:t>Logging into MERIT</a:t>
            </a:r>
          </a:p>
          <a:p>
            <a:pPr lvl="1">
              <a:spcBef>
                <a:spcPts val="600"/>
              </a:spcBef>
            </a:pPr>
            <a:r>
              <a:rPr lang="en-US" dirty="0"/>
              <a:t>Submitting a measure from a previous measure </a:t>
            </a:r>
            <a:r>
              <a:rPr lang="en-US" dirty="0">
                <a:solidFill>
                  <a:srgbClr val="C00000"/>
                </a:solidFill>
              </a:rPr>
              <a:t>(new for 2022!)</a:t>
            </a:r>
          </a:p>
          <a:p>
            <a:pPr lvl="1">
              <a:spcBef>
                <a:spcPts val="600"/>
              </a:spcBef>
            </a:pPr>
            <a:r>
              <a:rPr lang="en-US" dirty="0"/>
              <a:t>Other functions</a:t>
            </a:r>
          </a:p>
          <a:p>
            <a:pPr lvl="2">
              <a:spcBef>
                <a:spcPts val="600"/>
              </a:spcBef>
            </a:pPr>
            <a:r>
              <a:rPr lang="en-US" dirty="0"/>
              <a:t>Changing information you saved (prior to submission)</a:t>
            </a:r>
          </a:p>
          <a:p>
            <a:pPr lvl="2">
              <a:spcBef>
                <a:spcPts val="600"/>
              </a:spcBef>
            </a:pPr>
            <a:r>
              <a:rPr lang="en-US" dirty="0"/>
              <a:t>Adding or deleting an attachment (prior to submission)</a:t>
            </a:r>
          </a:p>
          <a:p>
            <a:pPr lvl="2">
              <a:spcBef>
                <a:spcPts val="600"/>
              </a:spcBef>
            </a:pPr>
            <a:r>
              <a:rPr lang="en-US" dirty="0"/>
              <a:t>Viewing the information you submitted</a:t>
            </a:r>
          </a:p>
          <a:p>
            <a:pPr lvl="2">
              <a:spcBef>
                <a:spcPts val="600"/>
              </a:spcBef>
            </a:pPr>
            <a:r>
              <a:rPr lang="en-US" dirty="0"/>
              <a:t>Exporting/printing a copy of your submission</a:t>
            </a:r>
          </a:p>
          <a:p>
            <a:pPr lvl="2">
              <a:spcBef>
                <a:spcPts val="600"/>
              </a:spcBef>
            </a:pPr>
            <a:r>
              <a:rPr lang="en-US" dirty="0"/>
              <a:t>Changing the information you submitted</a:t>
            </a:r>
          </a:p>
          <a:p>
            <a:pPr lvl="2">
              <a:spcBef>
                <a:spcPts val="600"/>
              </a:spcBef>
            </a:pPr>
            <a:r>
              <a:rPr lang="en-US" dirty="0"/>
              <a:t>Adding a co-submitter </a:t>
            </a:r>
            <a:r>
              <a:rPr lang="en-US" dirty="0">
                <a:solidFill>
                  <a:srgbClr val="C00000"/>
                </a:solidFill>
              </a:rPr>
              <a:t>(new for 2022!)</a:t>
            </a:r>
            <a:endParaRPr lang="en-US" dirty="0"/>
          </a:p>
          <a:p>
            <a:pPr>
              <a:spcBef>
                <a:spcPts val="600"/>
              </a:spcBef>
            </a:pPr>
            <a:r>
              <a:rPr lang="en-US"/>
              <a:t>Help Resources</a:t>
            </a:r>
            <a:endParaRPr lang="en-US" dirty="0"/>
          </a:p>
        </p:txBody>
      </p:sp>
    </p:spTree>
    <p:extLst>
      <p:ext uri="{BB962C8B-B14F-4D97-AF65-F5344CB8AC3E}">
        <p14:creationId xmlns:p14="http://schemas.microsoft.com/office/powerpoint/2010/main" val="1532802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00AC38-6568-4922-AF3A-3C2A1D18CC3D}"/>
              </a:ext>
            </a:extLst>
          </p:cNvPr>
          <p:cNvSpPr>
            <a:spLocks noGrp="1"/>
          </p:cNvSpPr>
          <p:nvPr>
            <p:ph type="title"/>
          </p:nvPr>
        </p:nvSpPr>
        <p:spPr/>
        <p:txBody>
          <a:bodyPr/>
          <a:lstStyle/>
          <a:p>
            <a:r>
              <a:rPr lang="en-US" dirty="0"/>
              <a:t>What is CMS MERIT?</a:t>
            </a:r>
          </a:p>
        </p:txBody>
      </p:sp>
      <p:sp>
        <p:nvSpPr>
          <p:cNvPr id="3" name="Content Placeholder 2">
            <a:extLst>
              <a:ext uri="{FF2B5EF4-FFF2-40B4-BE49-F238E27FC236}">
                <a16:creationId xmlns:a16="http://schemas.microsoft.com/office/drawing/2014/main" id="{E858BC69-FCEF-4E7F-97D5-2EE69034E358}"/>
              </a:ext>
            </a:extLst>
          </p:cNvPr>
          <p:cNvSpPr>
            <a:spLocks noGrp="1"/>
          </p:cNvSpPr>
          <p:nvPr>
            <p:ph idx="1"/>
          </p:nvPr>
        </p:nvSpPr>
        <p:spPr/>
        <p:txBody>
          <a:bodyPr anchor="ctr">
            <a:normAutofit lnSpcReduction="10000"/>
          </a:bodyPr>
          <a:lstStyle/>
          <a:p>
            <a:r>
              <a:rPr lang="en-US" sz="3200" dirty="0">
                <a:effectLst/>
                <a:ea typeface="Calibri" panose="020F0502020204030204" pitchFamily="34" charset="0"/>
              </a:rPr>
              <a:t>The Centers for Medicare &amp; Medicaid Services (CMS) MUC Entry/Review Information Tool (</a:t>
            </a:r>
            <a:r>
              <a:rPr lang="en-US" sz="3200" u="sng" dirty="0">
                <a:solidFill>
                  <a:schemeClr val="tx2"/>
                </a:solidFill>
                <a:effectLst/>
                <a:ea typeface="Calibri" panose="020F0502020204030204" pitchFamily="34" charset="0"/>
                <a:hlinkClick r:id="rId2">
                  <a:extLst>
                    <a:ext uri="{A12FA001-AC4F-418D-AE19-62706E023703}">
                      <ahyp:hlinkClr xmlns:ahyp="http://schemas.microsoft.com/office/drawing/2018/hyperlinkcolor" val="tx"/>
                    </a:ext>
                  </a:extLst>
                </a:hlinkClick>
              </a:rPr>
              <a:t>CMS MERIT</a:t>
            </a:r>
            <a:r>
              <a:rPr lang="en-US" sz="3200" dirty="0">
                <a:effectLst/>
                <a:ea typeface="Calibri" panose="020F0502020204030204" pitchFamily="34" charset="0"/>
              </a:rPr>
              <a:t>) is the tool for measure developers to submit their clinical quality measures for consideration by CMS. </a:t>
            </a:r>
          </a:p>
          <a:p>
            <a:pPr marL="0" indent="0">
              <a:buNone/>
            </a:pPr>
            <a:endParaRPr lang="en-US" sz="3200" dirty="0">
              <a:effectLst/>
              <a:ea typeface="Calibri" panose="020F0502020204030204" pitchFamily="34" charset="0"/>
            </a:endParaRPr>
          </a:p>
          <a:p>
            <a:r>
              <a:rPr lang="en-US" sz="3200" dirty="0">
                <a:effectLst/>
                <a:ea typeface="Calibri" panose="020F0502020204030204" pitchFamily="34" charset="0"/>
              </a:rPr>
              <a:t>CMS MERIT is also used for facilitating searches of measures from the current and previous years and structuring the workflow for CMS review of measures submitted to the MUC List.</a:t>
            </a:r>
            <a:endParaRPr lang="en-US" sz="4000" dirty="0">
              <a:effectLst/>
              <a:ea typeface="Calibri" panose="020F0502020204030204" pitchFamily="34" charset="0"/>
            </a:endParaRPr>
          </a:p>
        </p:txBody>
      </p:sp>
    </p:spTree>
    <p:extLst>
      <p:ext uri="{BB962C8B-B14F-4D97-AF65-F5344CB8AC3E}">
        <p14:creationId xmlns:p14="http://schemas.microsoft.com/office/powerpoint/2010/main" val="2951246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EB5FA-8D62-40E6-8FE0-7DBB14FDA924}"/>
              </a:ext>
            </a:extLst>
          </p:cNvPr>
          <p:cNvSpPr>
            <a:spLocks noGrp="1"/>
          </p:cNvSpPr>
          <p:nvPr>
            <p:ph type="title"/>
          </p:nvPr>
        </p:nvSpPr>
        <p:spPr/>
        <p:txBody>
          <a:bodyPr/>
          <a:lstStyle/>
          <a:p>
            <a:r>
              <a:rPr lang="en-US" dirty="0"/>
              <a:t>CMS MERIT Features</a:t>
            </a:r>
          </a:p>
        </p:txBody>
      </p:sp>
      <p:sp>
        <p:nvSpPr>
          <p:cNvPr id="3" name="Content Placeholder 2">
            <a:extLst>
              <a:ext uri="{FF2B5EF4-FFF2-40B4-BE49-F238E27FC236}">
                <a16:creationId xmlns:a16="http://schemas.microsoft.com/office/drawing/2014/main" id="{E257ED56-625B-48DA-9314-C27718C7CC37}"/>
              </a:ext>
            </a:extLst>
          </p:cNvPr>
          <p:cNvSpPr>
            <a:spLocks noGrp="1"/>
          </p:cNvSpPr>
          <p:nvPr>
            <p:ph idx="1"/>
          </p:nvPr>
        </p:nvSpPr>
        <p:spPr>
          <a:xfrm>
            <a:off x="457200" y="1752601"/>
            <a:ext cx="11277600" cy="4834466"/>
          </a:xfrm>
        </p:spPr>
        <p:txBody>
          <a:bodyPr anchor="ctr">
            <a:normAutofit/>
          </a:bodyPr>
          <a:lstStyle/>
          <a:p>
            <a:r>
              <a:rPr lang="en-US" sz="2800" dirty="0"/>
              <a:t>CMS MERIT offers several features that will improve the MUC List entry and review process, including:</a:t>
            </a:r>
          </a:p>
          <a:p>
            <a:pPr lvl="1"/>
            <a:r>
              <a:rPr lang="en-US" sz="2200" dirty="0"/>
              <a:t>Automatic check of completeness for required measure information;</a:t>
            </a:r>
          </a:p>
          <a:p>
            <a:pPr lvl="1"/>
            <a:r>
              <a:rPr lang="en-US" sz="2200" dirty="0"/>
              <a:t>Ability to save partial information and log back in at a later time to finish the submission;</a:t>
            </a:r>
          </a:p>
          <a:p>
            <a:pPr lvl="1"/>
            <a:r>
              <a:rPr lang="en-US" sz="2200" dirty="0"/>
              <a:t>Ability to track submissions through the review process; and</a:t>
            </a:r>
          </a:p>
          <a:p>
            <a:pPr lvl="1"/>
            <a:r>
              <a:rPr lang="en-US" sz="2200" dirty="0"/>
              <a:t>Easy-to-navigate interface.</a:t>
            </a:r>
          </a:p>
          <a:p>
            <a:pPr marL="457200" lvl="1" indent="0">
              <a:buNone/>
            </a:pPr>
            <a:endParaRPr lang="en-US" sz="2400" dirty="0"/>
          </a:p>
          <a:p>
            <a:r>
              <a:rPr lang="en-US" sz="2800" dirty="0"/>
              <a:t>Required Fields are marked with an </a:t>
            </a:r>
            <a:r>
              <a:rPr lang="en-US" sz="2800" dirty="0">
                <a:solidFill>
                  <a:srgbClr val="FF0000"/>
                </a:solidFill>
              </a:rPr>
              <a:t>*</a:t>
            </a:r>
          </a:p>
          <a:p>
            <a:pPr lvl="1"/>
            <a:r>
              <a:rPr lang="en-US" sz="2200" dirty="0">
                <a:solidFill>
                  <a:srgbClr val="000000"/>
                </a:solidFill>
                <a:effectLst/>
                <a:ea typeface="Times New Roman" panose="02020603050405020304" pitchFamily="18" charset="0"/>
              </a:rPr>
              <a:t>Information in the mandatory fields will </a:t>
            </a:r>
            <a:r>
              <a:rPr lang="en-US" sz="2200" dirty="0">
                <a:solidFill>
                  <a:srgbClr val="000000"/>
                </a:solidFill>
                <a:ea typeface="Times New Roman" panose="02020603050405020304" pitchFamily="18" charset="0"/>
              </a:rPr>
              <a:t>be used to enhance CMS and the Measure Application Partnership’s (MAP) assessment of measures. </a:t>
            </a:r>
            <a:endParaRPr lang="en-US" sz="2200" dirty="0">
              <a:effectLst/>
              <a:ea typeface="Calibri" panose="020F0502020204030204" pitchFamily="34" charset="0"/>
            </a:endParaRPr>
          </a:p>
        </p:txBody>
      </p:sp>
    </p:spTree>
    <p:extLst>
      <p:ext uri="{BB962C8B-B14F-4D97-AF65-F5344CB8AC3E}">
        <p14:creationId xmlns:p14="http://schemas.microsoft.com/office/powerpoint/2010/main" val="4103357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hands typing on a laptop.">
            <a:extLst>
              <a:ext uri="{FF2B5EF4-FFF2-40B4-BE49-F238E27FC236}">
                <a16:creationId xmlns:a16="http://schemas.microsoft.com/office/drawing/2014/main" id="{D34B1C41-5016-4183-A8C2-997998CD77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1092B51-0B1F-4666-A57C-DDB5AB6AF671}"/>
              </a:ext>
            </a:extLst>
          </p:cNvPr>
          <p:cNvSpPr>
            <a:spLocks noGrp="1"/>
          </p:cNvSpPr>
          <p:nvPr>
            <p:ph type="ctrTitle"/>
          </p:nvPr>
        </p:nvSpPr>
        <p:spPr/>
        <p:txBody>
          <a:bodyPr anchor="ctr"/>
          <a:lstStyle/>
          <a:p>
            <a:r>
              <a:rPr lang="en-US" dirty="0"/>
              <a:t>CMS MERIT Demonstration</a:t>
            </a:r>
          </a:p>
        </p:txBody>
      </p:sp>
      <p:sp>
        <p:nvSpPr>
          <p:cNvPr id="4" name="Text Placeholder 3">
            <a:extLst>
              <a:ext uri="{FF2B5EF4-FFF2-40B4-BE49-F238E27FC236}">
                <a16:creationId xmlns:a16="http://schemas.microsoft.com/office/drawing/2014/main" id="{3375D894-BF58-4E23-83FD-0292ED478056}"/>
              </a:ext>
            </a:extLst>
          </p:cNvPr>
          <p:cNvSpPr>
            <a:spLocks noGrp="1"/>
          </p:cNvSpPr>
          <p:nvPr>
            <p:ph type="body" sz="quarter" idx="13"/>
          </p:nvPr>
        </p:nvSpPr>
        <p:spPr/>
        <p:txBody>
          <a:bodyPr>
            <a:normAutofit/>
          </a:bodyPr>
          <a:lstStyle/>
          <a:p>
            <a:r>
              <a:rPr lang="en-US" dirty="0"/>
              <a:t>Navigate to </a:t>
            </a:r>
            <a:r>
              <a:rPr lang="en-US" dirty="0">
                <a:solidFill>
                  <a:schemeClr val="accent2"/>
                </a:solidFill>
                <a:hlinkClick r:id="rId3">
                  <a:extLst>
                    <a:ext uri="{A12FA001-AC4F-418D-AE19-62706E023703}">
                      <ahyp:hlinkClr xmlns:ahyp="http://schemas.microsoft.com/office/drawing/2018/hyperlinkcolor" val="tx"/>
                    </a:ext>
                  </a:extLst>
                </a:hlinkClick>
              </a:rPr>
              <a:t>https://cmsmerit.cms.gov/</a:t>
            </a:r>
            <a:r>
              <a:rPr lang="en-US" dirty="0">
                <a:solidFill>
                  <a:schemeClr val="accent2"/>
                </a:solidFill>
              </a:rPr>
              <a:t> </a:t>
            </a:r>
            <a:r>
              <a:rPr lang="en-US" dirty="0"/>
              <a:t>for demonstration</a:t>
            </a:r>
          </a:p>
        </p:txBody>
      </p:sp>
    </p:spTree>
    <p:extLst>
      <p:ext uri="{BB962C8B-B14F-4D97-AF65-F5344CB8AC3E}">
        <p14:creationId xmlns:p14="http://schemas.microsoft.com/office/powerpoint/2010/main" val="251523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6DFA0C-34A4-4DFF-A600-9DBE3E70A0EB}"/>
              </a:ext>
            </a:extLst>
          </p:cNvPr>
          <p:cNvSpPr>
            <a:spLocks noGrp="1"/>
          </p:cNvSpPr>
          <p:nvPr>
            <p:ph type="title"/>
          </p:nvPr>
        </p:nvSpPr>
        <p:spPr/>
        <p:txBody>
          <a:bodyPr/>
          <a:lstStyle/>
          <a:p>
            <a:r>
              <a:rPr lang="en-US" dirty="0"/>
              <a:t>Help Resources</a:t>
            </a:r>
          </a:p>
        </p:txBody>
      </p:sp>
      <p:sp>
        <p:nvSpPr>
          <p:cNvPr id="5" name="Content Placeholder 4">
            <a:extLst>
              <a:ext uri="{FF2B5EF4-FFF2-40B4-BE49-F238E27FC236}">
                <a16:creationId xmlns:a16="http://schemas.microsoft.com/office/drawing/2014/main" id="{33BF28E3-B087-4BE7-8730-7CB6FDF83B13}"/>
              </a:ext>
            </a:extLst>
          </p:cNvPr>
          <p:cNvSpPr>
            <a:spLocks noGrp="1"/>
          </p:cNvSpPr>
          <p:nvPr>
            <p:ph idx="1"/>
          </p:nvPr>
        </p:nvSpPr>
        <p:spPr>
          <a:xfrm>
            <a:off x="457201" y="2032001"/>
            <a:ext cx="5088834" cy="4572000"/>
          </a:xfrm>
        </p:spPr>
        <p:txBody>
          <a:bodyPr>
            <a:normAutofit/>
          </a:bodyPr>
          <a:lstStyle/>
          <a:p>
            <a:r>
              <a:rPr lang="en-US" sz="2400" dirty="0"/>
              <a:t>Quick Start Guide available for download on CMS MERIT log in page</a:t>
            </a:r>
          </a:p>
          <a:p>
            <a:pPr marL="0" indent="0">
              <a:buNone/>
            </a:pPr>
            <a:endParaRPr lang="en-US" sz="2400" dirty="0"/>
          </a:p>
          <a:p>
            <a:r>
              <a:rPr lang="en-US" sz="2400" dirty="0"/>
              <a:t>Contact </a:t>
            </a:r>
            <a:r>
              <a:rPr lang="en-US" sz="2400" dirty="0">
                <a:solidFill>
                  <a:schemeClr val="tx2"/>
                </a:solidFill>
                <a:hlinkClick r:id="rId2">
                  <a:extLst>
                    <a:ext uri="{A12FA001-AC4F-418D-AE19-62706E023703}">
                      <ahyp:hlinkClr xmlns:ahyp="http://schemas.microsoft.com/office/drawing/2018/hyperlinkcolor" val="tx"/>
                    </a:ext>
                  </a:extLst>
                </a:hlinkClick>
              </a:rPr>
              <a:t>MMSsupport@battelle.org</a:t>
            </a:r>
            <a:r>
              <a:rPr lang="en-US" sz="2400" dirty="0">
                <a:solidFill>
                  <a:schemeClr val="tx2"/>
                </a:solidFill>
              </a:rPr>
              <a:t> </a:t>
            </a:r>
            <a:r>
              <a:rPr lang="en-US" sz="2400" dirty="0"/>
              <a:t>for:</a:t>
            </a:r>
          </a:p>
          <a:p>
            <a:pPr lvl="1"/>
            <a:r>
              <a:rPr lang="en-US" sz="2000" dirty="0"/>
              <a:t>Questions about MUC List requirements</a:t>
            </a:r>
          </a:p>
          <a:p>
            <a:pPr lvl="1"/>
            <a:r>
              <a:rPr lang="en-US" sz="2000" dirty="0"/>
              <a:t>CMS MERIT technical issues</a:t>
            </a:r>
          </a:p>
        </p:txBody>
      </p:sp>
      <p:pic>
        <p:nvPicPr>
          <p:cNvPr id="6" name="Picture 5" descr="Screenshot of the MERIT log in page with the hyperlink for the Quick Start Guide indicated.">
            <a:extLst>
              <a:ext uri="{FF2B5EF4-FFF2-40B4-BE49-F238E27FC236}">
                <a16:creationId xmlns:a16="http://schemas.microsoft.com/office/drawing/2014/main" id="{32666718-10BF-4A8F-889F-CEAD5E3ED172}"/>
              </a:ext>
            </a:extLst>
          </p:cNvPr>
          <p:cNvPicPr>
            <a:picLocks noChangeAspect="1"/>
          </p:cNvPicPr>
          <p:nvPr/>
        </p:nvPicPr>
        <p:blipFill>
          <a:blip r:embed="rId3"/>
          <a:stretch>
            <a:fillRect/>
          </a:stretch>
        </p:blipFill>
        <p:spPr>
          <a:xfrm>
            <a:off x="5373178" y="2343699"/>
            <a:ext cx="6361621" cy="3585784"/>
          </a:xfrm>
          <a:prstGeom prst="rect">
            <a:avLst/>
          </a:prstGeom>
        </p:spPr>
      </p:pic>
    </p:spTree>
    <p:extLst>
      <p:ext uri="{BB962C8B-B14F-4D97-AF65-F5344CB8AC3E}">
        <p14:creationId xmlns:p14="http://schemas.microsoft.com/office/powerpoint/2010/main" val="2093776811"/>
      </p:ext>
    </p:extLst>
  </p:cSld>
  <p:clrMapOvr>
    <a:masterClrMapping/>
  </p:clrMapOvr>
</p:sld>
</file>

<file path=ppt/theme/theme1.xml><?xml version="1.0" encoding="utf-8"?>
<a:theme xmlns:a="http://schemas.openxmlformats.org/drawingml/2006/main" name="CMS theme 2019">
  <a:themeElements>
    <a:clrScheme name="CMS template 2">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theme 2019" id="{79C7E797-5B6B-418E-B251-680398C49799}" vid="{70020F90-4DC5-4A06-8A98-D5096461E46C}"/>
    </a:ext>
  </a:extLst>
</a:theme>
</file>

<file path=ppt/theme/theme2.xml><?xml version="1.0" encoding="utf-8"?>
<a:theme xmlns:a="http://schemas.openxmlformats.org/drawingml/2006/main" name="Office Theme">
  <a:themeElements>
    <a:clrScheme name="NQF Colors 2019-revised">
      <a:dk1>
        <a:srgbClr val="000000"/>
      </a:dk1>
      <a:lt1>
        <a:sysClr val="window" lastClr="FFFFFF"/>
      </a:lt1>
      <a:dk2>
        <a:srgbClr val="326295"/>
      </a:dk2>
      <a:lt2>
        <a:srgbClr val="F6EB61"/>
      </a:lt2>
      <a:accent1>
        <a:srgbClr val="002F6C"/>
      </a:accent1>
      <a:accent2>
        <a:srgbClr val="72246C"/>
      </a:accent2>
      <a:accent3>
        <a:srgbClr val="007681"/>
      </a:accent3>
      <a:accent4>
        <a:srgbClr val="BE4D00"/>
      </a:accent4>
      <a:accent5>
        <a:srgbClr val="4E801F"/>
      </a:accent5>
      <a:accent6>
        <a:srgbClr val="934D11"/>
      </a:accent6>
      <a:hlink>
        <a:srgbClr val="007681"/>
      </a:hlink>
      <a:folHlink>
        <a:srgbClr val="00768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QF-16x9-presentation_2021-508.pptx" id="{D21F7F26-9217-44AB-864C-FC6DBFA1401E}" vid="{56F507F1-8640-4AF3-98AD-2F85C78CFE1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viewed xmlns="c85f45de-9781-4f9c-a476-faa529bf8047" xsi:nil="true"/>
    <Comments_x0020_Due_x0020_Date xmlns="c85f45de-9781-4f9c-a476-faa529bf8047" xsi:nil="true"/>
    <Program xmlns="c85f45de-9781-4f9c-a476-faa529bf8047">Other</Program>
    <Assigned xmlns="c85f45de-9781-4f9c-a476-faa529bf804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B44BA2626C9D4E866311178902B167" ma:contentTypeVersion="4" ma:contentTypeDescription="Create a new document." ma:contentTypeScope="" ma:versionID="066de2a32ec27da7a9b406a4a5d0c621">
  <xsd:schema xmlns:xsd="http://www.w3.org/2001/XMLSchema" xmlns:xs="http://www.w3.org/2001/XMLSchema" xmlns:p="http://schemas.microsoft.com/office/2006/metadata/properties" xmlns:ns2="c85f45de-9781-4f9c-a476-faa529bf8047" targetNamespace="http://schemas.microsoft.com/office/2006/metadata/properties" ma:root="true" ma:fieldsID="e34ff02e782245196d10dba890e4e3e8" ns2:_="">
    <xsd:import namespace="c85f45de-9781-4f9c-a476-faa529bf8047"/>
    <xsd:element name="properties">
      <xsd:complexType>
        <xsd:sequence>
          <xsd:element name="documentManagement">
            <xsd:complexType>
              <xsd:all>
                <xsd:element ref="ns2:Comments_x0020_Due_x0020_Date" minOccurs="0"/>
                <xsd:element ref="ns2:Program" minOccurs="0"/>
                <xsd:element ref="ns2:Assigned" minOccurs="0"/>
                <xsd:element ref="ns2:Review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f45de-9781-4f9c-a476-faa529bf8047" elementFormDefault="qualified">
    <xsd:import namespace="http://schemas.microsoft.com/office/2006/documentManagement/types"/>
    <xsd:import namespace="http://schemas.microsoft.com/office/infopath/2007/PartnerControls"/>
    <xsd:element name="Comments_x0020_Due_x0020_Date" ma:index="8" nillable="true" ma:displayName="Comments Due Date" ma:format="DateOnly" ma:internalName="Comments_x0020_Due_x0020_Date">
      <xsd:simpleType>
        <xsd:restriction base="dms:DateTime"/>
      </xsd:simpleType>
    </xsd:element>
    <xsd:element name="Program" ma:index="9" nillable="true" ma:displayName="Program" ma:default="Other" ma:format="Dropdown" ma:internalName="Program">
      <xsd:simpleType>
        <xsd:restriction base="dms:Choice">
          <xsd:enumeration value="Blueprint"/>
          <xsd:enumeration value="Measures Inventory/CMIT"/>
          <xsd:enumeration value="Pre-Rulemaking"/>
          <xsd:enumeration value="MIDS Coordination"/>
          <xsd:enumeration value="Environmental Scan"/>
          <xsd:enumeration value="Other"/>
        </xsd:restriction>
      </xsd:simpleType>
    </xsd:element>
    <xsd:element name="Assigned" ma:index="10" nillable="true" ma:displayName="Assigned" ma:internalName="Assigned">
      <xsd:simpleType>
        <xsd:restriction base="dms:Note">
          <xsd:maxLength value="255"/>
        </xsd:restriction>
      </xsd:simpleType>
    </xsd:element>
    <xsd:element name="Reviewed" ma:index="11" nillable="true" ma:displayName="Reviewed" ma:format="Dropdown" ma:internalName="Reviewed">
      <xsd:simpleType>
        <xsd:restriction base="dms:Choice">
          <xsd:enumeration value="Noni Bodkin"/>
          <xsd:enumeration value="Corette Byrd"/>
          <xsd:enumeration value="Laura deNobel"/>
          <xsd:enumeration value="Melissa Evans"/>
          <xsd:enumeration value="Helen Dollar-Maples"/>
          <xsd:enumeration value="Michelle Geppi"/>
          <xsd:enumeration value="Kimberly Kufe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F2D517-FCF4-4B15-BD46-23B9AA4BB45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85f45de-9781-4f9c-a476-faa529bf8047"/>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585CBEC-A503-46BF-AF4D-401CB55F2CF2}">
  <ds:schemaRefs>
    <ds:schemaRef ds:uri="http://schemas.microsoft.com/sharepoint/v3/contenttype/forms"/>
  </ds:schemaRefs>
</ds:datastoreItem>
</file>

<file path=customXml/itemProps3.xml><?xml version="1.0" encoding="utf-8"?>
<ds:datastoreItem xmlns:ds="http://schemas.openxmlformats.org/officeDocument/2006/customXml" ds:itemID="{D496F362-5B79-4E46-94AA-C998950EA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f45de-9781-4f9c-a476-faa529bf8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1992</Words>
  <Application>Microsoft Office PowerPoint</Application>
  <PresentationFormat>Widescreen</PresentationFormat>
  <Paragraphs>247</Paragraphs>
  <Slides>43</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Arial</vt:lpstr>
      <vt:lpstr>Calibri</vt:lpstr>
      <vt:lpstr>Wingdings</vt:lpstr>
      <vt:lpstr>Wingdings 2</vt:lpstr>
      <vt:lpstr>CMS theme 2019</vt:lpstr>
      <vt:lpstr>Office Theme</vt:lpstr>
      <vt:lpstr>2022 MERIT Demonstration and From PROMs to PRO-PMs Developing Patient-Reported Outcome Performance Measures (PRO-PMs) </vt:lpstr>
      <vt:lpstr>MMS Info Session Goals</vt:lpstr>
      <vt:lpstr>Want to Ask a Question?  Webex Q&amp;A Panel </vt:lpstr>
      <vt:lpstr>Agenda</vt:lpstr>
      <vt:lpstr>CMS MERIT Overview</vt:lpstr>
      <vt:lpstr>What is CMS MERIT?</vt:lpstr>
      <vt:lpstr>CMS MERIT Features</vt:lpstr>
      <vt:lpstr>CMS MERIT Demonstration</vt:lpstr>
      <vt:lpstr>Help Resources</vt:lpstr>
      <vt:lpstr>Measures Management System Information Session</vt:lpstr>
      <vt:lpstr>The National Quality Forum: A Unique Role</vt:lpstr>
      <vt:lpstr>OUR MISSION</vt:lpstr>
      <vt:lpstr>OUR VISION</vt:lpstr>
      <vt:lpstr>OUR VALUES</vt:lpstr>
      <vt:lpstr>Background</vt:lpstr>
      <vt:lpstr>Background: Terminology</vt:lpstr>
      <vt:lpstr>Background: NQF/CMS PRO Collaborations</vt:lpstr>
      <vt:lpstr>Building a Roadmap From PROMs to PRO-PMs</vt:lpstr>
      <vt:lpstr>Building a Roadmap: Purpose</vt:lpstr>
      <vt:lpstr>Building a Roadmap: Overview</vt:lpstr>
      <vt:lpstr>Building a Roadmap: TEP Members</vt:lpstr>
      <vt:lpstr>Interim Report: Attributes of High Quality PROMs</vt:lpstr>
      <vt:lpstr>Interim Report: Goals</vt:lpstr>
      <vt:lpstr>Interim Report: Attributes of PROMs for High Quality PRO-PMs</vt:lpstr>
      <vt:lpstr>Interim Report: Attributes (cont.)</vt:lpstr>
      <vt:lpstr>Interim Report: Priority Domains for High Impact PRO-PMs</vt:lpstr>
      <vt:lpstr>Interim Report: Expansion on Past Attributes</vt:lpstr>
      <vt:lpstr>Interim Report: Attribute Grid</vt:lpstr>
      <vt:lpstr>The Roadmap From PROMs to PRO-PMs</vt:lpstr>
      <vt:lpstr>The Roadmap: Goals</vt:lpstr>
      <vt:lpstr>The Roadmap: Relationships Between PROMs and PRO-PMs</vt:lpstr>
      <vt:lpstr>The Roadmap: Stages and Tasks</vt:lpstr>
      <vt:lpstr>The Roadmap: Stages and Tasks (Visualization)</vt:lpstr>
      <vt:lpstr>Year Two Work on The Roadmap</vt:lpstr>
      <vt:lpstr>Year Two: Goals</vt:lpstr>
      <vt:lpstr>Year Two: TEP Meetings</vt:lpstr>
      <vt:lpstr>Year Two: Key Deliverables</vt:lpstr>
      <vt:lpstr>Questions?</vt:lpstr>
      <vt:lpstr>Contact Information</vt:lpstr>
      <vt:lpstr>THANK YOU.</vt:lpstr>
      <vt:lpstr>Discussion Questions</vt:lpstr>
      <vt:lpstr>Announcements</vt:lpstr>
      <vt:lpstr>Final Slide with Battelle &amp; CMS Contact Information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MERIT Demonstration and From PROMs to PRO-PMs</dc:title>
  <dc:creator/>
  <cp:keywords>2022 MERIT Demonstration, PROMs, PRO-PMs</cp:keywords>
  <cp:lastModifiedBy/>
  <cp:revision>16</cp:revision>
  <dcterms:created xsi:type="dcterms:W3CDTF">2016-08-30T18:54:20Z</dcterms:created>
  <dcterms:modified xsi:type="dcterms:W3CDTF">2022-02-21T21:58:58Z</dcterms:modified>
  <cp:category>2022 MERIT Demonstration, From PROMs to PRO-PMs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0x010100F8B44BA2626C9D4E866311178902B167</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