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86" r:id="rId5"/>
  </p:sldMasterIdLst>
  <p:notesMasterIdLst>
    <p:notesMasterId r:id="rId34"/>
  </p:notesMasterIdLst>
  <p:handoutMasterIdLst>
    <p:handoutMasterId r:id="rId35"/>
  </p:handoutMasterIdLst>
  <p:sldIdLst>
    <p:sldId id="494" r:id="rId6"/>
    <p:sldId id="1978" r:id="rId7"/>
    <p:sldId id="1987" r:id="rId8"/>
    <p:sldId id="1999" r:id="rId9"/>
    <p:sldId id="2002" r:id="rId10"/>
    <p:sldId id="2008" r:id="rId11"/>
    <p:sldId id="2009" r:id="rId12"/>
    <p:sldId id="475" r:id="rId13"/>
    <p:sldId id="2000" r:id="rId14"/>
    <p:sldId id="2003" r:id="rId15"/>
    <p:sldId id="1988" r:id="rId16"/>
    <p:sldId id="2004" r:id="rId17"/>
    <p:sldId id="1996" r:id="rId18"/>
    <p:sldId id="2005" r:id="rId19"/>
    <p:sldId id="1998" r:id="rId20"/>
    <p:sldId id="2006" r:id="rId21"/>
    <p:sldId id="2001" r:id="rId22"/>
    <p:sldId id="2007" r:id="rId23"/>
    <p:sldId id="496" r:id="rId24"/>
    <p:sldId id="498" r:id="rId25"/>
    <p:sldId id="499" r:id="rId26"/>
    <p:sldId id="1990" r:id="rId27"/>
    <p:sldId id="1991" r:id="rId28"/>
    <p:sldId id="1992" r:id="rId29"/>
    <p:sldId id="485" r:id="rId30"/>
    <p:sldId id="538" r:id="rId31"/>
    <p:sldId id="2011" r:id="rId32"/>
    <p:sldId id="197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8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7350C-12E8-4AAA-9A67-C73FDD809523}" v="27" dt="2021-11-18T00:53:44.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8" autoAdjust="0"/>
    <p:restoredTop sz="53689" autoAdjust="0"/>
  </p:normalViewPr>
  <p:slideViewPr>
    <p:cSldViewPr snapToGrid="0">
      <p:cViewPr varScale="1">
        <p:scale>
          <a:sx n="48" d="100"/>
          <a:sy n="48" d="100"/>
        </p:scale>
        <p:origin x="36" y="468"/>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280E4-D6D9-48C5-9C62-9009DDD267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37C8DB-6BA5-4AC0-BD36-BD2BD26A67ED}">
      <dgm:prSet phldrT="[Text]"/>
      <dgm:spPr/>
      <dgm:t>
        <a:bodyPr/>
        <a:lstStyle/>
        <a:p>
          <a:r>
            <a:rPr lang="en-US" dirty="0"/>
            <a:t>Diagnostic errors (e.g., inaccurate or delayed diagnoses) occur in all care settings and harm an unacceptable number of patients. </a:t>
          </a:r>
        </a:p>
      </dgm:t>
      <dgm:extLst>
        <a:ext uri="{E40237B7-FDA0-4F09-8148-C483321AD2D9}">
          <dgm14:cNvPr xmlns:dgm14="http://schemas.microsoft.com/office/drawing/2010/diagram" id="0" name="" descr="Text box: Diagnostic errors (e.g., inaccurate or delayed diagnoses) occur in all care settings and harm an unacceptable number of patients. &#10;"/>
        </a:ext>
      </dgm:extLst>
    </dgm:pt>
    <dgm:pt modelId="{EDA91838-32B6-416A-9BE6-F2883922D366}" type="parTrans" cxnId="{EE2ADBFC-662C-42C8-A8DF-E8B948BD060C}">
      <dgm:prSet/>
      <dgm:spPr/>
      <dgm:t>
        <a:bodyPr/>
        <a:lstStyle/>
        <a:p>
          <a:endParaRPr lang="en-US"/>
        </a:p>
      </dgm:t>
    </dgm:pt>
    <dgm:pt modelId="{B25087F1-8147-4E00-B2E2-8D54C9210EAE}" type="sibTrans" cxnId="{EE2ADBFC-662C-42C8-A8DF-E8B948BD060C}">
      <dgm:prSet/>
      <dgm:spPr/>
      <dgm:t>
        <a:bodyPr/>
        <a:lstStyle/>
        <a:p>
          <a:endParaRPr lang="en-US"/>
        </a:p>
      </dgm:t>
    </dgm:pt>
    <dgm:pt modelId="{75982E00-0A36-48BB-9602-BD138E0D8C33}">
      <dgm:prSet/>
      <dgm:spPr/>
      <dgm:t>
        <a:bodyPr/>
        <a:lstStyle/>
        <a:p>
          <a:r>
            <a:rPr lang="en-US" dirty="0"/>
            <a:t>Can lead to negative health outcomes, psychological distress, and financial costs. </a:t>
          </a:r>
        </a:p>
      </dgm:t>
      <dgm:extLst>
        <a:ext uri="{E40237B7-FDA0-4F09-8148-C483321AD2D9}">
          <dgm14:cNvPr xmlns:dgm14="http://schemas.microsoft.com/office/drawing/2010/diagram" id="0" name="" descr="Text box: Can lead to negative health outcomes, psychological distress, and financial costs. &#10;If a diagnostic error occurs, inappropriate or unnecessary treatment may be given to a patient, or appropriate treatment may be withheld or delayed. &#10;"/>
        </a:ext>
      </dgm:extLst>
    </dgm:pt>
    <dgm:pt modelId="{A0852CAE-D473-4DD8-8F72-66C4EAF5DACD}" type="parTrans" cxnId="{D8DB3F30-7648-40C0-B5F1-D0DE70A5BD23}">
      <dgm:prSet/>
      <dgm:spPr/>
      <dgm:t>
        <a:bodyPr/>
        <a:lstStyle/>
        <a:p>
          <a:endParaRPr lang="en-US"/>
        </a:p>
      </dgm:t>
    </dgm:pt>
    <dgm:pt modelId="{240CC6AD-8318-44DE-B37D-50ED1F62D79D}" type="sibTrans" cxnId="{D8DB3F30-7648-40C0-B5F1-D0DE70A5BD23}">
      <dgm:prSet/>
      <dgm:spPr/>
      <dgm:t>
        <a:bodyPr/>
        <a:lstStyle/>
        <a:p>
          <a:endParaRPr lang="en-US"/>
        </a:p>
      </dgm:t>
    </dgm:pt>
    <dgm:pt modelId="{E918F695-67FD-499B-A5A8-C6B30FF2058E}">
      <dgm:prSet/>
      <dgm:spPr/>
      <dgm:t>
        <a:bodyPr/>
        <a:lstStyle/>
        <a:p>
          <a:r>
            <a:rPr lang="en-US" dirty="0"/>
            <a:t>If a diagnostic error occurs, inappropriate or unnecessary treatment may be given to a patient, or appropriate treatment may be withheld or delayed. </a:t>
          </a:r>
        </a:p>
      </dgm:t>
    </dgm:pt>
    <dgm:pt modelId="{9390DC57-2E77-447C-97BC-9D9E517D743D}" type="parTrans" cxnId="{8619B7A6-A52C-4DBB-AF34-DB4BE8D70CB4}">
      <dgm:prSet/>
      <dgm:spPr/>
      <dgm:t>
        <a:bodyPr/>
        <a:lstStyle/>
        <a:p>
          <a:endParaRPr lang="en-US"/>
        </a:p>
      </dgm:t>
    </dgm:pt>
    <dgm:pt modelId="{783B5F8C-FF5D-4FB1-A06F-F49DAD010A71}" type="sibTrans" cxnId="{8619B7A6-A52C-4DBB-AF34-DB4BE8D70CB4}">
      <dgm:prSet/>
      <dgm:spPr/>
      <dgm:t>
        <a:bodyPr/>
        <a:lstStyle/>
        <a:p>
          <a:endParaRPr lang="en-US"/>
        </a:p>
      </dgm:t>
    </dgm:pt>
    <dgm:pt modelId="{2CB59875-060C-46B8-ACB9-B36690F70D25}">
      <dgm:prSet/>
      <dgm:spPr/>
      <dgm:t>
        <a:bodyPr/>
        <a:lstStyle/>
        <a:p>
          <a:r>
            <a:rPr lang="en-US" dirty="0"/>
            <a:t>Efforts to identify and mitigate diagnostic errors have so far been quite limited. </a:t>
          </a:r>
        </a:p>
      </dgm:t>
      <dgm:extLst>
        <a:ext uri="{E40237B7-FDA0-4F09-8148-C483321AD2D9}">
          <dgm14:cNvPr xmlns:dgm14="http://schemas.microsoft.com/office/drawing/2010/diagram" id="0" name="" descr="Text box: Efforts to identify and mitigate diagnostic errors have so far been quite limited. &#10;"/>
        </a:ext>
      </dgm:extLst>
    </dgm:pt>
    <dgm:pt modelId="{5A48A65A-836F-49C5-8D5B-C9F55A8563EE}" type="parTrans" cxnId="{F53A7AFF-D01E-422A-8494-97071D7074EE}">
      <dgm:prSet/>
      <dgm:spPr/>
      <dgm:t>
        <a:bodyPr/>
        <a:lstStyle/>
        <a:p>
          <a:endParaRPr lang="en-US"/>
        </a:p>
      </dgm:t>
    </dgm:pt>
    <dgm:pt modelId="{D5249B5F-340B-4053-B3AA-D2963BD23DDE}" type="sibTrans" cxnId="{F53A7AFF-D01E-422A-8494-97071D7074EE}">
      <dgm:prSet/>
      <dgm:spPr/>
      <dgm:t>
        <a:bodyPr/>
        <a:lstStyle/>
        <a:p>
          <a:endParaRPr lang="en-US"/>
        </a:p>
      </dgm:t>
    </dgm:pt>
    <dgm:pt modelId="{1D4D9B63-4B7C-408A-8356-EF45248AE3EB}">
      <dgm:prSet/>
      <dgm:spPr/>
      <dgm:t>
        <a:bodyPr/>
        <a:lstStyle/>
        <a:p>
          <a:r>
            <a:rPr lang="en-US" dirty="0"/>
            <a:t>Problematic, since it is likely that most people will experience at least one diagnostic error in their lifetime, many of which can be deadly</a:t>
          </a:r>
        </a:p>
      </dgm:t>
      <dgm:extLst>
        <a:ext uri="{E40237B7-FDA0-4F09-8148-C483321AD2D9}">
          <dgm14:cNvPr xmlns:dgm14="http://schemas.microsoft.com/office/drawing/2010/diagram" id="0" name="" descr="Text box: Problematic, since it is likely that most people will experience at least one diagnostic error in their lifetime, many of which can be deadly&#10;"/>
        </a:ext>
      </dgm:extLst>
    </dgm:pt>
    <dgm:pt modelId="{BD2D6141-EB61-4AD8-8BD2-1C11A897F0B4}" type="parTrans" cxnId="{ED75D54C-DBE0-41EA-BF9B-806213CE4DC9}">
      <dgm:prSet/>
      <dgm:spPr/>
      <dgm:t>
        <a:bodyPr/>
        <a:lstStyle/>
        <a:p>
          <a:endParaRPr lang="en-US"/>
        </a:p>
      </dgm:t>
    </dgm:pt>
    <dgm:pt modelId="{E0F86B70-B8CD-4FD1-B6EF-9C89F943292F}" type="sibTrans" cxnId="{ED75D54C-DBE0-41EA-BF9B-806213CE4DC9}">
      <dgm:prSet/>
      <dgm:spPr/>
      <dgm:t>
        <a:bodyPr/>
        <a:lstStyle/>
        <a:p>
          <a:endParaRPr lang="en-US"/>
        </a:p>
      </dgm:t>
    </dgm:pt>
    <dgm:pt modelId="{CDF40DFD-61AC-4390-915F-87288E0128E6}" type="pres">
      <dgm:prSet presAssocID="{D2A280E4-D6D9-48C5-9C62-9009DDD267B9}" presName="linear" presStyleCnt="0">
        <dgm:presLayoutVars>
          <dgm:animLvl val="lvl"/>
          <dgm:resizeHandles val="exact"/>
        </dgm:presLayoutVars>
      </dgm:prSet>
      <dgm:spPr/>
    </dgm:pt>
    <dgm:pt modelId="{5861AFCD-8C8B-4EF9-BC99-E54488891EC8}" type="pres">
      <dgm:prSet presAssocID="{D137C8DB-6BA5-4AC0-BD36-BD2BD26A67ED}" presName="parentText" presStyleLbl="node1" presStyleIdx="0" presStyleCnt="2">
        <dgm:presLayoutVars>
          <dgm:chMax val="0"/>
          <dgm:bulletEnabled val="1"/>
        </dgm:presLayoutVars>
      </dgm:prSet>
      <dgm:spPr/>
    </dgm:pt>
    <dgm:pt modelId="{B2F523CC-FB94-460A-996E-DA5C02705A31}" type="pres">
      <dgm:prSet presAssocID="{D137C8DB-6BA5-4AC0-BD36-BD2BD26A67ED}" presName="childText" presStyleLbl="revTx" presStyleIdx="0" presStyleCnt="2">
        <dgm:presLayoutVars>
          <dgm:bulletEnabled val="1"/>
        </dgm:presLayoutVars>
      </dgm:prSet>
      <dgm:spPr/>
    </dgm:pt>
    <dgm:pt modelId="{B1D3F8B3-4319-4CB8-968E-B222448D6993}" type="pres">
      <dgm:prSet presAssocID="{2CB59875-060C-46B8-ACB9-B36690F70D25}" presName="parentText" presStyleLbl="node1" presStyleIdx="1" presStyleCnt="2">
        <dgm:presLayoutVars>
          <dgm:chMax val="0"/>
          <dgm:bulletEnabled val="1"/>
        </dgm:presLayoutVars>
      </dgm:prSet>
      <dgm:spPr/>
    </dgm:pt>
    <dgm:pt modelId="{B8463713-FD35-4191-88F6-C49451141C17}" type="pres">
      <dgm:prSet presAssocID="{2CB59875-060C-46B8-ACB9-B36690F70D25}" presName="childText" presStyleLbl="revTx" presStyleIdx="1" presStyleCnt="2">
        <dgm:presLayoutVars>
          <dgm:bulletEnabled val="1"/>
        </dgm:presLayoutVars>
      </dgm:prSet>
      <dgm:spPr/>
    </dgm:pt>
  </dgm:ptLst>
  <dgm:cxnLst>
    <dgm:cxn modelId="{77A8A824-8F91-4221-BA9D-46DB6C8732A7}" type="presOf" srcId="{75982E00-0A36-48BB-9602-BD138E0D8C33}" destId="{B2F523CC-FB94-460A-996E-DA5C02705A31}" srcOrd="0" destOrd="0" presId="urn:microsoft.com/office/officeart/2005/8/layout/vList2"/>
    <dgm:cxn modelId="{FCEFDD2C-C037-4E28-A5A5-BD607EAB4FFA}" type="presOf" srcId="{E918F695-67FD-499B-A5A8-C6B30FF2058E}" destId="{B2F523CC-FB94-460A-996E-DA5C02705A31}" srcOrd="0" destOrd="1" presId="urn:microsoft.com/office/officeart/2005/8/layout/vList2"/>
    <dgm:cxn modelId="{D8DB3F30-7648-40C0-B5F1-D0DE70A5BD23}" srcId="{D137C8DB-6BA5-4AC0-BD36-BD2BD26A67ED}" destId="{75982E00-0A36-48BB-9602-BD138E0D8C33}" srcOrd="0" destOrd="0" parTransId="{A0852CAE-D473-4DD8-8F72-66C4EAF5DACD}" sibTransId="{240CC6AD-8318-44DE-B37D-50ED1F62D79D}"/>
    <dgm:cxn modelId="{2C379045-A745-43A9-81DC-97BD260F4F27}" type="presOf" srcId="{1D4D9B63-4B7C-408A-8356-EF45248AE3EB}" destId="{B8463713-FD35-4191-88F6-C49451141C17}" srcOrd="0" destOrd="0" presId="urn:microsoft.com/office/officeart/2005/8/layout/vList2"/>
    <dgm:cxn modelId="{0F42CE67-B473-4B38-A21F-5C5FE0607011}" type="presOf" srcId="{2CB59875-060C-46B8-ACB9-B36690F70D25}" destId="{B1D3F8B3-4319-4CB8-968E-B222448D6993}" srcOrd="0" destOrd="0" presId="urn:microsoft.com/office/officeart/2005/8/layout/vList2"/>
    <dgm:cxn modelId="{A4487849-838E-4BBB-8135-3EF4F38A316F}" type="presOf" srcId="{D137C8DB-6BA5-4AC0-BD36-BD2BD26A67ED}" destId="{5861AFCD-8C8B-4EF9-BC99-E54488891EC8}" srcOrd="0" destOrd="0" presId="urn:microsoft.com/office/officeart/2005/8/layout/vList2"/>
    <dgm:cxn modelId="{ED75D54C-DBE0-41EA-BF9B-806213CE4DC9}" srcId="{2CB59875-060C-46B8-ACB9-B36690F70D25}" destId="{1D4D9B63-4B7C-408A-8356-EF45248AE3EB}" srcOrd="0" destOrd="0" parTransId="{BD2D6141-EB61-4AD8-8BD2-1C11A897F0B4}" sibTransId="{E0F86B70-B8CD-4FD1-B6EF-9C89F943292F}"/>
    <dgm:cxn modelId="{1C903396-F02C-4000-8B21-1799A4E53C55}" type="presOf" srcId="{D2A280E4-D6D9-48C5-9C62-9009DDD267B9}" destId="{CDF40DFD-61AC-4390-915F-87288E0128E6}" srcOrd="0" destOrd="0" presId="urn:microsoft.com/office/officeart/2005/8/layout/vList2"/>
    <dgm:cxn modelId="{8619B7A6-A52C-4DBB-AF34-DB4BE8D70CB4}" srcId="{D137C8DB-6BA5-4AC0-BD36-BD2BD26A67ED}" destId="{E918F695-67FD-499B-A5A8-C6B30FF2058E}" srcOrd="1" destOrd="0" parTransId="{9390DC57-2E77-447C-97BC-9D9E517D743D}" sibTransId="{783B5F8C-FF5D-4FB1-A06F-F49DAD010A71}"/>
    <dgm:cxn modelId="{EE2ADBFC-662C-42C8-A8DF-E8B948BD060C}" srcId="{D2A280E4-D6D9-48C5-9C62-9009DDD267B9}" destId="{D137C8DB-6BA5-4AC0-BD36-BD2BD26A67ED}" srcOrd="0" destOrd="0" parTransId="{EDA91838-32B6-416A-9BE6-F2883922D366}" sibTransId="{B25087F1-8147-4E00-B2E2-8D54C9210EAE}"/>
    <dgm:cxn modelId="{F53A7AFF-D01E-422A-8494-97071D7074EE}" srcId="{D2A280E4-D6D9-48C5-9C62-9009DDD267B9}" destId="{2CB59875-060C-46B8-ACB9-B36690F70D25}" srcOrd="1" destOrd="0" parTransId="{5A48A65A-836F-49C5-8D5B-C9F55A8563EE}" sibTransId="{D5249B5F-340B-4053-B3AA-D2963BD23DDE}"/>
    <dgm:cxn modelId="{B640F599-2C56-4848-B085-FA55AD39993C}" type="presParOf" srcId="{CDF40DFD-61AC-4390-915F-87288E0128E6}" destId="{5861AFCD-8C8B-4EF9-BC99-E54488891EC8}" srcOrd="0" destOrd="0" presId="urn:microsoft.com/office/officeart/2005/8/layout/vList2"/>
    <dgm:cxn modelId="{34BACFE2-A0DA-458F-8F89-8CE29DED2E34}" type="presParOf" srcId="{CDF40DFD-61AC-4390-915F-87288E0128E6}" destId="{B2F523CC-FB94-460A-996E-DA5C02705A31}" srcOrd="1" destOrd="0" presId="urn:microsoft.com/office/officeart/2005/8/layout/vList2"/>
    <dgm:cxn modelId="{115BC698-D292-4C79-9C7D-56CC88D5B0FB}" type="presParOf" srcId="{CDF40DFD-61AC-4390-915F-87288E0128E6}" destId="{B1D3F8B3-4319-4CB8-968E-B222448D6993}" srcOrd="2" destOrd="0" presId="urn:microsoft.com/office/officeart/2005/8/layout/vList2"/>
    <dgm:cxn modelId="{E89F58BB-6FEC-4879-89AF-190ACB9F871B}" type="presParOf" srcId="{CDF40DFD-61AC-4390-915F-87288E0128E6}" destId="{B8463713-FD35-4191-88F6-C49451141C1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89751-F0C5-467F-9845-5D577F3F1166}" type="doc">
      <dgm:prSet loTypeId="urn:microsoft.com/office/officeart/2005/8/layout/hList3" loCatId="list" qsTypeId="urn:microsoft.com/office/officeart/2005/8/quickstyle/simple3" qsCatId="simple" csTypeId="urn:microsoft.com/office/officeart/2005/8/colors/accent2_1" csCatId="accent2" phldr="1"/>
      <dgm:spPr/>
      <dgm:t>
        <a:bodyPr/>
        <a:lstStyle/>
        <a:p>
          <a:endParaRPr lang="en-US"/>
        </a:p>
      </dgm:t>
    </dgm:pt>
    <dgm:pt modelId="{1A96B47B-207D-4200-89E8-DB05EF1FF9F7}">
      <dgm:prSet phldrT="[Text]" custT="1"/>
      <dgm:spPr>
        <a:solidFill>
          <a:schemeClr val="accent2">
            <a:lumMod val="75000"/>
          </a:schemeClr>
        </a:solidFill>
      </dgm:spPr>
      <dgm:t>
        <a:bodyPr/>
        <a:lstStyle/>
        <a:p>
          <a:r>
            <a:rPr lang="en-US" sz="2800" b="1" dirty="0">
              <a:solidFill>
                <a:schemeClr val="tx1"/>
              </a:solidFill>
            </a:rPr>
            <a:t>The failure to:</a:t>
          </a:r>
        </a:p>
      </dgm:t>
      <dgm:extLst>
        <a:ext uri="{E40237B7-FDA0-4F09-8148-C483321AD2D9}">
          <dgm14:cNvPr xmlns:dgm14="http://schemas.microsoft.com/office/drawing/2010/diagram" id="0" name="" descr="Header text box - &#10;The failure to:&#10;"/>
        </a:ext>
      </dgm:extLst>
    </dgm:pt>
    <dgm:pt modelId="{AC3AB621-EE5A-4A50-B58F-96364EB97AEC}" type="parTrans" cxnId="{52295098-B2A9-4575-B364-1CA40538E15F}">
      <dgm:prSet/>
      <dgm:spPr/>
      <dgm:t>
        <a:bodyPr/>
        <a:lstStyle/>
        <a:p>
          <a:endParaRPr lang="en-US" sz="1600"/>
        </a:p>
      </dgm:t>
    </dgm:pt>
    <dgm:pt modelId="{3AE3E829-D5C3-4AAD-9674-5AEB0E463CC3}" type="sibTrans" cxnId="{52295098-B2A9-4575-B364-1CA40538E15F}">
      <dgm:prSet/>
      <dgm:spPr/>
      <dgm:t>
        <a:bodyPr/>
        <a:lstStyle/>
        <a:p>
          <a:endParaRPr lang="en-US" sz="1600"/>
        </a:p>
      </dgm:t>
    </dgm:pt>
    <dgm:pt modelId="{F4937B34-68F6-4B3D-A19B-AC3824AA9F2E}">
      <dgm:prSet custT="1"/>
      <dgm:spPr/>
      <dgm:t>
        <a:bodyPr/>
        <a:lstStyle/>
        <a:p>
          <a:r>
            <a:rPr lang="en-US" sz="2800" dirty="0"/>
            <a:t>Establish an accurate and timely explanation of the patient's health problem(s) </a:t>
          </a:r>
        </a:p>
      </dgm:t>
      <dgm:extLst>
        <a:ext uri="{E40237B7-FDA0-4F09-8148-C483321AD2D9}">
          <dgm14:cNvPr xmlns:dgm14="http://schemas.microsoft.com/office/drawing/2010/diagram" id="0" name="" descr="Establish an accurate and timely explanation of the patient's health problem(s) &#10;"/>
        </a:ext>
      </dgm:extLst>
    </dgm:pt>
    <dgm:pt modelId="{0AA5E4E7-361E-459E-A502-A50D62B750E4}" type="parTrans" cxnId="{F9AFDF86-72F2-48CD-A194-CBAA840DC08F}">
      <dgm:prSet/>
      <dgm:spPr/>
      <dgm:t>
        <a:bodyPr/>
        <a:lstStyle/>
        <a:p>
          <a:endParaRPr lang="en-US" sz="1600"/>
        </a:p>
      </dgm:t>
    </dgm:pt>
    <dgm:pt modelId="{6E1E2AB0-F008-4C48-B403-EACC27DD0F17}" type="sibTrans" cxnId="{F9AFDF86-72F2-48CD-A194-CBAA840DC08F}">
      <dgm:prSet/>
      <dgm:spPr/>
      <dgm:t>
        <a:bodyPr/>
        <a:lstStyle/>
        <a:p>
          <a:endParaRPr lang="en-US" sz="1600"/>
        </a:p>
      </dgm:t>
    </dgm:pt>
    <dgm:pt modelId="{338D3689-B72D-4960-A883-8ACFEB99B73E}">
      <dgm:prSet custT="1"/>
      <dgm:spPr/>
      <dgm:t>
        <a:bodyPr/>
        <a:lstStyle/>
        <a:p>
          <a:r>
            <a:rPr lang="en-US" sz="2800" dirty="0"/>
            <a:t>Communicate that explanation to the patient</a:t>
          </a:r>
        </a:p>
      </dgm:t>
      <dgm:extLst>
        <a:ext uri="{E40237B7-FDA0-4F09-8148-C483321AD2D9}">
          <dgm14:cNvPr xmlns:dgm14="http://schemas.microsoft.com/office/drawing/2010/diagram" id="0" name="" descr="Communicate that explanation to the patient&#10;"/>
        </a:ext>
      </dgm:extLst>
    </dgm:pt>
    <dgm:pt modelId="{E20649A2-CDC0-41CD-8FFB-4A2DBDDA1997}" type="parTrans" cxnId="{7653A32C-AD92-4754-B266-015560AF29C9}">
      <dgm:prSet/>
      <dgm:spPr/>
      <dgm:t>
        <a:bodyPr/>
        <a:lstStyle/>
        <a:p>
          <a:endParaRPr lang="en-US" sz="1600"/>
        </a:p>
      </dgm:t>
    </dgm:pt>
    <dgm:pt modelId="{7F44704B-0B89-4220-B76F-F31A048E2C80}" type="sibTrans" cxnId="{7653A32C-AD92-4754-B266-015560AF29C9}">
      <dgm:prSet/>
      <dgm:spPr/>
      <dgm:t>
        <a:bodyPr/>
        <a:lstStyle/>
        <a:p>
          <a:endParaRPr lang="en-US" sz="1600"/>
        </a:p>
      </dgm:t>
    </dgm:pt>
    <dgm:pt modelId="{31FFE47E-9AF5-4F67-AFCA-17CA77A50A0E}" type="pres">
      <dgm:prSet presAssocID="{57B89751-F0C5-467F-9845-5D577F3F1166}" presName="composite" presStyleCnt="0">
        <dgm:presLayoutVars>
          <dgm:chMax val="1"/>
          <dgm:dir/>
          <dgm:resizeHandles val="exact"/>
        </dgm:presLayoutVars>
      </dgm:prSet>
      <dgm:spPr/>
    </dgm:pt>
    <dgm:pt modelId="{B73E3DF9-6EE7-41A4-8F75-0BBAE48B421B}" type="pres">
      <dgm:prSet presAssocID="{1A96B47B-207D-4200-89E8-DB05EF1FF9F7}" presName="roof" presStyleLbl="dkBgShp" presStyleIdx="0" presStyleCnt="2"/>
      <dgm:spPr/>
    </dgm:pt>
    <dgm:pt modelId="{7A85C012-F80E-42F1-9650-4A59B0918DF5}" type="pres">
      <dgm:prSet presAssocID="{1A96B47B-207D-4200-89E8-DB05EF1FF9F7}" presName="pillars" presStyleCnt="0"/>
      <dgm:spPr/>
    </dgm:pt>
    <dgm:pt modelId="{5E0E168F-3068-44F3-9EC9-C72B2DD2C29A}" type="pres">
      <dgm:prSet presAssocID="{1A96B47B-207D-4200-89E8-DB05EF1FF9F7}" presName="pillar1" presStyleLbl="node1" presStyleIdx="0" presStyleCnt="2">
        <dgm:presLayoutVars>
          <dgm:bulletEnabled val="1"/>
        </dgm:presLayoutVars>
      </dgm:prSet>
      <dgm:spPr/>
    </dgm:pt>
    <dgm:pt modelId="{9979C914-962B-4869-9BAA-EC05EDD226F2}" type="pres">
      <dgm:prSet presAssocID="{338D3689-B72D-4960-A883-8ACFEB99B73E}" presName="pillarX" presStyleLbl="node1" presStyleIdx="1" presStyleCnt="2">
        <dgm:presLayoutVars>
          <dgm:bulletEnabled val="1"/>
        </dgm:presLayoutVars>
      </dgm:prSet>
      <dgm:spPr/>
    </dgm:pt>
    <dgm:pt modelId="{139DED28-EF8A-4815-A443-92B2EA4CE46E}" type="pres">
      <dgm:prSet presAssocID="{1A96B47B-207D-4200-89E8-DB05EF1FF9F7}" presName="base" presStyleLbl="dkBgShp" presStyleIdx="1" presStyleCnt="2"/>
      <dgm:spPr>
        <a:solidFill>
          <a:srgbClr val="FFC000"/>
        </a:solidFill>
      </dgm:spPr>
    </dgm:pt>
  </dgm:ptLst>
  <dgm:cxnLst>
    <dgm:cxn modelId="{9174AF18-ECB8-4008-B9EF-34DEE149D1F5}" type="presOf" srcId="{57B89751-F0C5-467F-9845-5D577F3F1166}" destId="{31FFE47E-9AF5-4F67-AFCA-17CA77A50A0E}" srcOrd="0" destOrd="0" presId="urn:microsoft.com/office/officeart/2005/8/layout/hList3"/>
    <dgm:cxn modelId="{7653A32C-AD92-4754-B266-015560AF29C9}" srcId="{1A96B47B-207D-4200-89E8-DB05EF1FF9F7}" destId="{338D3689-B72D-4960-A883-8ACFEB99B73E}" srcOrd="1" destOrd="0" parTransId="{E20649A2-CDC0-41CD-8FFB-4A2DBDDA1997}" sibTransId="{7F44704B-0B89-4220-B76F-F31A048E2C80}"/>
    <dgm:cxn modelId="{FBD81E60-743A-4FEF-A4E8-CCAEC2576EE6}" type="presOf" srcId="{338D3689-B72D-4960-A883-8ACFEB99B73E}" destId="{9979C914-962B-4869-9BAA-EC05EDD226F2}" srcOrd="0" destOrd="0" presId="urn:microsoft.com/office/officeart/2005/8/layout/hList3"/>
    <dgm:cxn modelId="{F521B17A-2195-4B1B-903B-BCCCC5454584}" type="presOf" srcId="{1A96B47B-207D-4200-89E8-DB05EF1FF9F7}" destId="{B73E3DF9-6EE7-41A4-8F75-0BBAE48B421B}" srcOrd="0" destOrd="0" presId="urn:microsoft.com/office/officeart/2005/8/layout/hList3"/>
    <dgm:cxn modelId="{F9AFDF86-72F2-48CD-A194-CBAA840DC08F}" srcId="{1A96B47B-207D-4200-89E8-DB05EF1FF9F7}" destId="{F4937B34-68F6-4B3D-A19B-AC3824AA9F2E}" srcOrd="0" destOrd="0" parTransId="{0AA5E4E7-361E-459E-A502-A50D62B750E4}" sibTransId="{6E1E2AB0-F008-4C48-B403-EACC27DD0F17}"/>
    <dgm:cxn modelId="{52295098-B2A9-4575-B364-1CA40538E15F}" srcId="{57B89751-F0C5-467F-9845-5D577F3F1166}" destId="{1A96B47B-207D-4200-89E8-DB05EF1FF9F7}" srcOrd="0" destOrd="0" parTransId="{AC3AB621-EE5A-4A50-B58F-96364EB97AEC}" sibTransId="{3AE3E829-D5C3-4AAD-9674-5AEB0E463CC3}"/>
    <dgm:cxn modelId="{6C32F4E7-8B58-4389-A468-C66A28EFB8B2}" type="presOf" srcId="{F4937B34-68F6-4B3D-A19B-AC3824AA9F2E}" destId="{5E0E168F-3068-44F3-9EC9-C72B2DD2C29A}" srcOrd="0" destOrd="0" presId="urn:microsoft.com/office/officeart/2005/8/layout/hList3"/>
    <dgm:cxn modelId="{AA290E88-76B4-4ECA-A246-4FDE08227CA1}" type="presParOf" srcId="{31FFE47E-9AF5-4F67-AFCA-17CA77A50A0E}" destId="{B73E3DF9-6EE7-41A4-8F75-0BBAE48B421B}" srcOrd="0" destOrd="0" presId="urn:microsoft.com/office/officeart/2005/8/layout/hList3"/>
    <dgm:cxn modelId="{62FA4E9C-91DE-4806-A131-95032A61A879}" type="presParOf" srcId="{31FFE47E-9AF5-4F67-AFCA-17CA77A50A0E}" destId="{7A85C012-F80E-42F1-9650-4A59B0918DF5}" srcOrd="1" destOrd="0" presId="urn:microsoft.com/office/officeart/2005/8/layout/hList3"/>
    <dgm:cxn modelId="{810285B6-A5D1-4B07-B4B3-CB78C6834E59}" type="presParOf" srcId="{7A85C012-F80E-42F1-9650-4A59B0918DF5}" destId="{5E0E168F-3068-44F3-9EC9-C72B2DD2C29A}" srcOrd="0" destOrd="0" presId="urn:microsoft.com/office/officeart/2005/8/layout/hList3"/>
    <dgm:cxn modelId="{D9E3B02F-49E9-429F-831A-2BD3904F9A9B}" type="presParOf" srcId="{7A85C012-F80E-42F1-9650-4A59B0918DF5}" destId="{9979C914-962B-4869-9BAA-EC05EDD226F2}" srcOrd="1" destOrd="0" presId="urn:microsoft.com/office/officeart/2005/8/layout/hList3"/>
    <dgm:cxn modelId="{6078D2B0-C449-43B7-B0CC-C99B8C243E37}" type="presParOf" srcId="{31FFE47E-9AF5-4F67-AFCA-17CA77A50A0E}" destId="{139DED28-EF8A-4815-A443-92B2EA4CE46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602C8-AB7E-4C0C-97B2-CA8687C0713A}"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E6C6212-47E7-4620-A6D6-49B156C8462C}">
      <dgm:prSet phldrT="[Text]"/>
      <dgm:spPr/>
      <dgm:t>
        <a:bodyPr/>
        <a:lstStyle/>
        <a:p>
          <a:r>
            <a:rPr lang="en-US" b="1" dirty="0">
              <a:solidFill>
                <a:schemeClr val="tx2"/>
              </a:solidFill>
            </a:rPr>
            <a:t>Goal 1: Facilitate more effective teamwork in the diagnostic process among health care professionals, patients, and their families</a:t>
          </a:r>
        </a:p>
      </dgm:t>
      <dgm:extLst>
        <a:ext uri="{E40237B7-FDA0-4F09-8148-C483321AD2D9}">
          <dgm14:cNvPr xmlns:dgm14="http://schemas.microsoft.com/office/drawing/2010/diagram" id="0" name="" descr="Goal 1: Facilitate more effective teamwork in the diagnostic process among health care professionals, patients, and their families&#10;"/>
        </a:ext>
      </dgm:extLst>
    </dgm:pt>
    <dgm:pt modelId="{32FB3747-4FA7-443F-8960-EDA0A572A9D2}" type="parTrans" cxnId="{2B39E86C-06F9-4A7A-9181-C0DF59D7A20A}">
      <dgm:prSet/>
      <dgm:spPr/>
      <dgm:t>
        <a:bodyPr/>
        <a:lstStyle/>
        <a:p>
          <a:endParaRPr lang="en-US"/>
        </a:p>
      </dgm:t>
    </dgm:pt>
    <dgm:pt modelId="{572E767E-3F3E-4FFB-AD27-CB4FD90B05F5}" type="sibTrans" cxnId="{2B39E86C-06F9-4A7A-9181-C0DF59D7A20A}">
      <dgm:prSet/>
      <dgm:spPr/>
      <dgm:t>
        <a:bodyPr/>
        <a:lstStyle/>
        <a:p>
          <a:endParaRPr lang="en-US"/>
        </a:p>
      </dgm:t>
    </dgm:pt>
    <dgm:pt modelId="{40F02E48-D7CD-4023-BE4E-597ABD5BBAB4}">
      <dgm:prSet phldrT="[Text]"/>
      <dgm:spPr/>
      <dgm:t>
        <a:bodyPr/>
        <a:lstStyle/>
        <a:p>
          <a:r>
            <a:rPr lang="en-US" b="1" dirty="0">
              <a:solidFill>
                <a:schemeClr val="tx2"/>
              </a:solidFill>
            </a:rPr>
            <a:t>Goal 2: Enhance health care professional education and training in the diagnostic process</a:t>
          </a:r>
        </a:p>
      </dgm:t>
      <dgm:extLst>
        <a:ext uri="{E40237B7-FDA0-4F09-8148-C483321AD2D9}">
          <dgm14:cNvPr xmlns:dgm14="http://schemas.microsoft.com/office/drawing/2010/diagram" id="0" name="" descr="Goal 2: Enhance health care professional education and training in the diagnostic process&#10;"/>
        </a:ext>
      </dgm:extLst>
    </dgm:pt>
    <dgm:pt modelId="{A73B7BB4-64EE-46DB-ACB5-CE308DF33FD8}" type="parTrans" cxnId="{2B1C98A2-8D57-4F5A-B740-4E78CB7B875D}">
      <dgm:prSet/>
      <dgm:spPr/>
      <dgm:t>
        <a:bodyPr/>
        <a:lstStyle/>
        <a:p>
          <a:endParaRPr lang="en-US"/>
        </a:p>
      </dgm:t>
    </dgm:pt>
    <dgm:pt modelId="{2A72F8EF-5473-4866-B3F7-1731AD9A9B93}" type="sibTrans" cxnId="{2B1C98A2-8D57-4F5A-B740-4E78CB7B875D}">
      <dgm:prSet/>
      <dgm:spPr/>
      <dgm:t>
        <a:bodyPr/>
        <a:lstStyle/>
        <a:p>
          <a:endParaRPr lang="en-US"/>
        </a:p>
      </dgm:t>
    </dgm:pt>
    <dgm:pt modelId="{0473B77E-09C7-41F2-8C72-5A479EBEBAC7}">
      <dgm:prSet phldrT="[Text]"/>
      <dgm:spPr/>
      <dgm:t>
        <a:bodyPr/>
        <a:lstStyle/>
        <a:p>
          <a:r>
            <a:rPr lang="en-US" b="1" dirty="0">
              <a:solidFill>
                <a:schemeClr val="tx2"/>
              </a:solidFill>
            </a:rPr>
            <a:t>Goal 3: </a:t>
          </a:r>
          <a:r>
            <a:rPr lang="en-US" b="1" i="0" dirty="0">
              <a:solidFill>
                <a:schemeClr val="tx2"/>
              </a:solidFill>
            </a:rPr>
            <a:t>Ensure that health information technologies support patients and health care professionals in the diagnostic process</a:t>
          </a:r>
        </a:p>
      </dgm:t>
      <dgm:extLst>
        <a:ext uri="{E40237B7-FDA0-4F09-8148-C483321AD2D9}">
          <dgm14:cNvPr xmlns:dgm14="http://schemas.microsoft.com/office/drawing/2010/diagram" id="0" name="" descr="Goal 3: Ensure that health information technologies support patients and health care professionals in the diagnostic process&#10;"/>
        </a:ext>
      </dgm:extLst>
    </dgm:pt>
    <dgm:pt modelId="{3F52462F-80D6-4853-8707-4DA3FC727182}" type="parTrans" cxnId="{F5842D2E-8269-4FC1-BA13-5360E5593EB4}">
      <dgm:prSet/>
      <dgm:spPr/>
      <dgm:t>
        <a:bodyPr/>
        <a:lstStyle/>
        <a:p>
          <a:endParaRPr lang="en-US"/>
        </a:p>
      </dgm:t>
    </dgm:pt>
    <dgm:pt modelId="{892A9D01-AA2A-4C0A-8DD6-4397A1E6005B}" type="sibTrans" cxnId="{F5842D2E-8269-4FC1-BA13-5360E5593EB4}">
      <dgm:prSet/>
      <dgm:spPr/>
      <dgm:t>
        <a:bodyPr/>
        <a:lstStyle/>
        <a:p>
          <a:endParaRPr lang="en-US"/>
        </a:p>
      </dgm:t>
    </dgm:pt>
    <dgm:pt modelId="{8C234972-B7C9-4F4B-BC5F-9301AD73C750}">
      <dgm:prSet phldrT="[Text]"/>
      <dgm:spPr/>
      <dgm:t>
        <a:bodyPr/>
        <a:lstStyle/>
        <a:p>
          <a:r>
            <a:rPr lang="en-US" b="1" dirty="0">
              <a:solidFill>
                <a:schemeClr val="tx2"/>
              </a:solidFill>
            </a:rPr>
            <a:t>Goal 5: Establish a work system and culture that supports the diagnostic process and improvements in diagnostic performance</a:t>
          </a:r>
        </a:p>
      </dgm:t>
      <dgm:extLst>
        <a:ext uri="{E40237B7-FDA0-4F09-8148-C483321AD2D9}">
          <dgm14:cNvPr xmlns:dgm14="http://schemas.microsoft.com/office/drawing/2010/diagram" id="0" name="" descr="Goal 5: Establish a work system and culture that supports the diagnostic process and improvements in diagnostic performance&#10;"/>
        </a:ext>
      </dgm:extLst>
    </dgm:pt>
    <dgm:pt modelId="{2B308457-2510-43AB-875D-62B35F139F58}" type="parTrans" cxnId="{5578AFE6-A5DA-4BC8-A924-CD87B0AE71EE}">
      <dgm:prSet/>
      <dgm:spPr/>
      <dgm:t>
        <a:bodyPr/>
        <a:lstStyle/>
        <a:p>
          <a:endParaRPr lang="en-US"/>
        </a:p>
      </dgm:t>
    </dgm:pt>
    <dgm:pt modelId="{3073E642-36CB-4B73-ABCE-EBC89670F79D}" type="sibTrans" cxnId="{5578AFE6-A5DA-4BC8-A924-CD87B0AE71EE}">
      <dgm:prSet/>
      <dgm:spPr/>
      <dgm:t>
        <a:bodyPr/>
        <a:lstStyle/>
        <a:p>
          <a:endParaRPr lang="en-US"/>
        </a:p>
      </dgm:t>
    </dgm:pt>
    <dgm:pt modelId="{1F6FE23E-F74D-4CB8-A243-2BD05B536073}">
      <dgm:prSet phldrT="[Text]"/>
      <dgm:spPr/>
      <dgm:t>
        <a:bodyPr/>
        <a:lstStyle/>
        <a:p>
          <a:r>
            <a:rPr lang="en-US" b="1" dirty="0">
              <a:solidFill>
                <a:schemeClr val="tx2"/>
              </a:solidFill>
            </a:rPr>
            <a:t>Goal 4: Develop and deploy approaches to identify, learn from, and reduce diagnostic errors and near misses in clinical practice</a:t>
          </a:r>
        </a:p>
      </dgm:t>
      <dgm:extLst>
        <a:ext uri="{E40237B7-FDA0-4F09-8148-C483321AD2D9}">
          <dgm14:cNvPr xmlns:dgm14="http://schemas.microsoft.com/office/drawing/2010/diagram" id="0" name="" descr="Goal 4: Develop and deploy approaches to identify, learn from, and reduce diagnostic errors and near misses in clinical practice&#10;"/>
        </a:ext>
      </dgm:extLst>
    </dgm:pt>
    <dgm:pt modelId="{382F456F-DE02-4428-8F87-B5D2362837A3}" type="parTrans" cxnId="{8B8B4887-A7ED-4DA8-9DE9-1F18F82CED04}">
      <dgm:prSet/>
      <dgm:spPr/>
      <dgm:t>
        <a:bodyPr/>
        <a:lstStyle/>
        <a:p>
          <a:endParaRPr lang="en-US"/>
        </a:p>
      </dgm:t>
    </dgm:pt>
    <dgm:pt modelId="{40C36BDC-5246-4A54-8D7C-9E4A603A8587}" type="sibTrans" cxnId="{8B8B4887-A7ED-4DA8-9DE9-1F18F82CED04}">
      <dgm:prSet/>
      <dgm:spPr/>
      <dgm:t>
        <a:bodyPr/>
        <a:lstStyle/>
        <a:p>
          <a:endParaRPr lang="en-US"/>
        </a:p>
      </dgm:t>
    </dgm:pt>
    <dgm:pt modelId="{CBB37D8B-AADB-4E84-9A80-17ADCCABED7E}">
      <dgm:prSet phldrT="[Text]"/>
      <dgm:spPr/>
      <dgm:t>
        <a:bodyPr/>
        <a:lstStyle/>
        <a:p>
          <a:r>
            <a:rPr lang="en-US" b="1" dirty="0">
              <a:solidFill>
                <a:schemeClr val="tx2"/>
              </a:solidFill>
            </a:rPr>
            <a:t>Goal 6: Develop a reporting environment and medical liability system that facilitates improved diagnosis by learning from diagnostic errors and near misses</a:t>
          </a:r>
        </a:p>
      </dgm:t>
      <dgm:extLst>
        <a:ext uri="{E40237B7-FDA0-4F09-8148-C483321AD2D9}">
          <dgm14:cNvPr xmlns:dgm14="http://schemas.microsoft.com/office/drawing/2010/diagram" id="0" name="" descr="Goal 6: Develop a reporting environment and medical liability system that facilitates improved diagnosis by learning from diagnostic errors and near misses&#10;"/>
        </a:ext>
      </dgm:extLst>
    </dgm:pt>
    <dgm:pt modelId="{1C93EE11-9F2D-4178-91EB-8F5AFF1C9E2E}" type="parTrans" cxnId="{15BFDF88-1EE4-4D9B-A891-F56EAF42CC23}">
      <dgm:prSet/>
      <dgm:spPr/>
      <dgm:t>
        <a:bodyPr/>
        <a:lstStyle/>
        <a:p>
          <a:endParaRPr lang="en-US"/>
        </a:p>
      </dgm:t>
    </dgm:pt>
    <dgm:pt modelId="{F9DA9D04-896B-4744-8AB3-1F93662D829A}" type="sibTrans" cxnId="{15BFDF88-1EE4-4D9B-A891-F56EAF42CC23}">
      <dgm:prSet/>
      <dgm:spPr/>
      <dgm:t>
        <a:bodyPr/>
        <a:lstStyle/>
        <a:p>
          <a:endParaRPr lang="en-US"/>
        </a:p>
      </dgm:t>
    </dgm:pt>
    <dgm:pt modelId="{4D6FD1CA-D0BF-47A1-8FF0-4AF17383F8B0}">
      <dgm:prSet phldrT="[Text]"/>
      <dgm:spPr/>
      <dgm:t>
        <a:bodyPr/>
        <a:lstStyle/>
        <a:p>
          <a:r>
            <a:rPr lang="en-US" b="1" dirty="0">
              <a:solidFill>
                <a:schemeClr val="tx2"/>
              </a:solidFill>
            </a:rPr>
            <a:t>Goal 7: </a:t>
          </a:r>
          <a:r>
            <a:rPr lang="en-US" b="1" i="0" dirty="0">
              <a:solidFill>
                <a:schemeClr val="tx2"/>
              </a:solidFill>
            </a:rPr>
            <a:t>Design a payment and care delivery environment that supports the diagnostic process</a:t>
          </a:r>
        </a:p>
      </dgm:t>
      <dgm:extLst>
        <a:ext uri="{E40237B7-FDA0-4F09-8148-C483321AD2D9}">
          <dgm14:cNvPr xmlns:dgm14="http://schemas.microsoft.com/office/drawing/2010/diagram" id="0" name="" descr="Goal 7: Design a payment and care delivery environment that supports the diagnostic process&#10;"/>
        </a:ext>
      </dgm:extLst>
    </dgm:pt>
    <dgm:pt modelId="{EC13F239-9CC3-4499-BA14-4D7993DA7E30}" type="parTrans" cxnId="{1BE2D2EF-A762-46EF-AF68-BC752908E70A}">
      <dgm:prSet/>
      <dgm:spPr/>
      <dgm:t>
        <a:bodyPr/>
        <a:lstStyle/>
        <a:p>
          <a:endParaRPr lang="en-US"/>
        </a:p>
      </dgm:t>
    </dgm:pt>
    <dgm:pt modelId="{69F35822-A041-4906-AD98-16038F3E5556}" type="sibTrans" cxnId="{1BE2D2EF-A762-46EF-AF68-BC752908E70A}">
      <dgm:prSet/>
      <dgm:spPr/>
      <dgm:t>
        <a:bodyPr/>
        <a:lstStyle/>
        <a:p>
          <a:endParaRPr lang="en-US"/>
        </a:p>
      </dgm:t>
    </dgm:pt>
    <dgm:pt modelId="{40F57F37-9FF5-48B9-89B5-E4C901A03679}">
      <dgm:prSet phldrT="[Text]"/>
      <dgm:spPr/>
      <dgm:t>
        <a:bodyPr/>
        <a:lstStyle/>
        <a:p>
          <a:r>
            <a:rPr lang="en-US" b="1" dirty="0">
              <a:solidFill>
                <a:schemeClr val="tx2"/>
              </a:solidFill>
            </a:rPr>
            <a:t>Goal 8: </a:t>
          </a:r>
          <a:r>
            <a:rPr lang="en-US" b="1" i="0" dirty="0">
              <a:solidFill>
                <a:schemeClr val="tx2"/>
              </a:solidFill>
            </a:rPr>
            <a:t>Provide dedicated funding for research on the diagnostic process and diagnostic errors</a:t>
          </a:r>
        </a:p>
      </dgm:t>
      <dgm:extLst>
        <a:ext uri="{E40237B7-FDA0-4F09-8148-C483321AD2D9}">
          <dgm14:cNvPr xmlns:dgm14="http://schemas.microsoft.com/office/drawing/2010/diagram" id="0" name="" descr="Goal 8: Provide dedicated funding for research on the diagnostic process and diagnostic errors&#10;"/>
        </a:ext>
      </dgm:extLst>
    </dgm:pt>
    <dgm:pt modelId="{813615FC-958C-447C-99EB-75D905E90217}" type="parTrans" cxnId="{A957CF91-BB83-450D-8B55-2C3BCE529D67}">
      <dgm:prSet/>
      <dgm:spPr/>
      <dgm:t>
        <a:bodyPr/>
        <a:lstStyle/>
        <a:p>
          <a:endParaRPr lang="en-US"/>
        </a:p>
      </dgm:t>
    </dgm:pt>
    <dgm:pt modelId="{015618C3-8733-4986-90C6-09FFEDC76B17}" type="sibTrans" cxnId="{A957CF91-BB83-450D-8B55-2C3BCE529D67}">
      <dgm:prSet/>
      <dgm:spPr/>
      <dgm:t>
        <a:bodyPr/>
        <a:lstStyle/>
        <a:p>
          <a:endParaRPr lang="en-US"/>
        </a:p>
      </dgm:t>
    </dgm:pt>
    <dgm:pt modelId="{AF447CA8-102E-41A8-810C-B35C00955C76}" type="pres">
      <dgm:prSet presAssocID="{447602C8-AB7E-4C0C-97B2-CA8687C0713A}" presName="linear" presStyleCnt="0">
        <dgm:presLayoutVars>
          <dgm:animLvl val="lvl"/>
          <dgm:resizeHandles val="exact"/>
        </dgm:presLayoutVars>
      </dgm:prSet>
      <dgm:spPr/>
    </dgm:pt>
    <dgm:pt modelId="{A1042DD4-39DA-476B-AB41-591F5035B4E4}" type="pres">
      <dgm:prSet presAssocID="{CE6C6212-47E7-4620-A6D6-49B156C8462C}" presName="parentText" presStyleLbl="node1" presStyleIdx="0" presStyleCnt="8">
        <dgm:presLayoutVars>
          <dgm:chMax val="0"/>
          <dgm:bulletEnabled val="1"/>
        </dgm:presLayoutVars>
      </dgm:prSet>
      <dgm:spPr/>
    </dgm:pt>
    <dgm:pt modelId="{C4C08FDE-F814-4FB2-A122-E3977C45CBC4}" type="pres">
      <dgm:prSet presAssocID="{572E767E-3F3E-4FFB-AD27-CB4FD90B05F5}" presName="spacer" presStyleCnt="0"/>
      <dgm:spPr/>
    </dgm:pt>
    <dgm:pt modelId="{5D4ECE1E-22CC-453D-9BA9-386754FC9CEA}" type="pres">
      <dgm:prSet presAssocID="{40F02E48-D7CD-4023-BE4E-597ABD5BBAB4}" presName="parentText" presStyleLbl="node1" presStyleIdx="1" presStyleCnt="8">
        <dgm:presLayoutVars>
          <dgm:chMax val="0"/>
          <dgm:bulletEnabled val="1"/>
        </dgm:presLayoutVars>
      </dgm:prSet>
      <dgm:spPr/>
    </dgm:pt>
    <dgm:pt modelId="{625AE2A1-FBEC-4447-832E-0E6C59CB5502}" type="pres">
      <dgm:prSet presAssocID="{2A72F8EF-5473-4866-B3F7-1731AD9A9B93}" presName="spacer" presStyleCnt="0"/>
      <dgm:spPr/>
    </dgm:pt>
    <dgm:pt modelId="{10D5114D-1A79-4DEC-B427-D1F93A26EDA6}" type="pres">
      <dgm:prSet presAssocID="{0473B77E-09C7-41F2-8C72-5A479EBEBAC7}" presName="parentText" presStyleLbl="node1" presStyleIdx="2" presStyleCnt="8">
        <dgm:presLayoutVars>
          <dgm:chMax val="0"/>
          <dgm:bulletEnabled val="1"/>
        </dgm:presLayoutVars>
      </dgm:prSet>
      <dgm:spPr/>
    </dgm:pt>
    <dgm:pt modelId="{38A7AA2A-E9C9-4553-AF07-8DAC459879B2}" type="pres">
      <dgm:prSet presAssocID="{892A9D01-AA2A-4C0A-8DD6-4397A1E6005B}" presName="spacer" presStyleCnt="0"/>
      <dgm:spPr/>
    </dgm:pt>
    <dgm:pt modelId="{CBBBE2CC-D2DC-4402-A2DE-127F1FD58809}" type="pres">
      <dgm:prSet presAssocID="{1F6FE23E-F74D-4CB8-A243-2BD05B536073}" presName="parentText" presStyleLbl="node1" presStyleIdx="3" presStyleCnt="8">
        <dgm:presLayoutVars>
          <dgm:chMax val="0"/>
          <dgm:bulletEnabled val="1"/>
        </dgm:presLayoutVars>
      </dgm:prSet>
      <dgm:spPr/>
    </dgm:pt>
    <dgm:pt modelId="{03B1E6E6-F170-4EDD-A6D5-5278F511F36E}" type="pres">
      <dgm:prSet presAssocID="{40C36BDC-5246-4A54-8D7C-9E4A603A8587}" presName="spacer" presStyleCnt="0"/>
      <dgm:spPr/>
    </dgm:pt>
    <dgm:pt modelId="{23D3FCB3-3246-4D31-AF52-AB5DDBFAA587}" type="pres">
      <dgm:prSet presAssocID="{8C234972-B7C9-4F4B-BC5F-9301AD73C750}" presName="parentText" presStyleLbl="node1" presStyleIdx="4" presStyleCnt="8">
        <dgm:presLayoutVars>
          <dgm:chMax val="0"/>
          <dgm:bulletEnabled val="1"/>
        </dgm:presLayoutVars>
      </dgm:prSet>
      <dgm:spPr/>
    </dgm:pt>
    <dgm:pt modelId="{55E1907D-5D01-4D1C-A20D-39F839418862}" type="pres">
      <dgm:prSet presAssocID="{3073E642-36CB-4B73-ABCE-EBC89670F79D}" presName="spacer" presStyleCnt="0"/>
      <dgm:spPr/>
    </dgm:pt>
    <dgm:pt modelId="{3A9DE66C-D2B0-406F-803D-A2584815887D}" type="pres">
      <dgm:prSet presAssocID="{CBB37D8B-AADB-4E84-9A80-17ADCCABED7E}" presName="parentText" presStyleLbl="node1" presStyleIdx="5" presStyleCnt="8">
        <dgm:presLayoutVars>
          <dgm:chMax val="0"/>
          <dgm:bulletEnabled val="1"/>
        </dgm:presLayoutVars>
      </dgm:prSet>
      <dgm:spPr/>
    </dgm:pt>
    <dgm:pt modelId="{324595AA-498F-4264-9D62-62DDCD08F9AD}" type="pres">
      <dgm:prSet presAssocID="{F9DA9D04-896B-4744-8AB3-1F93662D829A}" presName="spacer" presStyleCnt="0"/>
      <dgm:spPr/>
    </dgm:pt>
    <dgm:pt modelId="{8CC9C18F-3940-4A78-BD54-2984BA7DF952}" type="pres">
      <dgm:prSet presAssocID="{4D6FD1CA-D0BF-47A1-8FF0-4AF17383F8B0}" presName="parentText" presStyleLbl="node1" presStyleIdx="6" presStyleCnt="8">
        <dgm:presLayoutVars>
          <dgm:chMax val="0"/>
          <dgm:bulletEnabled val="1"/>
        </dgm:presLayoutVars>
      </dgm:prSet>
      <dgm:spPr/>
    </dgm:pt>
    <dgm:pt modelId="{DDE0EE22-4168-48D5-B77E-54484BBE9833}" type="pres">
      <dgm:prSet presAssocID="{69F35822-A041-4906-AD98-16038F3E5556}" presName="spacer" presStyleCnt="0"/>
      <dgm:spPr/>
    </dgm:pt>
    <dgm:pt modelId="{CFFDAD06-C4DC-46E6-B9DB-DF4AA8CF0F81}" type="pres">
      <dgm:prSet presAssocID="{40F57F37-9FF5-48B9-89B5-E4C901A03679}" presName="parentText" presStyleLbl="node1" presStyleIdx="7" presStyleCnt="8">
        <dgm:presLayoutVars>
          <dgm:chMax val="0"/>
          <dgm:bulletEnabled val="1"/>
        </dgm:presLayoutVars>
      </dgm:prSet>
      <dgm:spPr/>
    </dgm:pt>
  </dgm:ptLst>
  <dgm:cxnLst>
    <dgm:cxn modelId="{D3CCD407-F36B-40CC-988F-26277164BBAA}" type="presOf" srcId="{40F02E48-D7CD-4023-BE4E-597ABD5BBAB4}" destId="{5D4ECE1E-22CC-453D-9BA9-386754FC9CEA}" srcOrd="0" destOrd="0" presId="urn:microsoft.com/office/officeart/2005/8/layout/vList2"/>
    <dgm:cxn modelId="{32477920-5F28-4424-891A-545C213AF7FA}" type="presOf" srcId="{1F6FE23E-F74D-4CB8-A243-2BD05B536073}" destId="{CBBBE2CC-D2DC-4402-A2DE-127F1FD58809}" srcOrd="0" destOrd="0" presId="urn:microsoft.com/office/officeart/2005/8/layout/vList2"/>
    <dgm:cxn modelId="{F5842D2E-8269-4FC1-BA13-5360E5593EB4}" srcId="{447602C8-AB7E-4C0C-97B2-CA8687C0713A}" destId="{0473B77E-09C7-41F2-8C72-5A479EBEBAC7}" srcOrd="2" destOrd="0" parTransId="{3F52462F-80D6-4853-8707-4DA3FC727182}" sibTransId="{892A9D01-AA2A-4C0A-8DD6-4397A1E6005B}"/>
    <dgm:cxn modelId="{3CF32141-5D45-433B-84E6-B0FD1DA9F76B}" type="presOf" srcId="{0473B77E-09C7-41F2-8C72-5A479EBEBAC7}" destId="{10D5114D-1A79-4DEC-B427-D1F93A26EDA6}" srcOrd="0" destOrd="0" presId="urn:microsoft.com/office/officeart/2005/8/layout/vList2"/>
    <dgm:cxn modelId="{C0B8D066-F283-4C9A-96A1-39D69815C416}" type="presOf" srcId="{40F57F37-9FF5-48B9-89B5-E4C901A03679}" destId="{CFFDAD06-C4DC-46E6-B9DB-DF4AA8CF0F81}" srcOrd="0" destOrd="0" presId="urn:microsoft.com/office/officeart/2005/8/layout/vList2"/>
    <dgm:cxn modelId="{2B39E86C-06F9-4A7A-9181-C0DF59D7A20A}" srcId="{447602C8-AB7E-4C0C-97B2-CA8687C0713A}" destId="{CE6C6212-47E7-4620-A6D6-49B156C8462C}" srcOrd="0" destOrd="0" parTransId="{32FB3747-4FA7-443F-8960-EDA0A572A9D2}" sibTransId="{572E767E-3F3E-4FFB-AD27-CB4FD90B05F5}"/>
    <dgm:cxn modelId="{23773258-AF02-48CE-93EA-AA00F1AD6A23}" type="presOf" srcId="{CBB37D8B-AADB-4E84-9A80-17ADCCABED7E}" destId="{3A9DE66C-D2B0-406F-803D-A2584815887D}" srcOrd="0" destOrd="0" presId="urn:microsoft.com/office/officeart/2005/8/layout/vList2"/>
    <dgm:cxn modelId="{8B8B4887-A7ED-4DA8-9DE9-1F18F82CED04}" srcId="{447602C8-AB7E-4C0C-97B2-CA8687C0713A}" destId="{1F6FE23E-F74D-4CB8-A243-2BD05B536073}" srcOrd="3" destOrd="0" parTransId="{382F456F-DE02-4428-8F87-B5D2362837A3}" sibTransId="{40C36BDC-5246-4A54-8D7C-9E4A603A8587}"/>
    <dgm:cxn modelId="{15BFDF88-1EE4-4D9B-A891-F56EAF42CC23}" srcId="{447602C8-AB7E-4C0C-97B2-CA8687C0713A}" destId="{CBB37D8B-AADB-4E84-9A80-17ADCCABED7E}" srcOrd="5" destOrd="0" parTransId="{1C93EE11-9F2D-4178-91EB-8F5AFF1C9E2E}" sibTransId="{F9DA9D04-896B-4744-8AB3-1F93662D829A}"/>
    <dgm:cxn modelId="{A957CF91-BB83-450D-8B55-2C3BCE529D67}" srcId="{447602C8-AB7E-4C0C-97B2-CA8687C0713A}" destId="{40F57F37-9FF5-48B9-89B5-E4C901A03679}" srcOrd="7" destOrd="0" parTransId="{813615FC-958C-447C-99EB-75D905E90217}" sibTransId="{015618C3-8733-4986-90C6-09FFEDC76B17}"/>
    <dgm:cxn modelId="{EE35969B-97B6-487A-9817-DE2E04C6FD51}" type="presOf" srcId="{4D6FD1CA-D0BF-47A1-8FF0-4AF17383F8B0}" destId="{8CC9C18F-3940-4A78-BD54-2984BA7DF952}" srcOrd="0" destOrd="0" presId="urn:microsoft.com/office/officeart/2005/8/layout/vList2"/>
    <dgm:cxn modelId="{2B1C98A2-8D57-4F5A-B740-4E78CB7B875D}" srcId="{447602C8-AB7E-4C0C-97B2-CA8687C0713A}" destId="{40F02E48-D7CD-4023-BE4E-597ABD5BBAB4}" srcOrd="1" destOrd="0" parTransId="{A73B7BB4-64EE-46DB-ACB5-CE308DF33FD8}" sibTransId="{2A72F8EF-5473-4866-B3F7-1731AD9A9B93}"/>
    <dgm:cxn modelId="{55C8D0B0-3B49-49EB-B252-AD49B6C03FFE}" type="presOf" srcId="{447602C8-AB7E-4C0C-97B2-CA8687C0713A}" destId="{AF447CA8-102E-41A8-810C-B35C00955C76}" srcOrd="0" destOrd="0" presId="urn:microsoft.com/office/officeart/2005/8/layout/vList2"/>
    <dgm:cxn modelId="{018A32E5-4E03-4C38-AB02-3A91B003E27B}" type="presOf" srcId="{CE6C6212-47E7-4620-A6D6-49B156C8462C}" destId="{A1042DD4-39DA-476B-AB41-591F5035B4E4}" srcOrd="0" destOrd="0" presId="urn:microsoft.com/office/officeart/2005/8/layout/vList2"/>
    <dgm:cxn modelId="{5578AFE6-A5DA-4BC8-A924-CD87B0AE71EE}" srcId="{447602C8-AB7E-4C0C-97B2-CA8687C0713A}" destId="{8C234972-B7C9-4F4B-BC5F-9301AD73C750}" srcOrd="4" destOrd="0" parTransId="{2B308457-2510-43AB-875D-62B35F139F58}" sibTransId="{3073E642-36CB-4B73-ABCE-EBC89670F79D}"/>
    <dgm:cxn modelId="{1BE2D2EF-A762-46EF-AF68-BC752908E70A}" srcId="{447602C8-AB7E-4C0C-97B2-CA8687C0713A}" destId="{4D6FD1CA-D0BF-47A1-8FF0-4AF17383F8B0}" srcOrd="6" destOrd="0" parTransId="{EC13F239-9CC3-4499-BA14-4D7993DA7E30}" sibTransId="{69F35822-A041-4906-AD98-16038F3E5556}"/>
    <dgm:cxn modelId="{BA5EBDF8-8511-4BA7-ACC2-24031BF3EAEE}" type="presOf" srcId="{8C234972-B7C9-4F4B-BC5F-9301AD73C750}" destId="{23D3FCB3-3246-4D31-AF52-AB5DDBFAA587}" srcOrd="0" destOrd="0" presId="urn:microsoft.com/office/officeart/2005/8/layout/vList2"/>
    <dgm:cxn modelId="{FFBEF07F-937C-48E9-9253-B1BEBBFF2124}" type="presParOf" srcId="{AF447CA8-102E-41A8-810C-B35C00955C76}" destId="{A1042DD4-39DA-476B-AB41-591F5035B4E4}" srcOrd="0" destOrd="0" presId="urn:microsoft.com/office/officeart/2005/8/layout/vList2"/>
    <dgm:cxn modelId="{7E2ACB0D-0151-4942-834F-979DC8FAAA3E}" type="presParOf" srcId="{AF447CA8-102E-41A8-810C-B35C00955C76}" destId="{C4C08FDE-F814-4FB2-A122-E3977C45CBC4}" srcOrd="1" destOrd="0" presId="urn:microsoft.com/office/officeart/2005/8/layout/vList2"/>
    <dgm:cxn modelId="{2CEE5A3C-67B1-49B5-A817-3F8BE3D83998}" type="presParOf" srcId="{AF447CA8-102E-41A8-810C-B35C00955C76}" destId="{5D4ECE1E-22CC-453D-9BA9-386754FC9CEA}" srcOrd="2" destOrd="0" presId="urn:microsoft.com/office/officeart/2005/8/layout/vList2"/>
    <dgm:cxn modelId="{82F68CBE-45AC-460E-954E-CA930A2A2E8F}" type="presParOf" srcId="{AF447CA8-102E-41A8-810C-B35C00955C76}" destId="{625AE2A1-FBEC-4447-832E-0E6C59CB5502}" srcOrd="3" destOrd="0" presId="urn:microsoft.com/office/officeart/2005/8/layout/vList2"/>
    <dgm:cxn modelId="{9F8D8EBA-E7F2-4A3A-903C-8B3DC9DE0BE1}" type="presParOf" srcId="{AF447CA8-102E-41A8-810C-B35C00955C76}" destId="{10D5114D-1A79-4DEC-B427-D1F93A26EDA6}" srcOrd="4" destOrd="0" presId="urn:microsoft.com/office/officeart/2005/8/layout/vList2"/>
    <dgm:cxn modelId="{8484139B-2B1A-429F-BE97-2326EC025F11}" type="presParOf" srcId="{AF447CA8-102E-41A8-810C-B35C00955C76}" destId="{38A7AA2A-E9C9-4553-AF07-8DAC459879B2}" srcOrd="5" destOrd="0" presId="urn:microsoft.com/office/officeart/2005/8/layout/vList2"/>
    <dgm:cxn modelId="{2A50631C-FFDB-447D-B276-96E3AE01ECAE}" type="presParOf" srcId="{AF447CA8-102E-41A8-810C-B35C00955C76}" destId="{CBBBE2CC-D2DC-4402-A2DE-127F1FD58809}" srcOrd="6" destOrd="0" presId="urn:microsoft.com/office/officeart/2005/8/layout/vList2"/>
    <dgm:cxn modelId="{7AD314A2-57DD-4E82-BE32-67F12AC9CD2E}" type="presParOf" srcId="{AF447CA8-102E-41A8-810C-B35C00955C76}" destId="{03B1E6E6-F170-4EDD-A6D5-5278F511F36E}" srcOrd="7" destOrd="0" presId="urn:microsoft.com/office/officeart/2005/8/layout/vList2"/>
    <dgm:cxn modelId="{7BAD5FCC-6C4C-49BA-A8D5-30C1DAC94D33}" type="presParOf" srcId="{AF447CA8-102E-41A8-810C-B35C00955C76}" destId="{23D3FCB3-3246-4D31-AF52-AB5DDBFAA587}" srcOrd="8" destOrd="0" presId="urn:microsoft.com/office/officeart/2005/8/layout/vList2"/>
    <dgm:cxn modelId="{026E4767-23BA-4E55-8176-2FBDC1DE23D8}" type="presParOf" srcId="{AF447CA8-102E-41A8-810C-B35C00955C76}" destId="{55E1907D-5D01-4D1C-A20D-39F839418862}" srcOrd="9" destOrd="0" presId="urn:microsoft.com/office/officeart/2005/8/layout/vList2"/>
    <dgm:cxn modelId="{BC9E119F-B53E-4B98-A1ED-375ECB3BF442}" type="presParOf" srcId="{AF447CA8-102E-41A8-810C-B35C00955C76}" destId="{3A9DE66C-D2B0-406F-803D-A2584815887D}" srcOrd="10" destOrd="0" presId="urn:microsoft.com/office/officeart/2005/8/layout/vList2"/>
    <dgm:cxn modelId="{8386ECB1-8055-4491-A334-71B5315CE3BD}" type="presParOf" srcId="{AF447CA8-102E-41A8-810C-B35C00955C76}" destId="{324595AA-498F-4264-9D62-62DDCD08F9AD}" srcOrd="11" destOrd="0" presId="urn:microsoft.com/office/officeart/2005/8/layout/vList2"/>
    <dgm:cxn modelId="{2B1F000E-7831-41E1-91DD-8F14858A2336}" type="presParOf" srcId="{AF447CA8-102E-41A8-810C-B35C00955C76}" destId="{8CC9C18F-3940-4A78-BD54-2984BA7DF952}" srcOrd="12" destOrd="0" presId="urn:microsoft.com/office/officeart/2005/8/layout/vList2"/>
    <dgm:cxn modelId="{D1BA2AD9-6ED1-44F7-BF8E-1D06296ABCEB}" type="presParOf" srcId="{AF447CA8-102E-41A8-810C-B35C00955C76}" destId="{DDE0EE22-4168-48D5-B77E-54484BBE9833}" srcOrd="13" destOrd="0" presId="urn:microsoft.com/office/officeart/2005/8/layout/vList2"/>
    <dgm:cxn modelId="{1A4DF1FC-38DB-4122-B760-65C04B53ABEB}" type="presParOf" srcId="{AF447CA8-102E-41A8-810C-B35C00955C76}" destId="{CFFDAD06-C4DC-46E6-B9DB-DF4AA8CF0F8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DA6DD-4D61-4F89-9364-C3622A433430}"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en-US"/>
        </a:p>
      </dgm:t>
    </dgm:pt>
    <dgm:pt modelId="{8D399529-34A0-4F6C-A091-4D1CAFE5E57A}">
      <dgm:prSet phldrT="[Text]"/>
      <dgm:spPr/>
      <dgm:t>
        <a:bodyPr/>
        <a:lstStyle/>
        <a:p>
          <a:r>
            <a:rPr lang="en-US" b="1" dirty="0">
              <a:solidFill>
                <a:schemeClr val="tx2"/>
              </a:solidFill>
            </a:rPr>
            <a:t>Identified three primary purposes for measurement in diagnostic safety</a:t>
          </a:r>
        </a:p>
      </dgm:t>
      <dgm:extLst>
        <a:ext uri="{E40237B7-FDA0-4F09-8148-C483321AD2D9}">
          <dgm14:cNvPr xmlns:dgm14="http://schemas.microsoft.com/office/drawing/2010/diagram" id="0" name="" descr="Header text: Identified three primary purposes for measurement in diagnostic safety&#10;"/>
        </a:ext>
      </dgm:extLst>
    </dgm:pt>
    <dgm:pt modelId="{98BE64A3-94AB-4121-9025-5A3AA27FC4C3}" type="parTrans" cxnId="{B262A784-269D-4FC7-BE73-A5D4F872B455}">
      <dgm:prSet/>
      <dgm:spPr/>
      <dgm:t>
        <a:bodyPr/>
        <a:lstStyle/>
        <a:p>
          <a:endParaRPr lang="en-US"/>
        </a:p>
      </dgm:t>
    </dgm:pt>
    <dgm:pt modelId="{88BC9B27-D532-49ED-B1BA-850899FCE2FF}" type="sibTrans" cxnId="{B262A784-269D-4FC7-BE73-A5D4F872B455}">
      <dgm:prSet/>
      <dgm:spPr/>
      <dgm:t>
        <a:bodyPr/>
        <a:lstStyle/>
        <a:p>
          <a:endParaRPr lang="en-US"/>
        </a:p>
      </dgm:t>
    </dgm:pt>
    <dgm:pt modelId="{03FF0C45-E2A5-4754-A570-C3066899643C}">
      <dgm:prSet/>
      <dgm:spPr/>
      <dgm:t>
        <a:bodyPr/>
        <a:lstStyle/>
        <a:p>
          <a:endParaRPr lang="en-US"/>
        </a:p>
      </dgm:t>
    </dgm:pt>
    <dgm:pt modelId="{D7B0ADD2-67E1-4027-B71B-DCEBF0E44A27}" type="parTrans" cxnId="{F276C524-601B-49F8-868C-99D72F7784AA}">
      <dgm:prSet/>
      <dgm:spPr/>
      <dgm:t>
        <a:bodyPr/>
        <a:lstStyle/>
        <a:p>
          <a:endParaRPr lang="en-US"/>
        </a:p>
      </dgm:t>
    </dgm:pt>
    <dgm:pt modelId="{AA221226-7226-45BD-957A-060AD696657C}" type="sibTrans" cxnId="{F276C524-601B-49F8-868C-99D72F7784AA}">
      <dgm:prSet/>
      <dgm:spPr/>
      <dgm:t>
        <a:bodyPr/>
        <a:lstStyle/>
        <a:p>
          <a:endParaRPr lang="en-US"/>
        </a:p>
      </dgm:t>
    </dgm:pt>
    <dgm:pt modelId="{1675AA0B-FE61-4ED4-85B4-3E9DA17347C3}">
      <dgm:prSet/>
      <dgm:spPr/>
      <dgm:t>
        <a:bodyPr/>
        <a:lstStyle/>
        <a:p>
          <a:endParaRPr lang="en-US"/>
        </a:p>
      </dgm:t>
    </dgm:pt>
    <dgm:pt modelId="{659BE148-3E49-4581-B011-EA954851D0C7}" type="parTrans" cxnId="{DAC337E3-F485-4E2D-BCD5-AA7ED3D5CD1E}">
      <dgm:prSet/>
      <dgm:spPr/>
      <dgm:t>
        <a:bodyPr/>
        <a:lstStyle/>
        <a:p>
          <a:endParaRPr lang="en-US"/>
        </a:p>
      </dgm:t>
    </dgm:pt>
    <dgm:pt modelId="{4F4E1D1D-ABFA-47C9-BD95-A2B1F994082C}" type="sibTrans" cxnId="{DAC337E3-F485-4E2D-BCD5-AA7ED3D5CD1E}">
      <dgm:prSet/>
      <dgm:spPr/>
      <dgm:t>
        <a:bodyPr/>
        <a:lstStyle/>
        <a:p>
          <a:endParaRPr lang="en-US"/>
        </a:p>
      </dgm:t>
    </dgm:pt>
    <dgm:pt modelId="{A773ECE4-EA66-4C76-92F9-71584199FA94}">
      <dgm:prSet/>
      <dgm:spPr/>
      <dgm:t>
        <a:bodyPr/>
        <a:lstStyle/>
        <a:p>
          <a:endParaRPr lang="en-US"/>
        </a:p>
      </dgm:t>
    </dgm:pt>
    <dgm:pt modelId="{FF12121B-814C-4395-941B-3B5F51A63732}" type="parTrans" cxnId="{96DDFBE6-BC75-48AD-B370-0F2BE60FDCB6}">
      <dgm:prSet/>
      <dgm:spPr/>
      <dgm:t>
        <a:bodyPr/>
        <a:lstStyle/>
        <a:p>
          <a:endParaRPr lang="en-US"/>
        </a:p>
      </dgm:t>
    </dgm:pt>
    <dgm:pt modelId="{007A1B10-608B-4D81-95CE-1B100BEB4391}" type="sibTrans" cxnId="{96DDFBE6-BC75-48AD-B370-0F2BE60FDCB6}">
      <dgm:prSet/>
      <dgm:spPr/>
      <dgm:t>
        <a:bodyPr/>
        <a:lstStyle/>
        <a:p>
          <a:endParaRPr lang="en-US"/>
        </a:p>
      </dgm:t>
    </dgm:pt>
    <dgm:pt modelId="{F87A8DAA-75F9-4713-9B31-D9FAABF83F06}">
      <dgm:prSet/>
      <dgm:spPr/>
      <dgm:t>
        <a:bodyPr/>
        <a:lstStyle/>
        <a:p>
          <a:endParaRPr lang="en-US"/>
        </a:p>
      </dgm:t>
    </dgm:pt>
    <dgm:pt modelId="{03833CF0-3503-4C91-A7B3-7B2DFA11ADF9}" type="parTrans" cxnId="{E2371237-7C3E-49CB-8ED4-43CC18312114}">
      <dgm:prSet/>
      <dgm:spPr/>
      <dgm:t>
        <a:bodyPr/>
        <a:lstStyle/>
        <a:p>
          <a:endParaRPr lang="en-US"/>
        </a:p>
      </dgm:t>
    </dgm:pt>
    <dgm:pt modelId="{278A620C-6936-4CAF-BBC8-24C6B1B494A7}" type="sibTrans" cxnId="{E2371237-7C3E-49CB-8ED4-43CC18312114}">
      <dgm:prSet/>
      <dgm:spPr/>
      <dgm:t>
        <a:bodyPr/>
        <a:lstStyle/>
        <a:p>
          <a:endParaRPr lang="en-US"/>
        </a:p>
      </dgm:t>
    </dgm:pt>
    <dgm:pt modelId="{929E024D-0ED1-4ADA-954B-7B5DDFF3F4E7}">
      <dgm:prSet custT="1"/>
      <dgm:spPr/>
      <dgm:t>
        <a:bodyPr/>
        <a:lstStyle/>
        <a:p>
          <a:r>
            <a:rPr lang="en-US" sz="3800" dirty="0">
              <a:solidFill>
                <a:schemeClr val="tx2"/>
              </a:solidFill>
            </a:rPr>
            <a:t>Establish the incidence of diagnostic error </a:t>
          </a:r>
        </a:p>
      </dgm:t>
      <dgm:extLst>
        <a:ext uri="{E40237B7-FDA0-4F09-8148-C483321AD2D9}">
          <dgm14:cNvPr xmlns:dgm14="http://schemas.microsoft.com/office/drawing/2010/diagram" id="0" name="" descr="Establish the incidence of diagnostic error &#10;"/>
        </a:ext>
      </dgm:extLst>
    </dgm:pt>
    <dgm:pt modelId="{D903953D-72E9-469D-9A10-F1AC4E6CCFF0}" type="parTrans" cxnId="{224FBEFA-E8EF-421B-A043-5E1B25F0CF73}">
      <dgm:prSet/>
      <dgm:spPr/>
      <dgm:t>
        <a:bodyPr/>
        <a:lstStyle/>
        <a:p>
          <a:endParaRPr lang="en-US"/>
        </a:p>
      </dgm:t>
    </dgm:pt>
    <dgm:pt modelId="{E9B9D25F-D154-48FD-B873-35A92EB9B0EB}" type="sibTrans" cxnId="{224FBEFA-E8EF-421B-A043-5E1B25F0CF73}">
      <dgm:prSet/>
      <dgm:spPr/>
      <dgm:t>
        <a:bodyPr/>
        <a:lstStyle/>
        <a:p>
          <a:endParaRPr lang="en-US"/>
        </a:p>
      </dgm:t>
    </dgm:pt>
    <dgm:pt modelId="{1A56DCA9-1E9E-4B23-B7F8-8F374B57B7A6}">
      <dgm:prSet custT="1"/>
      <dgm:spPr/>
      <dgm:t>
        <a:bodyPr/>
        <a:lstStyle/>
        <a:p>
          <a:r>
            <a:rPr lang="en-US" sz="3800" dirty="0">
              <a:solidFill>
                <a:schemeClr val="tx2"/>
              </a:solidFill>
            </a:rPr>
            <a:t>Determine the causes and risks of error </a:t>
          </a:r>
        </a:p>
      </dgm:t>
      <dgm:extLst>
        <a:ext uri="{E40237B7-FDA0-4F09-8148-C483321AD2D9}">
          <dgm14:cNvPr xmlns:dgm14="http://schemas.microsoft.com/office/drawing/2010/diagram" id="0" name="" descr="Determine the causes and risks of error &#10;"/>
        </a:ext>
      </dgm:extLst>
    </dgm:pt>
    <dgm:pt modelId="{AD9B8742-EB29-436C-BB24-F1630275F0E1}" type="parTrans" cxnId="{26F52A3D-E01D-4C63-A84D-DAEF8D36C91C}">
      <dgm:prSet/>
      <dgm:spPr/>
      <dgm:t>
        <a:bodyPr/>
        <a:lstStyle/>
        <a:p>
          <a:endParaRPr lang="en-US"/>
        </a:p>
      </dgm:t>
    </dgm:pt>
    <dgm:pt modelId="{EEE69736-7BA7-441E-8F6A-4A4E3A8712C0}" type="sibTrans" cxnId="{26F52A3D-E01D-4C63-A84D-DAEF8D36C91C}">
      <dgm:prSet/>
      <dgm:spPr/>
      <dgm:t>
        <a:bodyPr/>
        <a:lstStyle/>
        <a:p>
          <a:endParaRPr lang="en-US"/>
        </a:p>
      </dgm:t>
    </dgm:pt>
    <dgm:pt modelId="{7B56FF92-CD84-449E-BC95-204FA7AAED52}">
      <dgm:prSet custT="1"/>
      <dgm:spPr/>
      <dgm:t>
        <a:bodyPr/>
        <a:lstStyle/>
        <a:p>
          <a:r>
            <a:rPr lang="en-US" sz="3800" dirty="0">
              <a:solidFill>
                <a:schemeClr val="tx2"/>
              </a:solidFill>
            </a:rPr>
            <a:t>Assess the effectiveness of strategies and interventions</a:t>
          </a:r>
        </a:p>
      </dgm:t>
      <dgm:extLst>
        <a:ext uri="{E40237B7-FDA0-4F09-8148-C483321AD2D9}">
          <dgm14:cNvPr xmlns:dgm14="http://schemas.microsoft.com/office/drawing/2010/diagram" id="0" name="" descr="Assess the effectiveness of strategies and interventions"/>
        </a:ext>
      </dgm:extLst>
    </dgm:pt>
    <dgm:pt modelId="{B3029B47-2B04-4DBE-B7AF-2858319D2E02}" type="parTrans" cxnId="{BBCC4239-DD62-4FCB-BFB7-539EE6D998F8}">
      <dgm:prSet/>
      <dgm:spPr/>
      <dgm:t>
        <a:bodyPr/>
        <a:lstStyle/>
        <a:p>
          <a:endParaRPr lang="en-US"/>
        </a:p>
      </dgm:t>
    </dgm:pt>
    <dgm:pt modelId="{9338FB53-B15C-4D2F-AB15-195044E839EC}" type="sibTrans" cxnId="{BBCC4239-DD62-4FCB-BFB7-539EE6D998F8}">
      <dgm:prSet/>
      <dgm:spPr/>
      <dgm:t>
        <a:bodyPr/>
        <a:lstStyle/>
        <a:p>
          <a:endParaRPr lang="en-US"/>
        </a:p>
      </dgm:t>
    </dgm:pt>
    <dgm:pt modelId="{72E0A7F4-FF6B-4EF4-8DB3-D34089F4EE87}" type="pres">
      <dgm:prSet presAssocID="{650DA6DD-4D61-4F89-9364-C3622A433430}" presName="composite" presStyleCnt="0">
        <dgm:presLayoutVars>
          <dgm:chMax val="1"/>
          <dgm:dir/>
          <dgm:resizeHandles val="exact"/>
        </dgm:presLayoutVars>
      </dgm:prSet>
      <dgm:spPr/>
    </dgm:pt>
    <dgm:pt modelId="{A7CD69C3-1E01-4C41-B898-9DD90AE72685}" type="pres">
      <dgm:prSet presAssocID="{8D399529-34A0-4F6C-A091-4D1CAFE5E57A}" presName="roof" presStyleLbl="dkBgShp" presStyleIdx="0" presStyleCnt="2"/>
      <dgm:spPr/>
    </dgm:pt>
    <dgm:pt modelId="{5412A043-04DC-4799-9ED7-4A4B313DC9CD}" type="pres">
      <dgm:prSet presAssocID="{8D399529-34A0-4F6C-A091-4D1CAFE5E57A}" presName="pillars" presStyleCnt="0"/>
      <dgm:spPr/>
    </dgm:pt>
    <dgm:pt modelId="{48333840-54D4-4105-B454-53934FE88950}" type="pres">
      <dgm:prSet presAssocID="{8D399529-34A0-4F6C-A091-4D1CAFE5E57A}" presName="pillar1" presStyleLbl="node1" presStyleIdx="0" presStyleCnt="3">
        <dgm:presLayoutVars>
          <dgm:bulletEnabled val="1"/>
        </dgm:presLayoutVars>
      </dgm:prSet>
      <dgm:spPr/>
    </dgm:pt>
    <dgm:pt modelId="{9461461B-2FEE-47AC-AFF9-1FCC0E70A314}" type="pres">
      <dgm:prSet presAssocID="{1A56DCA9-1E9E-4B23-B7F8-8F374B57B7A6}" presName="pillarX" presStyleLbl="node1" presStyleIdx="1" presStyleCnt="3">
        <dgm:presLayoutVars>
          <dgm:bulletEnabled val="1"/>
        </dgm:presLayoutVars>
      </dgm:prSet>
      <dgm:spPr/>
    </dgm:pt>
    <dgm:pt modelId="{6D6F2FF0-7A60-4748-9616-199197A25B97}" type="pres">
      <dgm:prSet presAssocID="{7B56FF92-CD84-449E-BC95-204FA7AAED52}" presName="pillarX" presStyleLbl="node1" presStyleIdx="2" presStyleCnt="3">
        <dgm:presLayoutVars>
          <dgm:bulletEnabled val="1"/>
        </dgm:presLayoutVars>
      </dgm:prSet>
      <dgm:spPr/>
    </dgm:pt>
    <dgm:pt modelId="{6CDDEECA-BFAF-4992-85EF-529DBA0739C7}" type="pres">
      <dgm:prSet presAssocID="{8D399529-34A0-4F6C-A091-4D1CAFE5E57A}" presName="base" presStyleLbl="dkBgShp" presStyleIdx="1" presStyleCnt="2"/>
      <dgm:spPr/>
    </dgm:pt>
  </dgm:ptLst>
  <dgm:cxnLst>
    <dgm:cxn modelId="{F276C524-601B-49F8-868C-99D72F7784AA}" srcId="{650DA6DD-4D61-4F89-9364-C3622A433430}" destId="{03FF0C45-E2A5-4754-A570-C3066899643C}" srcOrd="1" destOrd="0" parTransId="{D7B0ADD2-67E1-4027-B71B-DCEBF0E44A27}" sibTransId="{AA221226-7226-45BD-957A-060AD696657C}"/>
    <dgm:cxn modelId="{E2371237-7C3E-49CB-8ED4-43CC18312114}" srcId="{03FF0C45-E2A5-4754-A570-C3066899643C}" destId="{F87A8DAA-75F9-4713-9B31-D9FAABF83F06}" srcOrd="2" destOrd="0" parTransId="{03833CF0-3503-4C91-A7B3-7B2DFA11ADF9}" sibTransId="{278A620C-6936-4CAF-BBC8-24C6B1B494A7}"/>
    <dgm:cxn modelId="{BBCC4239-DD62-4FCB-BFB7-539EE6D998F8}" srcId="{8D399529-34A0-4F6C-A091-4D1CAFE5E57A}" destId="{7B56FF92-CD84-449E-BC95-204FA7AAED52}" srcOrd="2" destOrd="0" parTransId="{B3029B47-2B04-4DBE-B7AF-2858319D2E02}" sibTransId="{9338FB53-B15C-4D2F-AB15-195044E839EC}"/>
    <dgm:cxn modelId="{26F52A3D-E01D-4C63-A84D-DAEF8D36C91C}" srcId="{8D399529-34A0-4F6C-A091-4D1CAFE5E57A}" destId="{1A56DCA9-1E9E-4B23-B7F8-8F374B57B7A6}" srcOrd="1" destOrd="0" parTransId="{AD9B8742-EB29-436C-BB24-F1630275F0E1}" sibTransId="{EEE69736-7BA7-441E-8F6A-4A4E3A8712C0}"/>
    <dgm:cxn modelId="{B34F2B5F-727A-4A7C-9F39-DBDAF9951D5E}" type="presOf" srcId="{929E024D-0ED1-4ADA-954B-7B5DDFF3F4E7}" destId="{48333840-54D4-4105-B454-53934FE88950}" srcOrd="0" destOrd="0" presId="urn:microsoft.com/office/officeart/2005/8/layout/hList3"/>
    <dgm:cxn modelId="{C9DA5D7D-3637-413F-9E81-C8CF3CA61570}" type="presOf" srcId="{650DA6DD-4D61-4F89-9364-C3622A433430}" destId="{72E0A7F4-FF6B-4EF4-8DB3-D34089F4EE87}" srcOrd="0" destOrd="0" presId="urn:microsoft.com/office/officeart/2005/8/layout/hList3"/>
    <dgm:cxn modelId="{B262A784-269D-4FC7-BE73-A5D4F872B455}" srcId="{650DA6DD-4D61-4F89-9364-C3622A433430}" destId="{8D399529-34A0-4F6C-A091-4D1CAFE5E57A}" srcOrd="0" destOrd="0" parTransId="{98BE64A3-94AB-4121-9025-5A3AA27FC4C3}" sibTransId="{88BC9B27-D532-49ED-B1BA-850899FCE2FF}"/>
    <dgm:cxn modelId="{FAAD6087-6024-41DD-87CF-055176422971}" type="presOf" srcId="{1A56DCA9-1E9E-4B23-B7F8-8F374B57B7A6}" destId="{9461461B-2FEE-47AC-AFF9-1FCC0E70A314}" srcOrd="0" destOrd="0" presId="urn:microsoft.com/office/officeart/2005/8/layout/hList3"/>
    <dgm:cxn modelId="{D7FFD0B4-0BB3-4320-9D79-602171844230}" type="presOf" srcId="{7B56FF92-CD84-449E-BC95-204FA7AAED52}" destId="{6D6F2FF0-7A60-4748-9616-199197A25B97}" srcOrd="0" destOrd="0" presId="urn:microsoft.com/office/officeart/2005/8/layout/hList3"/>
    <dgm:cxn modelId="{77B22CCD-3A51-4BEB-B2E4-E047620F33AD}" type="presOf" srcId="{8D399529-34A0-4F6C-A091-4D1CAFE5E57A}" destId="{A7CD69C3-1E01-4C41-B898-9DD90AE72685}" srcOrd="0" destOrd="0" presId="urn:microsoft.com/office/officeart/2005/8/layout/hList3"/>
    <dgm:cxn modelId="{DAC337E3-F485-4E2D-BCD5-AA7ED3D5CD1E}" srcId="{03FF0C45-E2A5-4754-A570-C3066899643C}" destId="{1675AA0B-FE61-4ED4-85B4-3E9DA17347C3}" srcOrd="0" destOrd="0" parTransId="{659BE148-3E49-4581-B011-EA954851D0C7}" sibTransId="{4F4E1D1D-ABFA-47C9-BD95-A2B1F994082C}"/>
    <dgm:cxn modelId="{96DDFBE6-BC75-48AD-B370-0F2BE60FDCB6}" srcId="{03FF0C45-E2A5-4754-A570-C3066899643C}" destId="{A773ECE4-EA66-4C76-92F9-71584199FA94}" srcOrd="1" destOrd="0" parTransId="{FF12121B-814C-4395-941B-3B5F51A63732}" sibTransId="{007A1B10-608B-4D81-95CE-1B100BEB4391}"/>
    <dgm:cxn modelId="{224FBEFA-E8EF-421B-A043-5E1B25F0CF73}" srcId="{8D399529-34A0-4F6C-A091-4D1CAFE5E57A}" destId="{929E024D-0ED1-4ADA-954B-7B5DDFF3F4E7}" srcOrd="0" destOrd="0" parTransId="{D903953D-72E9-469D-9A10-F1AC4E6CCFF0}" sibTransId="{E9B9D25F-D154-48FD-B873-35A92EB9B0EB}"/>
    <dgm:cxn modelId="{64BDDABF-7BAD-486C-A0CD-F5CD8FCAB80D}" type="presParOf" srcId="{72E0A7F4-FF6B-4EF4-8DB3-D34089F4EE87}" destId="{A7CD69C3-1E01-4C41-B898-9DD90AE72685}" srcOrd="0" destOrd="0" presId="urn:microsoft.com/office/officeart/2005/8/layout/hList3"/>
    <dgm:cxn modelId="{F0FA9C2A-2BF1-48FC-806A-1D0BAB169BB5}" type="presParOf" srcId="{72E0A7F4-FF6B-4EF4-8DB3-D34089F4EE87}" destId="{5412A043-04DC-4799-9ED7-4A4B313DC9CD}" srcOrd="1" destOrd="0" presId="urn:microsoft.com/office/officeart/2005/8/layout/hList3"/>
    <dgm:cxn modelId="{C8BCD323-DDE6-4019-A5DC-4F52D25E8064}" type="presParOf" srcId="{5412A043-04DC-4799-9ED7-4A4B313DC9CD}" destId="{48333840-54D4-4105-B454-53934FE88950}" srcOrd="0" destOrd="0" presId="urn:microsoft.com/office/officeart/2005/8/layout/hList3"/>
    <dgm:cxn modelId="{F89D3070-D65C-4F65-A603-E8262F56D81D}" type="presParOf" srcId="{5412A043-04DC-4799-9ED7-4A4B313DC9CD}" destId="{9461461B-2FEE-47AC-AFF9-1FCC0E70A314}" srcOrd="1" destOrd="0" presId="urn:microsoft.com/office/officeart/2005/8/layout/hList3"/>
    <dgm:cxn modelId="{302741FF-1940-4122-8A7F-BF09E756429D}" type="presParOf" srcId="{5412A043-04DC-4799-9ED7-4A4B313DC9CD}" destId="{6D6F2FF0-7A60-4748-9616-199197A25B97}" srcOrd="2" destOrd="0" presId="urn:microsoft.com/office/officeart/2005/8/layout/hList3"/>
    <dgm:cxn modelId="{D3B14639-C362-4D96-9BB5-F415775F6B45}" type="presParOf" srcId="{72E0A7F4-FF6B-4EF4-8DB3-D34089F4EE87}" destId="{6CDDEECA-BFAF-4992-85EF-529DBA0739C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8F641-46AB-4A1D-830C-FA8D6085D7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429299-0659-42CF-BA95-880462762617}">
      <dgm:prSet phldrT="[Text]"/>
      <dgm:spPr/>
      <dgm:t>
        <a:bodyPr/>
        <a:lstStyle/>
        <a:p>
          <a:r>
            <a:rPr lang="en-US" dirty="0"/>
            <a:t>Gaps in the availability and quality of data</a:t>
          </a:r>
        </a:p>
      </dgm:t>
      <dgm:extLst>
        <a:ext uri="{E40237B7-FDA0-4F09-8148-C483321AD2D9}">
          <dgm14:cNvPr xmlns:dgm14="http://schemas.microsoft.com/office/drawing/2010/diagram" id="0" name="" descr="Gaps in the availability and quality of data&#10;"/>
        </a:ext>
      </dgm:extLst>
    </dgm:pt>
    <dgm:pt modelId="{FDB54D4A-85E4-4CD8-A0B4-A9294099C230}" type="parTrans" cxnId="{F99A66A2-02BC-4F13-9851-CC5BA9C2F380}">
      <dgm:prSet/>
      <dgm:spPr/>
      <dgm:t>
        <a:bodyPr/>
        <a:lstStyle/>
        <a:p>
          <a:endParaRPr lang="en-US"/>
        </a:p>
      </dgm:t>
    </dgm:pt>
    <dgm:pt modelId="{76FE2A8A-744D-4CC3-A0C0-CF6F4F0975C4}" type="sibTrans" cxnId="{F99A66A2-02BC-4F13-9851-CC5BA9C2F380}">
      <dgm:prSet/>
      <dgm:spPr/>
      <dgm:t>
        <a:bodyPr/>
        <a:lstStyle/>
        <a:p>
          <a:endParaRPr lang="en-US"/>
        </a:p>
      </dgm:t>
    </dgm:pt>
    <dgm:pt modelId="{D1257148-1D10-4D99-80D1-256AFB0F601C}">
      <dgm:prSet/>
      <dgm:spPr/>
      <dgm:t>
        <a:bodyPr/>
        <a:lstStyle/>
        <a:p>
          <a:r>
            <a:rPr lang="en-US" dirty="0"/>
            <a:t>Methods for determining the contributing factors to diagnostic error</a:t>
          </a:r>
        </a:p>
      </dgm:t>
      <dgm:extLst>
        <a:ext uri="{E40237B7-FDA0-4F09-8148-C483321AD2D9}">
          <dgm14:cNvPr xmlns:dgm14="http://schemas.microsoft.com/office/drawing/2010/diagram" id="0" name="" descr="Methods for determining the contributing factors to diagnostic error&#10;"/>
        </a:ext>
      </dgm:extLst>
    </dgm:pt>
    <dgm:pt modelId="{05A157BF-F211-43F9-89E1-95469393EB4E}" type="parTrans" cxnId="{4892E2DF-4B22-47A9-BED6-71DFFCA2798B}">
      <dgm:prSet/>
      <dgm:spPr/>
      <dgm:t>
        <a:bodyPr/>
        <a:lstStyle/>
        <a:p>
          <a:endParaRPr lang="en-US"/>
        </a:p>
      </dgm:t>
    </dgm:pt>
    <dgm:pt modelId="{8FB51986-27E2-41E9-8CE1-D93E3C89C752}" type="sibTrans" cxnId="{4892E2DF-4B22-47A9-BED6-71DFFCA2798B}">
      <dgm:prSet/>
      <dgm:spPr/>
      <dgm:t>
        <a:bodyPr/>
        <a:lstStyle/>
        <a:p>
          <a:endParaRPr lang="en-US"/>
        </a:p>
      </dgm:t>
    </dgm:pt>
    <dgm:pt modelId="{70BB5C67-0B91-4AB3-AED2-8126589B6F63}">
      <dgm:prSet/>
      <dgm:spPr/>
      <dgm:t>
        <a:bodyPr/>
        <a:lstStyle/>
        <a:p>
          <a:r>
            <a:rPr lang="en-US" dirty="0"/>
            <a:t>Establishing the effectiveness of interventions</a:t>
          </a:r>
        </a:p>
      </dgm:t>
      <dgm:extLst>
        <a:ext uri="{E40237B7-FDA0-4F09-8148-C483321AD2D9}">
          <dgm14:cNvPr xmlns:dgm14="http://schemas.microsoft.com/office/drawing/2010/diagram" id="0" name="" descr="Establishing the effectiveness of interventions&#10;"/>
        </a:ext>
      </dgm:extLst>
    </dgm:pt>
    <dgm:pt modelId="{EEF6B20E-0F26-4C69-9816-F89CFEB6C692}" type="parTrans" cxnId="{3E6EB30C-BECA-447B-BCD4-673C2BC00F0F}">
      <dgm:prSet/>
      <dgm:spPr/>
      <dgm:t>
        <a:bodyPr/>
        <a:lstStyle/>
        <a:p>
          <a:endParaRPr lang="en-US"/>
        </a:p>
      </dgm:t>
    </dgm:pt>
    <dgm:pt modelId="{26596EA6-02F2-4D62-84C6-AACC9C1E660F}" type="sibTrans" cxnId="{3E6EB30C-BECA-447B-BCD4-673C2BC00F0F}">
      <dgm:prSet/>
      <dgm:spPr/>
      <dgm:t>
        <a:bodyPr/>
        <a:lstStyle/>
        <a:p>
          <a:endParaRPr lang="en-US"/>
        </a:p>
      </dgm:t>
    </dgm:pt>
    <dgm:pt modelId="{B1B47B7F-5775-4AD5-94A4-968FD17D2062}" type="pres">
      <dgm:prSet presAssocID="{9968F641-46AB-4A1D-830C-FA8D6085D7A1}" presName="diagram" presStyleCnt="0">
        <dgm:presLayoutVars>
          <dgm:dir/>
          <dgm:resizeHandles val="exact"/>
        </dgm:presLayoutVars>
      </dgm:prSet>
      <dgm:spPr/>
    </dgm:pt>
    <dgm:pt modelId="{A55238CD-F7BB-45B8-8AC2-AAAFE3229E5C}" type="pres">
      <dgm:prSet presAssocID="{78429299-0659-42CF-BA95-880462762617}" presName="node" presStyleLbl="node1" presStyleIdx="0" presStyleCnt="3">
        <dgm:presLayoutVars>
          <dgm:bulletEnabled val="1"/>
        </dgm:presLayoutVars>
      </dgm:prSet>
      <dgm:spPr/>
    </dgm:pt>
    <dgm:pt modelId="{A934E4B3-17A6-43E9-BE7A-113AFEB9FE46}" type="pres">
      <dgm:prSet presAssocID="{76FE2A8A-744D-4CC3-A0C0-CF6F4F0975C4}" presName="sibTrans" presStyleCnt="0"/>
      <dgm:spPr/>
    </dgm:pt>
    <dgm:pt modelId="{B0B20B77-8B27-4E21-AE76-625542434776}" type="pres">
      <dgm:prSet presAssocID="{D1257148-1D10-4D99-80D1-256AFB0F601C}" presName="node" presStyleLbl="node1" presStyleIdx="1" presStyleCnt="3">
        <dgm:presLayoutVars>
          <dgm:bulletEnabled val="1"/>
        </dgm:presLayoutVars>
      </dgm:prSet>
      <dgm:spPr/>
    </dgm:pt>
    <dgm:pt modelId="{486EC088-390D-45D9-8A87-D7D9369A90A4}" type="pres">
      <dgm:prSet presAssocID="{8FB51986-27E2-41E9-8CE1-D93E3C89C752}" presName="sibTrans" presStyleCnt="0"/>
      <dgm:spPr/>
    </dgm:pt>
    <dgm:pt modelId="{2BDFB458-F3A7-47C8-AA48-B1D93D61D10A}" type="pres">
      <dgm:prSet presAssocID="{70BB5C67-0B91-4AB3-AED2-8126589B6F63}" presName="node" presStyleLbl="node1" presStyleIdx="2" presStyleCnt="3">
        <dgm:presLayoutVars>
          <dgm:bulletEnabled val="1"/>
        </dgm:presLayoutVars>
      </dgm:prSet>
      <dgm:spPr/>
    </dgm:pt>
  </dgm:ptLst>
  <dgm:cxnLst>
    <dgm:cxn modelId="{3E6EB30C-BECA-447B-BCD4-673C2BC00F0F}" srcId="{9968F641-46AB-4A1D-830C-FA8D6085D7A1}" destId="{70BB5C67-0B91-4AB3-AED2-8126589B6F63}" srcOrd="2" destOrd="0" parTransId="{EEF6B20E-0F26-4C69-9816-F89CFEB6C692}" sibTransId="{26596EA6-02F2-4D62-84C6-AACC9C1E660F}"/>
    <dgm:cxn modelId="{569CCB50-F840-4F1D-8D5D-05F5D4864A85}" type="presOf" srcId="{70BB5C67-0B91-4AB3-AED2-8126589B6F63}" destId="{2BDFB458-F3A7-47C8-AA48-B1D93D61D10A}" srcOrd="0" destOrd="0" presId="urn:microsoft.com/office/officeart/2005/8/layout/default"/>
    <dgm:cxn modelId="{F99A66A2-02BC-4F13-9851-CC5BA9C2F380}" srcId="{9968F641-46AB-4A1D-830C-FA8D6085D7A1}" destId="{78429299-0659-42CF-BA95-880462762617}" srcOrd="0" destOrd="0" parTransId="{FDB54D4A-85E4-4CD8-A0B4-A9294099C230}" sibTransId="{76FE2A8A-744D-4CC3-A0C0-CF6F4F0975C4}"/>
    <dgm:cxn modelId="{D613E9A9-BBA9-4687-9AA8-A4815798C715}" type="presOf" srcId="{9968F641-46AB-4A1D-830C-FA8D6085D7A1}" destId="{B1B47B7F-5775-4AD5-94A4-968FD17D2062}" srcOrd="0" destOrd="0" presId="urn:microsoft.com/office/officeart/2005/8/layout/default"/>
    <dgm:cxn modelId="{836EC5D2-B437-4802-9509-3B7CF5588584}" type="presOf" srcId="{78429299-0659-42CF-BA95-880462762617}" destId="{A55238CD-F7BB-45B8-8AC2-AAAFE3229E5C}" srcOrd="0" destOrd="0" presId="urn:microsoft.com/office/officeart/2005/8/layout/default"/>
    <dgm:cxn modelId="{4892E2DF-4B22-47A9-BED6-71DFFCA2798B}" srcId="{9968F641-46AB-4A1D-830C-FA8D6085D7A1}" destId="{D1257148-1D10-4D99-80D1-256AFB0F601C}" srcOrd="1" destOrd="0" parTransId="{05A157BF-F211-43F9-89E1-95469393EB4E}" sibTransId="{8FB51986-27E2-41E9-8CE1-D93E3C89C752}"/>
    <dgm:cxn modelId="{0259E7FE-2BCD-46FB-9AD0-3F41D9050A18}" type="presOf" srcId="{D1257148-1D10-4D99-80D1-256AFB0F601C}" destId="{B0B20B77-8B27-4E21-AE76-625542434776}" srcOrd="0" destOrd="0" presId="urn:microsoft.com/office/officeart/2005/8/layout/default"/>
    <dgm:cxn modelId="{F3B27123-EDF3-4112-9CA9-23DD77BE6B56}" type="presParOf" srcId="{B1B47B7F-5775-4AD5-94A4-968FD17D2062}" destId="{A55238CD-F7BB-45B8-8AC2-AAAFE3229E5C}" srcOrd="0" destOrd="0" presId="urn:microsoft.com/office/officeart/2005/8/layout/default"/>
    <dgm:cxn modelId="{D81E1136-E499-4736-A8FB-3B53F45DBD45}" type="presParOf" srcId="{B1B47B7F-5775-4AD5-94A4-968FD17D2062}" destId="{A934E4B3-17A6-43E9-BE7A-113AFEB9FE46}" srcOrd="1" destOrd="0" presId="urn:microsoft.com/office/officeart/2005/8/layout/default"/>
    <dgm:cxn modelId="{5217CB15-8A8B-4A2A-BFE1-88A6244DA29C}" type="presParOf" srcId="{B1B47B7F-5775-4AD5-94A4-968FD17D2062}" destId="{B0B20B77-8B27-4E21-AE76-625542434776}" srcOrd="2" destOrd="0" presId="urn:microsoft.com/office/officeart/2005/8/layout/default"/>
    <dgm:cxn modelId="{0F6C9018-C2C5-4BA9-AC1B-EABCDB296CF2}" type="presParOf" srcId="{B1B47B7F-5775-4AD5-94A4-968FD17D2062}" destId="{486EC088-390D-45D9-8A87-D7D9369A90A4}" srcOrd="3" destOrd="0" presId="urn:microsoft.com/office/officeart/2005/8/layout/default"/>
    <dgm:cxn modelId="{97CC3674-6607-4796-8555-472C43FD2F7C}" type="presParOf" srcId="{B1B47B7F-5775-4AD5-94A4-968FD17D2062}" destId="{2BDFB458-F3A7-47C8-AA48-B1D93D61D10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FCD-8C8B-4EF9-BC99-E54488891EC8}">
      <dsp:nvSpPr>
        <dsp:cNvPr id="0" name=""/>
        <dsp:cNvSpPr/>
      </dsp:nvSpPr>
      <dsp:spPr>
        <a:xfrm>
          <a:off x="0" y="2879"/>
          <a:ext cx="112776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Diagnostic errors (e.g., inaccurate or delayed diagnoses) occur in all care settings and harm an unacceptable number of patients. </a:t>
          </a:r>
        </a:p>
      </dsp:txBody>
      <dsp:txXfrm>
        <a:off x="62141" y="65020"/>
        <a:ext cx="11153318" cy="1148678"/>
      </dsp:txXfrm>
    </dsp:sp>
    <dsp:sp modelId="{B2F523CC-FB94-460A-996E-DA5C02705A31}">
      <dsp:nvSpPr>
        <dsp:cNvPr id="0" name=""/>
        <dsp:cNvSpPr/>
      </dsp:nvSpPr>
      <dsp:spPr>
        <a:xfrm>
          <a:off x="0" y="1275840"/>
          <a:ext cx="112776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Can lead to negative health outcomes, psychological distress, and financial costs. </a:t>
          </a:r>
        </a:p>
        <a:p>
          <a:pPr marL="228600" lvl="1" indent="-228600" algn="l" defTabSz="1111250">
            <a:lnSpc>
              <a:spcPct val="90000"/>
            </a:lnSpc>
            <a:spcBef>
              <a:spcPct val="0"/>
            </a:spcBef>
            <a:spcAft>
              <a:spcPct val="20000"/>
            </a:spcAft>
            <a:buChar char="•"/>
          </a:pPr>
          <a:r>
            <a:rPr lang="en-US" sz="2500" kern="1200" dirty="0"/>
            <a:t>If a diagnostic error occurs, inappropriate or unnecessary treatment may be given to a patient, or appropriate treatment may be withheld or delayed. </a:t>
          </a:r>
        </a:p>
      </dsp:txBody>
      <dsp:txXfrm>
        <a:off x="0" y="1275840"/>
        <a:ext cx="11277600" cy="1225440"/>
      </dsp:txXfrm>
    </dsp:sp>
    <dsp:sp modelId="{B1D3F8B3-4319-4CB8-968E-B222448D6993}">
      <dsp:nvSpPr>
        <dsp:cNvPr id="0" name=""/>
        <dsp:cNvSpPr/>
      </dsp:nvSpPr>
      <dsp:spPr>
        <a:xfrm>
          <a:off x="0" y="2501280"/>
          <a:ext cx="112776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Efforts to identify and mitigate diagnostic errors have so far been quite limited. </a:t>
          </a:r>
        </a:p>
      </dsp:txBody>
      <dsp:txXfrm>
        <a:off x="62141" y="2563421"/>
        <a:ext cx="11153318" cy="1148678"/>
      </dsp:txXfrm>
    </dsp:sp>
    <dsp:sp modelId="{B8463713-FD35-4191-88F6-C49451141C17}">
      <dsp:nvSpPr>
        <dsp:cNvPr id="0" name=""/>
        <dsp:cNvSpPr/>
      </dsp:nvSpPr>
      <dsp:spPr>
        <a:xfrm>
          <a:off x="0" y="3774240"/>
          <a:ext cx="112776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Problematic, since it is likely that most people will experience at least one diagnostic error in their lifetime, many of which can be deadly</a:t>
          </a:r>
        </a:p>
      </dsp:txBody>
      <dsp:txXfrm>
        <a:off x="0" y="3774240"/>
        <a:ext cx="11277600" cy="79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3DF9-6EE7-41A4-8F75-0BBAE48B421B}">
      <dsp:nvSpPr>
        <dsp:cNvPr id="0" name=""/>
        <dsp:cNvSpPr/>
      </dsp:nvSpPr>
      <dsp:spPr>
        <a:xfrm>
          <a:off x="0" y="0"/>
          <a:ext cx="9923720" cy="784149"/>
        </a:xfrm>
        <a:prstGeom prst="rect">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The failure to:</a:t>
          </a:r>
        </a:p>
      </dsp:txBody>
      <dsp:txXfrm>
        <a:off x="0" y="0"/>
        <a:ext cx="9923720" cy="784149"/>
      </dsp:txXfrm>
    </dsp:sp>
    <dsp:sp modelId="{5E0E168F-3068-44F3-9EC9-C72B2DD2C29A}">
      <dsp:nvSpPr>
        <dsp:cNvPr id="0" name=""/>
        <dsp:cNvSpPr/>
      </dsp:nvSpPr>
      <dsp:spPr>
        <a:xfrm>
          <a:off x="0" y="784149"/>
          <a:ext cx="4961860" cy="16467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Establish an accurate and timely explanation of the patient's health problem(s) </a:t>
          </a:r>
        </a:p>
      </dsp:txBody>
      <dsp:txXfrm>
        <a:off x="0" y="784149"/>
        <a:ext cx="4961860" cy="1646714"/>
      </dsp:txXfrm>
    </dsp:sp>
    <dsp:sp modelId="{9979C914-962B-4869-9BAA-EC05EDD226F2}">
      <dsp:nvSpPr>
        <dsp:cNvPr id="0" name=""/>
        <dsp:cNvSpPr/>
      </dsp:nvSpPr>
      <dsp:spPr>
        <a:xfrm>
          <a:off x="4961860" y="784149"/>
          <a:ext cx="4961860" cy="16467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Communicate that explanation to the patient</a:t>
          </a:r>
        </a:p>
      </dsp:txBody>
      <dsp:txXfrm>
        <a:off x="4961860" y="784149"/>
        <a:ext cx="4961860" cy="1646714"/>
      </dsp:txXfrm>
    </dsp:sp>
    <dsp:sp modelId="{139DED28-EF8A-4815-A443-92B2EA4CE46E}">
      <dsp:nvSpPr>
        <dsp:cNvPr id="0" name=""/>
        <dsp:cNvSpPr/>
      </dsp:nvSpPr>
      <dsp:spPr>
        <a:xfrm>
          <a:off x="0" y="2430864"/>
          <a:ext cx="9923720" cy="182968"/>
        </a:xfrm>
        <a:prstGeom prst="rect">
          <a:avLst/>
        </a:prstGeom>
        <a:solidFill>
          <a:srgbClr val="FFC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42DD4-39DA-476B-AB41-591F5035B4E4}">
      <dsp:nvSpPr>
        <dsp:cNvPr id="0" name=""/>
        <dsp:cNvSpPr/>
      </dsp:nvSpPr>
      <dsp:spPr>
        <a:xfrm>
          <a:off x="0" y="5643"/>
          <a:ext cx="11277599" cy="635602"/>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1: Facilitate more effective teamwork in the diagnostic process among health care professionals, patients, and their families</a:t>
          </a:r>
        </a:p>
      </dsp:txBody>
      <dsp:txXfrm>
        <a:off x="31028" y="36671"/>
        <a:ext cx="11215543" cy="573546"/>
      </dsp:txXfrm>
    </dsp:sp>
    <dsp:sp modelId="{5D4ECE1E-22CC-453D-9BA9-386754FC9CEA}">
      <dsp:nvSpPr>
        <dsp:cNvPr id="0" name=""/>
        <dsp:cNvSpPr/>
      </dsp:nvSpPr>
      <dsp:spPr>
        <a:xfrm>
          <a:off x="0" y="687325"/>
          <a:ext cx="11277599" cy="635602"/>
        </a:xfrm>
        <a:prstGeom prst="roundRect">
          <a:avLst/>
        </a:prstGeom>
        <a:solidFill>
          <a:schemeClr val="accent2">
            <a:shade val="80000"/>
            <a:hueOff val="-27143"/>
            <a:satOff val="2763"/>
            <a:lumOff val="3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2: Enhance health care professional education and training in the diagnostic process</a:t>
          </a:r>
        </a:p>
      </dsp:txBody>
      <dsp:txXfrm>
        <a:off x="31028" y="718353"/>
        <a:ext cx="11215543" cy="573546"/>
      </dsp:txXfrm>
    </dsp:sp>
    <dsp:sp modelId="{10D5114D-1A79-4DEC-B427-D1F93A26EDA6}">
      <dsp:nvSpPr>
        <dsp:cNvPr id="0" name=""/>
        <dsp:cNvSpPr/>
      </dsp:nvSpPr>
      <dsp:spPr>
        <a:xfrm>
          <a:off x="0" y="1369008"/>
          <a:ext cx="11277599" cy="635602"/>
        </a:xfrm>
        <a:prstGeom prst="roundRect">
          <a:avLst/>
        </a:prstGeom>
        <a:solidFill>
          <a:schemeClr val="accent2">
            <a:shade val="80000"/>
            <a:hueOff val="-54287"/>
            <a:satOff val="5525"/>
            <a:lumOff val="65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3: </a:t>
          </a:r>
          <a:r>
            <a:rPr lang="en-US" sz="1600" b="1" i="0" kern="1200" dirty="0">
              <a:solidFill>
                <a:schemeClr val="tx2"/>
              </a:solidFill>
            </a:rPr>
            <a:t>Ensure that health information technologies support patients and health care professionals in the diagnostic process</a:t>
          </a:r>
        </a:p>
      </dsp:txBody>
      <dsp:txXfrm>
        <a:off x="31028" y="1400036"/>
        <a:ext cx="11215543" cy="573546"/>
      </dsp:txXfrm>
    </dsp:sp>
    <dsp:sp modelId="{CBBBE2CC-D2DC-4402-A2DE-127F1FD58809}">
      <dsp:nvSpPr>
        <dsp:cNvPr id="0" name=""/>
        <dsp:cNvSpPr/>
      </dsp:nvSpPr>
      <dsp:spPr>
        <a:xfrm>
          <a:off x="0" y="2050691"/>
          <a:ext cx="11277599" cy="635602"/>
        </a:xfrm>
        <a:prstGeom prst="roundRect">
          <a:avLst/>
        </a:prstGeom>
        <a:solidFill>
          <a:schemeClr val="accent2">
            <a:shade val="80000"/>
            <a:hueOff val="-81430"/>
            <a:satOff val="8288"/>
            <a:lumOff val="9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4: Develop and deploy approaches to identify, learn from, and reduce diagnostic errors and near misses in clinical practice</a:t>
          </a:r>
        </a:p>
      </dsp:txBody>
      <dsp:txXfrm>
        <a:off x="31028" y="2081719"/>
        <a:ext cx="11215543" cy="573546"/>
      </dsp:txXfrm>
    </dsp:sp>
    <dsp:sp modelId="{23D3FCB3-3246-4D31-AF52-AB5DDBFAA587}">
      <dsp:nvSpPr>
        <dsp:cNvPr id="0" name=""/>
        <dsp:cNvSpPr/>
      </dsp:nvSpPr>
      <dsp:spPr>
        <a:xfrm>
          <a:off x="0" y="2732373"/>
          <a:ext cx="11277599" cy="635602"/>
        </a:xfrm>
        <a:prstGeom prst="roundRect">
          <a:avLst/>
        </a:prstGeom>
        <a:solidFill>
          <a:schemeClr val="accent2">
            <a:shade val="80000"/>
            <a:hueOff val="-108574"/>
            <a:satOff val="11050"/>
            <a:lumOff val="130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5: Establish a work system and culture that supports the diagnostic process and improvements in diagnostic performance</a:t>
          </a:r>
        </a:p>
      </dsp:txBody>
      <dsp:txXfrm>
        <a:off x="31028" y="2763401"/>
        <a:ext cx="11215543" cy="573546"/>
      </dsp:txXfrm>
    </dsp:sp>
    <dsp:sp modelId="{3A9DE66C-D2B0-406F-803D-A2584815887D}">
      <dsp:nvSpPr>
        <dsp:cNvPr id="0" name=""/>
        <dsp:cNvSpPr/>
      </dsp:nvSpPr>
      <dsp:spPr>
        <a:xfrm>
          <a:off x="0" y="3414056"/>
          <a:ext cx="11277599" cy="635602"/>
        </a:xfrm>
        <a:prstGeom prst="roundRect">
          <a:avLst/>
        </a:prstGeom>
        <a:solidFill>
          <a:schemeClr val="accent2">
            <a:shade val="80000"/>
            <a:hueOff val="-135717"/>
            <a:satOff val="13813"/>
            <a:lumOff val="16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6: Develop a reporting environment and medical liability system that facilitates improved diagnosis by learning from diagnostic errors and near misses</a:t>
          </a:r>
        </a:p>
      </dsp:txBody>
      <dsp:txXfrm>
        <a:off x="31028" y="3445084"/>
        <a:ext cx="11215543" cy="573546"/>
      </dsp:txXfrm>
    </dsp:sp>
    <dsp:sp modelId="{8CC9C18F-3940-4A78-BD54-2984BA7DF952}">
      <dsp:nvSpPr>
        <dsp:cNvPr id="0" name=""/>
        <dsp:cNvSpPr/>
      </dsp:nvSpPr>
      <dsp:spPr>
        <a:xfrm>
          <a:off x="0" y="4095738"/>
          <a:ext cx="11277599" cy="635602"/>
        </a:xfrm>
        <a:prstGeom prst="roundRect">
          <a:avLst/>
        </a:prstGeom>
        <a:solidFill>
          <a:schemeClr val="accent2">
            <a:shade val="80000"/>
            <a:hueOff val="-162861"/>
            <a:satOff val="16575"/>
            <a:lumOff val="196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7: </a:t>
          </a:r>
          <a:r>
            <a:rPr lang="en-US" sz="1600" b="1" i="0" kern="1200" dirty="0">
              <a:solidFill>
                <a:schemeClr val="tx2"/>
              </a:solidFill>
            </a:rPr>
            <a:t>Design a payment and care delivery environment that supports the diagnostic process</a:t>
          </a:r>
        </a:p>
      </dsp:txBody>
      <dsp:txXfrm>
        <a:off x="31028" y="4126766"/>
        <a:ext cx="11215543" cy="573546"/>
      </dsp:txXfrm>
    </dsp:sp>
    <dsp:sp modelId="{CFFDAD06-C4DC-46E6-B9DB-DF4AA8CF0F81}">
      <dsp:nvSpPr>
        <dsp:cNvPr id="0" name=""/>
        <dsp:cNvSpPr/>
      </dsp:nvSpPr>
      <dsp:spPr>
        <a:xfrm>
          <a:off x="0" y="4777421"/>
          <a:ext cx="11277599" cy="635602"/>
        </a:xfrm>
        <a:prstGeom prst="roundRect">
          <a:avLst/>
        </a:prstGeom>
        <a:solidFill>
          <a:schemeClr val="accent2">
            <a:shade val="80000"/>
            <a:hueOff val="-190004"/>
            <a:satOff val="19338"/>
            <a:lumOff val="228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Goal 8: </a:t>
          </a:r>
          <a:r>
            <a:rPr lang="en-US" sz="1600" b="1" i="0" kern="1200" dirty="0">
              <a:solidFill>
                <a:schemeClr val="tx2"/>
              </a:solidFill>
            </a:rPr>
            <a:t>Provide dedicated funding for research on the diagnostic process and diagnostic errors</a:t>
          </a:r>
        </a:p>
      </dsp:txBody>
      <dsp:txXfrm>
        <a:off x="31028" y="4808449"/>
        <a:ext cx="11215543"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D69C3-1E01-4C41-B898-9DD90AE72685}">
      <dsp:nvSpPr>
        <dsp:cNvPr id="0" name=""/>
        <dsp:cNvSpPr/>
      </dsp:nvSpPr>
      <dsp:spPr>
        <a:xfrm>
          <a:off x="0" y="0"/>
          <a:ext cx="11277600" cy="1371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tx2"/>
              </a:solidFill>
            </a:rPr>
            <a:t>Identified three primary purposes for measurement in diagnostic safety</a:t>
          </a:r>
        </a:p>
      </dsp:txBody>
      <dsp:txXfrm>
        <a:off x="0" y="0"/>
        <a:ext cx="11277600" cy="1371600"/>
      </dsp:txXfrm>
    </dsp:sp>
    <dsp:sp modelId="{48333840-54D4-4105-B454-53934FE88950}">
      <dsp:nvSpPr>
        <dsp:cNvPr id="0" name=""/>
        <dsp:cNvSpPr/>
      </dsp:nvSpPr>
      <dsp:spPr>
        <a:xfrm>
          <a:off x="5506" y="1371600"/>
          <a:ext cx="3755528" cy="28803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2"/>
              </a:solidFill>
            </a:rPr>
            <a:t>Establish the incidence of diagnostic error </a:t>
          </a:r>
        </a:p>
      </dsp:txBody>
      <dsp:txXfrm>
        <a:off x="5506" y="1371600"/>
        <a:ext cx="3755528" cy="2880360"/>
      </dsp:txXfrm>
    </dsp:sp>
    <dsp:sp modelId="{9461461B-2FEE-47AC-AFF9-1FCC0E70A314}">
      <dsp:nvSpPr>
        <dsp:cNvPr id="0" name=""/>
        <dsp:cNvSpPr/>
      </dsp:nvSpPr>
      <dsp:spPr>
        <a:xfrm>
          <a:off x="3761035" y="1371600"/>
          <a:ext cx="3755528" cy="28803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2"/>
              </a:solidFill>
            </a:rPr>
            <a:t>Determine the causes and risks of error </a:t>
          </a:r>
        </a:p>
      </dsp:txBody>
      <dsp:txXfrm>
        <a:off x="3761035" y="1371600"/>
        <a:ext cx="3755528" cy="2880360"/>
      </dsp:txXfrm>
    </dsp:sp>
    <dsp:sp modelId="{6D6F2FF0-7A60-4748-9616-199197A25B97}">
      <dsp:nvSpPr>
        <dsp:cNvPr id="0" name=""/>
        <dsp:cNvSpPr/>
      </dsp:nvSpPr>
      <dsp:spPr>
        <a:xfrm>
          <a:off x="7516564" y="1371600"/>
          <a:ext cx="3755528" cy="28803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2"/>
              </a:solidFill>
            </a:rPr>
            <a:t>Assess the effectiveness of strategies and interventions</a:t>
          </a:r>
        </a:p>
      </dsp:txBody>
      <dsp:txXfrm>
        <a:off x="7516564" y="1371600"/>
        <a:ext cx="3755528" cy="2880360"/>
      </dsp:txXfrm>
    </dsp:sp>
    <dsp:sp modelId="{6CDDEECA-BFAF-4992-85EF-529DBA0739C7}">
      <dsp:nvSpPr>
        <dsp:cNvPr id="0" name=""/>
        <dsp:cNvSpPr/>
      </dsp:nvSpPr>
      <dsp:spPr>
        <a:xfrm>
          <a:off x="0" y="4251960"/>
          <a:ext cx="11277600" cy="32004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238CD-F7BB-45B8-8AC2-AAAFE3229E5C}">
      <dsp:nvSpPr>
        <dsp:cNvPr id="0" name=""/>
        <dsp:cNvSpPr/>
      </dsp:nvSpPr>
      <dsp:spPr>
        <a:xfrm>
          <a:off x="0" y="1228725"/>
          <a:ext cx="3524250" cy="2114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Gaps in the availability and quality of data</a:t>
          </a:r>
        </a:p>
      </dsp:txBody>
      <dsp:txXfrm>
        <a:off x="0" y="1228725"/>
        <a:ext cx="3524250" cy="2114550"/>
      </dsp:txXfrm>
    </dsp:sp>
    <dsp:sp modelId="{B0B20B77-8B27-4E21-AE76-625542434776}">
      <dsp:nvSpPr>
        <dsp:cNvPr id="0" name=""/>
        <dsp:cNvSpPr/>
      </dsp:nvSpPr>
      <dsp:spPr>
        <a:xfrm>
          <a:off x="3876675" y="1228725"/>
          <a:ext cx="3524250" cy="2114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Methods for determining the contributing factors to diagnostic error</a:t>
          </a:r>
        </a:p>
      </dsp:txBody>
      <dsp:txXfrm>
        <a:off x="3876675" y="1228725"/>
        <a:ext cx="3524250" cy="2114550"/>
      </dsp:txXfrm>
    </dsp:sp>
    <dsp:sp modelId="{2BDFB458-F3A7-47C8-AA48-B1D93D61D10A}">
      <dsp:nvSpPr>
        <dsp:cNvPr id="0" name=""/>
        <dsp:cNvSpPr/>
      </dsp:nvSpPr>
      <dsp:spPr>
        <a:xfrm>
          <a:off x="7753350" y="1228725"/>
          <a:ext cx="3524250" cy="2114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Establishing the effectiveness of interventions</a:t>
          </a:r>
        </a:p>
      </dsp:txBody>
      <dsp:txXfrm>
        <a:off x="7753350" y="1228725"/>
        <a:ext cx="3524250" cy="2114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02/15/2022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02/15/2022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032343-FBC3-456D-B7B8-987B07D3FED8}" type="slidenum">
              <a:rPr lang="en-US" smtClean="0"/>
              <a:t>1</a:t>
            </a:fld>
            <a:endParaRPr lang="en-US" dirty="0"/>
          </a:p>
        </p:txBody>
      </p:sp>
    </p:spTree>
    <p:extLst>
      <p:ext uri="{BB962C8B-B14F-4D97-AF65-F5344CB8AC3E}">
        <p14:creationId xmlns:p14="http://schemas.microsoft.com/office/powerpoint/2010/main" val="198622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on this slide demonstrate the great work that remains.  Much reflective thought should be given in terms of where to focus efforts in quality measurement.  Goal 3 cites implications for what can be captured electronically and demonstrates a need for evidence-based CDS tools that could serve as the basis for future quality measures. Goals 4-7 demonstrate the importance of quality measures in use not only for accountability and payment, but for learning and quality improvement.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52893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NQF report builds upon the IOM document delving into different domains that may serve as a measurement focus.  The result depicted in this table is that there are not many measures focusing on diagnostic performance.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existing measures tend to focus on a few domains — diagnostic efficiency in particular — which refers to timing issues around were there deliverables in the time prescribed by the guidelines.  There remain many opportunities for new measure development and many gaps to be identified that are well described in this analysis.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42479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idea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missed subtleties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exemplified in the case study was often an abnormal presentation, with the missed subtle queues in many different circumstances due to communication failures.  This is a team-based effort with communication as central to high performance. With patients being central to the information-gathering process, it’s diagnostic performance measurement almost on “steroids,” as if every challenge and issue that exists for quality measurement and other domains is magnified in the challenges with diagnostic performance.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98852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seek to know how many errors there are, which oftentimes there are a lot more errors than we realize, but the fact that we don’t have measurement for it, we tend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underestimate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total number of actual errors.  Once we’ve identified where there are performance gaps, we need the measures to assess why these are occurring and how to address them, and to then lastly evaluate the interventions as to performance.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098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gaps will always remain, which we address these data gaps as particularly challenging with diagnostic performance.  Also, because we’re dealing with systems and workflows, understanding what actually is contributing to the diagnostic performance challenges can be difficult, since it involves task and work analysis, observational techniques, which are not used in measure development, and given the evidence base for the effectiveness of these interventions is somewhat lacking.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07513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To summarize diagnostic performance, diagnosis spans the full spectrum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both a safety matter, but also a quality of care matter.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involves everything from wellness to chronic conditions and covers the gamut.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diagnostic process and outcomes are conceptually complicated.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itself is very iterative and has a significant cognitive component.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outcomes are often uncertain, not only the diagnosis, but the impact of a diagnostic performance gap.</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Validity</a:t>
            </a:r>
            <a:r>
              <a:rPr lang="en-US" sz="1800" dirty="0">
                <a:effectLst/>
                <a:latin typeface="Calibri" panose="020F0502020204030204" pitchFamily="34" charset="0"/>
                <a:ea typeface="Calibri" panose="020F0502020204030204" pitchFamily="34" charset="0"/>
                <a:cs typeface="Times New Roman" panose="02020603050405020304" pitchFamily="18" charset="0"/>
              </a:rPr>
              <a:t>—Demonstrating validity is a significant challenge, because the evidence base available for diagnostic performance measures is limited.  There are fewer guidelines to establishing causality because you’re attenuated from the outcome by the moderation of the treatment.  There is not a lot of peer-reviewed literature to support the development of a quality measure.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Ownership</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issue is a particular challenge with diagnostic performance.  The diagnosis could happen in primary care, in the ED, in an inpatient hospital, but primary care has many responsibilities to address. The ED does a considerable amount of rapid diagnosis, but oftentimes in the ED the goal is to stabilize patients to be transferred to the appropriate setting.</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Where does the diagnosis happen?</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How much burden can you place on the primary care setting?  To look at diagnosis for less common presentations?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Registries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issues since registries are a potential data source used to improve diagnostic performance, but registries typically cover when a patient already has a condition, not usually the at-risk population for the condition, the Stage B population.</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How do we create registries that could be useful?</a:t>
            </a: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383613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explain to the patient a diagnosis should be part of the measure development process.  There are often patient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preferences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need to be incorporated.  This is often the case where the diagnostic process involves information-gathering activities where there is risk involved.   It appears evident that a patient ought to be not only aware of that risk but have some say in terms of their willingness to accept that risk.  So both having measures of the patient’s understanding of the diagnosis and engaging the patient in the measure development process are two sort of central best practices.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09863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 vs. burden pertains to the costs associated with everything involved with measurement from the clinician or the facility’s perspective.  Measurement always involves burden; therefore, the burden to collect, report and to act on the data.</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the focus is on areas where a quality deviation can have significant benefits to patients and to the system.  That will support the development of our quality measures, but there is often a focus when developing measures on the scientific acceptability aspect — reliability and validity.  Those are critical, but often the implementation side tends to be thought about afterwards.  With diagnostic performance it’s particularly important to make considerations of feasibility and usability concurrent with assessments of scientific acceptability.  How one does that is for feasibility you must understand the workflows involved with data collection and use. Thinking that through not only in terms of collecting data, but then acting on the data.  Once it’s been reported it has an equal role to play in the justification for measurement as our traditional focus on things like reliability and validity.</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actual roles are we creating?  </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tasks are we creating?  </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kinds of collaboration are we requiring?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17220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Reversed process approach</a:t>
            </a:r>
            <a:r>
              <a:rPr lang="en-US" sz="1800" dirty="0">
                <a:effectLst/>
                <a:latin typeface="Calibri" panose="020F0502020204030204" pitchFamily="34" charset="0"/>
                <a:ea typeface="Calibri" panose="020F0502020204030204" pitchFamily="34" charset="0"/>
                <a:cs typeface="Times New Roman" panose="02020603050405020304" pitchFamily="18" charset="0"/>
              </a:rPr>
              <a:t>—In developing measures of diagnostic performance there is this process in mind that we have data, that data is used to generate evidence, and that evidence is used to support a measure.  This process 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reversed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where it’s about creating a measure and then having a process of using the measure to generate evidence which then establishes the business case for the data collection.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Create a roadmap</a:t>
            </a: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when developing a measure of diagnostic performance to reflect on how this will evolve over time, how the measurement will be used in a quality improvement context in order to generate evidence which can be used to establish a business case for data collection — which then can be used conversely to reinforce the evidence and be used in the measurement.</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15446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Diagnostic performance relies on data not readily available, or typically in structured fields, or even in structured fields it’s not reported with the degree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specificity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required in order to appropriately characterize the diagnostic performance.  Currently, there is success in using NLP to identify signs and symptoms and even some social determinants located in the notes.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begin with NLP on matters more structured; for things less structured, we may intentionally structure them so at least the narrative is structured in a way whereby the NLP is more consistent and performs better. Eventually that structured test evolves into a structured field and a structured code that is used in a more traditional eCQM.</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the scientific basis we seek must be developed in unison with the measure.  Just as the data must evolve, the evidence needs to evolve.  One practice in support of this is the simultaneous development of measures and quality improvement artifacts — so as a measure and a CDS artifact, to develop them simultaneously so they mutually support each other.  The measure can rely on the CDS to help the clinician perform well on the measure, and the adoption of the CDS is used as a way to improve performance on the measure which supports the validity determination of the measure.  It evolves simultaneously, and so that simultaneous development of both quality measurement artifacts and quality improvement artifacts needs to happen at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same</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 and more so for diagnosis than in other settings.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53609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measurement of diagnostic performance is an emerging area.  Highlighted will be why measuring diagnostic performance is a challenge, has been a challenge, and continues to be a challenge, while addressing ways in which they may be addressed moving forward.  Further will be the background of diagnosis and quality being addressed by recent publications on this topic.  Lastly, we will share emerging best practices that facilitate driving home this connection between measurement and quality improvement.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42684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Diagnostic performance measures share similar challenges to traditional CQMs, but to a greater degree.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Structure matters a great deal for diagnosis.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availability of genetic testing, the availability of CDS or the availability of an IT system that can track referrals, matters a lot to diagnostic performance and could be a major focus area for diagnostic performance measurement.</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PROMs and other measures of shared decision-making play a crucial role in diagnostic performance measurement.</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Implementation needs to be considered from the very beginning of the lifecycle.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feasibility and usability considerations are mutually supportive of the validity demonstrations.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measurement and quality improvement have to be developed in parallel.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Clearly evident with diagnostic performance is the need for a significant emphasis on learning in the development of tools and artifacts that support the learning.  The diagnostic has a big cognitive component to it, and so in the development the measures will be more valid, if developed simultaneously with the means and methods of reporting the information back to the clinicians in a way that supports learning, and so those in essence will be mutually supportive.</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91420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Diagnostic errors can occur in all settings — primary care, emergency departments, hospitals — and are much more common according to best estimates.  There is tremendous opportunity to improve the quality of diagnostic performance to reduce harm, to enhance the patient experience, and to mitigate any financial consequences.  Although a tremendous emphasis over the last 20 years has been on patient safety, the specific focus on addressing diagnostic performance has been limited.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46323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case study depicted on this slide published by AHRQ investigated maternal morbidity and mortality, focusing on complications occurring immediately after child birth.  This case study typifies the complexity and iterative nature of the diagnostic process where somewhat ambiguous signs and symptoms are presented, decisions are made, treatments are given and treatment responses are evaluated.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How should we think about measuring such a process that is so iterative and so potentially complex?</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think of diagnosis in broad stages of a person’s journey being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Stage A</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they’re relatively healthy with a main focus on wellness;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Stage B</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display signs and symptoms of particular conditions but no structural change;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Stage C</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may be structural change to an organ along with functional status changes or chronic conditions.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Stage D</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in an end stage circumstance of failure to rescue or a more rapid progression towards mortality.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Diagnosis has a role to play in all four stages, but the focus historically has been on Stage A with screening activities and Stage C to address ongoing chronic conditions.  Stage B has received less focus where they have signs and symptoms.  There’s more of a process that needs to occur in order to identify these patient risk factors.</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34099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case study identified several opportunities for improvement in the 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assessment of the patient’s self-reported symptoms, </a:t>
            </a:r>
          </a:p>
          <a:p>
            <a:pPr marL="285750" marR="0" indent="-285750">
              <a:lnSpc>
                <a:spcPct val="150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performance of diagnostic tests and the ways in which the tests were interpreted, </a:t>
            </a:r>
          </a:p>
          <a:p>
            <a:pPr marL="285750" marR="0" indent="-285750">
              <a:lnSpc>
                <a:spcPct val="150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that information was followed up on and the treatment plans that were followed, and</a:t>
            </a:r>
          </a:p>
          <a:p>
            <a:pPr marL="285750" marR="0" indent="-285750">
              <a:lnSpc>
                <a:spcPct val="150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the collaborative response from a multidisciplinary team.</a:t>
            </a:r>
          </a:p>
          <a:p>
            <a:pPr marL="0" marR="0">
              <a:lnSpc>
                <a:spcPct val="15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414328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multiple strategies by which one may attempt to improve diagnostic performance.  There are quality improvement strategies and trainings.  Those could be structure measures, process measures, outcome measures — the full gamut of measurement tools available with the end goal of increasing the quantity/quality of measures of diagnostic performance. The objective is to increase the availability of measures to be used in accountability applications or other reporting applications.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2561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three reports depicted on this slide have been informative to our thinking regarding how best to approach diagnostic performance measurement.  AHRQ had convenings and issued some reports addressing the challenges and opportunities around diagnosis.  NQF as well convened TEPs and did some environmental scans that resulted in recommendations for potential opportunities for measurement.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62047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1" u="sng" dirty="0"/>
              <a:t>The IOM Report</a:t>
            </a:r>
            <a:endParaRPr lang="en-US" dirty="0"/>
          </a:p>
          <a:p>
            <a:pPr marL="171450" indent="-171450">
              <a:buFont typeface="Wingdings" panose="05000000000000000000" pitchFamily="2" charset="2"/>
              <a:buChar char="v"/>
            </a:pPr>
            <a:r>
              <a:rPr lang="en-US" dirty="0"/>
              <a:t>Is foundational in this field and serves as the basis for our current understanding of how diagnosis is achieved and what it means for patient experience and outcomes. </a:t>
            </a:r>
          </a:p>
          <a:p>
            <a:pPr marL="171450" indent="-171450">
              <a:buFont typeface="Wingdings" panose="05000000000000000000" pitchFamily="2" charset="2"/>
              <a:buChar char="v"/>
            </a:pPr>
            <a:endParaRPr lang="en-US" sz="1200" dirty="0">
              <a:effectLst/>
              <a:latin typeface="+mn-lt"/>
              <a:ea typeface="+mn-ea"/>
              <a:cs typeface="+mn-cs"/>
            </a:endParaRPr>
          </a:p>
          <a:p>
            <a:pPr marL="171450" indent="-171450">
              <a:buFont typeface="Wingdings" panose="05000000000000000000" pitchFamily="2" charset="2"/>
              <a:buChar char="v"/>
            </a:pPr>
            <a:r>
              <a:rPr lang="en-US" sz="1200" dirty="0">
                <a:effectLst/>
                <a:latin typeface="+mn-lt"/>
                <a:ea typeface="+mn-ea"/>
                <a:cs typeface="+mn-cs"/>
              </a:rPr>
              <a:t>D</a:t>
            </a:r>
            <a:r>
              <a:rPr lang="en-US" sz="1800" dirty="0">
                <a:effectLst/>
                <a:latin typeface="Calibri" panose="020F0502020204030204" pitchFamily="34" charset="0"/>
                <a:ea typeface="Calibri" panose="020F0502020204030204" pitchFamily="34" charset="0"/>
                <a:cs typeface="Times New Roman" panose="02020603050405020304" pitchFamily="18" charset="0"/>
              </a:rPr>
              <a:t>elivered a useful conceptual framework, to define diagnostic performance and the diagnostic process.  </a:t>
            </a:r>
          </a:p>
          <a:p>
            <a:pPr marL="171450" indent="-171450">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Illustrated a diagnostic error as the failure to establish an accurate and timely explanation of the patient’s health problem. </a:t>
            </a:r>
          </a:p>
          <a:p>
            <a:pPr marL="0"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Defined a potential error in diagnostic performance as the inability to communicate that explanation to the patient that has both activities on the clinician side explaining the diagnostic explanation to the patient; therefore, the patient piece is often missing in the metrics under development for diagnostic performance.</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77039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 to engagement with healthcare 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IOM highlights the importance of patient engagement and care coordination, beginning when the patient experiences a health problem, which increasingly becomes part of the diagnosis.  The patient recognizes this experience of a health problem outside the traditional brick and mortar of the healthcare system, particularly evident with COVID and home testing.</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At the point of patient engagement with the healthcare 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of the patient to engage with the healthcare system involves access and equity issues, which is again a point where there’s an opportunity for some measurement focus to ensure that patients have an equal opportunity to engage with the healthcare system.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diagnostic process involves three stages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—Gathering information, integrating and interpreting the information, and using the information to establish a working diagnosis.  “Working diagnosis” is to emphasize the uncertainty of the associated diagnosis being communicated to the patient.  There is treatment involved, but often that establishes new diagnostic information which feeds back into the process.  It then repeats the outcomes of this process which potentially involve outcome measures or inaccurate and timely diagnosis.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94455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02/15/2022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02/15/2022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02/15/2022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02/15/2022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02/15/2022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02/15/2022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02/15/2022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02/15/2022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02/15/2022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02/15/2022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02/15/2022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02/15/2022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02/15/2022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02/15/2022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02/15/2022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02/15/2022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02/15/2022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02/15/2022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02/15/2022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94"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95" r:id="rId1"/>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www.researchgate.net/figure/The-IOM-framework-describing-the-diagnostic-process-and-its-outcomes_fig2_284787463"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qualityforum.org/Publications/2020/10/Reducing_Diagnostic_Error__Measurement_Considerations_-_Final_Report.aspx"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daLvGRuUmLU"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battelle.webex.com/battelle/onstage/g.php?MTID=e9686386eb86c8aa5b4fb66d5b63d27a3" TargetMode="External"/><Relationship Id="rId2" Type="http://schemas.openxmlformats.org/officeDocument/2006/relationships/hyperlink" Target="https://cmsmerit.cms.gov/" TargetMode="Externa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hyperlink" Target="https://www.cms.gov/Medicare/Quality-Initiatives-Patient-Assessment-Instruments/QualityMeasures/Pre-Rulemak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doctor touches the arm of a smiling woman with a small child on her lap. CMS logo appears in the upper right corner.">
            <a:extLst>
              <a:ext uri="{FF2B5EF4-FFF2-40B4-BE49-F238E27FC236}">
                <a16:creationId xmlns:a16="http://schemas.microsoft.com/office/drawing/2014/main" id="{6CA06BAC-E078-4E6E-A266-5147FB487FC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57200" y="463062"/>
            <a:ext cx="8534400" cy="1295400"/>
          </a:xfrm>
        </p:spPr>
        <p:txBody>
          <a:bodyPr/>
          <a:lstStyle/>
          <a:p>
            <a:r>
              <a:rPr lang="en-US" dirty="0"/>
              <a:t>When the Journey is the Destination</a:t>
            </a:r>
            <a:endParaRPr lang="en-US" dirty="0">
              <a:solidFill>
                <a:schemeClr val="tx2"/>
              </a:solidFill>
            </a:endParaRP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457200" y="1905000"/>
            <a:ext cx="11201400" cy="91440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Tackling the Complexities Associated with Diagnostic Performance Measurement </a:t>
            </a:r>
          </a:p>
        </p:txBody>
      </p:sp>
      <p:sp>
        <p:nvSpPr>
          <p:cNvPr id="5" name="Author" descr="Call out box: &#10;Brenna Rabel, MPH, Senior Social Scientist, Battelle&#10;Jeff Geppert, Med, JD, Senior Research Leader, Battelle">
            <a:extLst>
              <a:ext uri="{FF2B5EF4-FFF2-40B4-BE49-F238E27FC236}">
                <a16:creationId xmlns:a16="http://schemas.microsoft.com/office/drawing/2014/main" id="{14DC3BDE-F679-4967-AF7C-BF0DD311E0D7}"/>
              </a:ext>
            </a:extLst>
          </p:cNvPr>
          <p:cNvSpPr>
            <a:spLocks noGrp="1"/>
          </p:cNvSpPr>
          <p:nvPr>
            <p:ph type="subTitle" idx="1"/>
          </p:nvPr>
        </p:nvSpPr>
        <p:spPr>
          <a:xfrm>
            <a:off x="9878009" y="5337110"/>
            <a:ext cx="1962538" cy="914400"/>
          </a:xfrm>
          <a:solidFill>
            <a:schemeClr val="bg1">
              <a:lumMod val="85000"/>
            </a:schemeClr>
          </a:solidFill>
        </p:spPr>
        <p:txBody>
          <a:bodyPr>
            <a:normAutofit fontScale="85000" lnSpcReduction="10000"/>
          </a:bodyPr>
          <a:lstStyle/>
          <a:p>
            <a:r>
              <a:rPr lang="en-US" dirty="0"/>
              <a:t>Brenna Rabel, MPH, Senior Social Scientist, Battelle</a:t>
            </a:r>
          </a:p>
          <a:p>
            <a:r>
              <a:rPr lang="en-US" dirty="0"/>
              <a:t>Jeff Geppert, Med, JD, Senior Research Leader, Battelle</a:t>
            </a:r>
          </a:p>
        </p:txBody>
      </p:sp>
    </p:spTree>
    <p:extLst>
      <p:ext uri="{BB962C8B-B14F-4D97-AF65-F5344CB8AC3E}">
        <p14:creationId xmlns:p14="http://schemas.microsoft.com/office/powerpoint/2010/main" val="245805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54CA3-7FF0-4296-8090-2BD4321B7ED9}"/>
              </a:ext>
            </a:extLst>
          </p:cNvPr>
          <p:cNvSpPr>
            <a:spLocks noGrp="1"/>
          </p:cNvSpPr>
          <p:nvPr>
            <p:ph type="title"/>
          </p:nvPr>
        </p:nvSpPr>
        <p:spPr/>
        <p:txBody>
          <a:bodyPr/>
          <a:lstStyle/>
          <a:p>
            <a:r>
              <a:rPr lang="en-US" dirty="0"/>
              <a:t>Improving Diagnosis in Healthcare (IOM) </a:t>
            </a:r>
          </a:p>
        </p:txBody>
      </p:sp>
      <p:sp>
        <p:nvSpPr>
          <p:cNvPr id="2" name="Content Placeholder 1">
            <a:extLst>
              <a:ext uri="{FF2B5EF4-FFF2-40B4-BE49-F238E27FC236}">
                <a16:creationId xmlns:a16="http://schemas.microsoft.com/office/drawing/2014/main" id="{E48BB8BC-FBDC-4CDB-A9CA-255DA9E792B8}"/>
              </a:ext>
            </a:extLst>
          </p:cNvPr>
          <p:cNvSpPr>
            <a:spLocks noGrp="1"/>
          </p:cNvSpPr>
          <p:nvPr>
            <p:ph idx="1"/>
          </p:nvPr>
        </p:nvSpPr>
        <p:spPr>
          <a:xfrm>
            <a:off x="457200" y="1571840"/>
            <a:ext cx="11277600" cy="4572000"/>
          </a:xfrm>
        </p:spPr>
        <p:txBody>
          <a:bodyPr/>
          <a:lstStyle/>
          <a:p>
            <a:r>
              <a:rPr lang="en-US" dirty="0"/>
              <a:t>Mapped the diagnostic process (see next slide)</a:t>
            </a:r>
          </a:p>
          <a:p>
            <a:r>
              <a:rPr lang="en-US" dirty="0"/>
              <a:t>Concluded with eight comprehensive recommendations for the field</a:t>
            </a:r>
          </a:p>
          <a:p>
            <a:r>
              <a:rPr lang="en-US" dirty="0"/>
              <a:t>Developed a patient-centered definition of diagnostic error: </a:t>
            </a:r>
          </a:p>
        </p:txBody>
      </p:sp>
      <p:graphicFrame>
        <p:nvGraphicFramePr>
          <p:cNvPr id="6" name="Diagram 5" descr="Table showing this text: &#10;The failure to: Establish an accurate and timely explanation of the patient's health problem(s) or Communicate that explanation to the patient.&#10;&#10;">
            <a:extLst>
              <a:ext uri="{FF2B5EF4-FFF2-40B4-BE49-F238E27FC236}">
                <a16:creationId xmlns:a16="http://schemas.microsoft.com/office/drawing/2014/main" id="{D13FED63-75D6-4AFA-A65B-C1311A6E21AE}"/>
              </a:ext>
            </a:extLst>
          </p:cNvPr>
          <p:cNvGraphicFramePr/>
          <p:nvPr>
            <p:extLst>
              <p:ext uri="{D42A27DB-BD31-4B8C-83A1-F6EECF244321}">
                <p14:modId xmlns:p14="http://schemas.microsoft.com/office/powerpoint/2010/main" val="289496496"/>
              </p:ext>
            </p:extLst>
          </p:nvPr>
        </p:nvGraphicFramePr>
        <p:xfrm>
          <a:off x="1066796" y="3893329"/>
          <a:ext cx="9923721" cy="261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descr="OR&#10;">
            <a:extLst>
              <a:ext uri="{FF2B5EF4-FFF2-40B4-BE49-F238E27FC236}">
                <a16:creationId xmlns:a16="http://schemas.microsoft.com/office/drawing/2014/main" id="{C4398633-BC38-4659-954C-E87E4AD3BA37}"/>
              </a:ext>
            </a:extLst>
          </p:cNvPr>
          <p:cNvSpPr/>
          <p:nvPr/>
        </p:nvSpPr>
        <p:spPr>
          <a:xfrm>
            <a:off x="5741578" y="5380098"/>
            <a:ext cx="574158" cy="372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t>
            </a:r>
          </a:p>
        </p:txBody>
      </p:sp>
      <p:sp>
        <p:nvSpPr>
          <p:cNvPr id="5" name="Slide Number Placeholder 4">
            <a:extLst>
              <a:ext uri="{FF2B5EF4-FFF2-40B4-BE49-F238E27FC236}">
                <a16:creationId xmlns:a16="http://schemas.microsoft.com/office/drawing/2014/main" id="{DDA08936-79FA-41A6-8D58-40B0CECAD4D9}"/>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A086E5FF-07DD-4A3C-A706-D18696F17599}"/>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52578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FC64-CF1E-4812-B661-990049F23A6C}"/>
              </a:ext>
              <a:ext uri="{C183D7F6-B498-43B3-948B-1728B52AA6E4}">
                <adec:decorative xmlns:adec="http://schemas.microsoft.com/office/drawing/2017/decorative" val="0"/>
              </a:ext>
            </a:extLst>
          </p:cNvPr>
          <p:cNvSpPr>
            <a:spLocks noGrp="1"/>
          </p:cNvSpPr>
          <p:nvPr>
            <p:ph type="title"/>
          </p:nvPr>
        </p:nvSpPr>
        <p:spPr/>
        <p:txBody>
          <a:bodyPr/>
          <a:lstStyle/>
          <a:p>
            <a:r>
              <a:rPr lang="en-US" dirty="0"/>
              <a:t>IOM Diagnostic Process</a:t>
            </a:r>
          </a:p>
        </p:txBody>
      </p:sp>
      <p:pic>
        <p:nvPicPr>
          <p:cNvPr id="7" name="Picture 6" descr="Graphic showing the outcome from the diagnostic process. ">
            <a:extLst>
              <a:ext uri="{FF2B5EF4-FFF2-40B4-BE49-F238E27FC236}">
                <a16:creationId xmlns:a16="http://schemas.microsoft.com/office/drawing/2014/main" id="{DABCB3FA-D148-4B0C-8423-0973D9B163B6}"/>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828800" y="1447800"/>
            <a:ext cx="8158239" cy="5319171"/>
          </a:xfrm>
          <a:prstGeom prst="rect">
            <a:avLst/>
          </a:prstGeom>
        </p:spPr>
      </p:pic>
      <p:sp>
        <p:nvSpPr>
          <p:cNvPr id="8" name="TextBox 7" descr="https://www.researchgate.net/figure/The-IOM-framework-describing-the-diagnostic-process-and-its-outcomes_fig2_284787463 &#10;">
            <a:extLst>
              <a:ext uri="{FF2B5EF4-FFF2-40B4-BE49-F238E27FC236}">
                <a16:creationId xmlns:a16="http://schemas.microsoft.com/office/drawing/2014/main" id="{B4AECE43-E133-4802-92CF-5A6444B99694}"/>
              </a:ext>
              <a:ext uri="{C183D7F6-B498-43B3-948B-1728B52AA6E4}">
                <adec:decorative xmlns:adec="http://schemas.microsoft.com/office/drawing/2017/decorative" val="0"/>
              </a:ext>
            </a:extLst>
          </p:cNvPr>
          <p:cNvSpPr txBox="1"/>
          <p:nvPr/>
        </p:nvSpPr>
        <p:spPr>
          <a:xfrm>
            <a:off x="9987039" y="5688799"/>
            <a:ext cx="2009547" cy="707886"/>
          </a:xfrm>
          <a:prstGeom prst="rect">
            <a:avLst/>
          </a:prstGeom>
          <a:solidFill>
            <a:schemeClr val="bg1"/>
          </a:solidFill>
        </p:spPr>
        <p:txBody>
          <a:bodyPr wrap="square" rtlCol="0">
            <a:spAutoFit/>
          </a:bodyPr>
          <a:lstStyle/>
          <a:p>
            <a:r>
              <a:rPr lang="en-US" sz="1000" dirty="0">
                <a:hlinkClick r:id="rId5"/>
              </a:rPr>
              <a:t>https://www.researchgate.net/figure/The-IOM-framework-describing-the-diagnostic-process-and-its-outcomes_fig2_284787463</a:t>
            </a:r>
            <a:r>
              <a:rPr lang="en-US" sz="1000" dirty="0"/>
              <a:t> </a:t>
            </a:r>
          </a:p>
        </p:txBody>
      </p:sp>
      <p:sp>
        <p:nvSpPr>
          <p:cNvPr id="4" name="Slide Number Placeholder 3">
            <a:extLst>
              <a:ext uri="{FF2B5EF4-FFF2-40B4-BE49-F238E27FC236}">
                <a16:creationId xmlns:a16="http://schemas.microsoft.com/office/drawing/2014/main" id="{78A77799-5D65-4E4E-8489-D1B628BC3004}"/>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3" name="Date Placeholder 2">
            <a:extLst>
              <a:ext uri="{FF2B5EF4-FFF2-40B4-BE49-F238E27FC236}">
                <a16:creationId xmlns:a16="http://schemas.microsoft.com/office/drawing/2014/main" id="{0B245330-6A46-4EFA-BBE7-9EDA26A12B0C}"/>
              </a:ext>
            </a:extLst>
          </p:cNvPr>
          <p:cNvSpPr>
            <a:spLocks noGrp="1"/>
          </p:cNvSpPr>
          <p:nvPr>
            <p:ph type="dt" sz="half" idx="10"/>
          </p:nvPr>
        </p:nvSpPr>
        <p:spPr/>
        <p:txBody>
          <a:bodyPr/>
          <a:lstStyle/>
          <a:p>
            <a:fld id="{9D16256B-82DA-4EE1-81C3-24F2947DEBAD}" type="datetime1">
              <a:rPr lang="en-US" smtClean="0"/>
              <a:t>02/15/2022</a:t>
            </a:fld>
            <a:endParaRPr lang="en-US"/>
          </a:p>
        </p:txBody>
      </p:sp>
    </p:spTree>
    <p:extLst>
      <p:ext uri="{BB962C8B-B14F-4D97-AF65-F5344CB8AC3E}">
        <p14:creationId xmlns:p14="http://schemas.microsoft.com/office/powerpoint/2010/main" val="164574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1F8D-CA74-498C-B6AA-669001C24059}"/>
              </a:ext>
            </a:extLst>
          </p:cNvPr>
          <p:cNvSpPr>
            <a:spLocks noGrp="1"/>
          </p:cNvSpPr>
          <p:nvPr>
            <p:ph type="title"/>
          </p:nvPr>
        </p:nvSpPr>
        <p:spPr/>
        <p:txBody>
          <a:bodyPr/>
          <a:lstStyle/>
          <a:p>
            <a:r>
              <a:rPr lang="en-US" dirty="0"/>
              <a:t>IOM Recommendations</a:t>
            </a:r>
          </a:p>
        </p:txBody>
      </p:sp>
      <p:graphicFrame>
        <p:nvGraphicFramePr>
          <p:cNvPr id="5" name="Diagram 4" descr="Graphic showing the IOM Recommendations goals">
            <a:extLst>
              <a:ext uri="{FF2B5EF4-FFF2-40B4-BE49-F238E27FC236}">
                <a16:creationId xmlns:a16="http://schemas.microsoft.com/office/drawing/2014/main" id="{F31E02D2-1D80-461B-B8F8-EA2D1BDBF652}"/>
              </a:ext>
            </a:extLst>
          </p:cNvPr>
          <p:cNvGraphicFramePr/>
          <p:nvPr>
            <p:extLst>
              <p:ext uri="{D42A27DB-BD31-4B8C-83A1-F6EECF244321}">
                <p14:modId xmlns:p14="http://schemas.microsoft.com/office/powerpoint/2010/main" val="1032709129"/>
              </p:ext>
            </p:extLst>
          </p:nvPr>
        </p:nvGraphicFramePr>
        <p:xfrm>
          <a:off x="479649" y="1304454"/>
          <a:ext cx="112775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51F7E32-E6CC-4518-90B5-3444529735DB}"/>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3" name="Date Placeholder 2">
            <a:extLst>
              <a:ext uri="{FF2B5EF4-FFF2-40B4-BE49-F238E27FC236}">
                <a16:creationId xmlns:a16="http://schemas.microsoft.com/office/drawing/2014/main" id="{3BA17645-4FB8-4301-9889-C5854C4C2D52}"/>
              </a:ext>
            </a:extLst>
          </p:cNvPr>
          <p:cNvSpPr>
            <a:spLocks noGrp="1"/>
          </p:cNvSpPr>
          <p:nvPr>
            <p:ph type="dt" sz="half" idx="10"/>
          </p:nvPr>
        </p:nvSpPr>
        <p:spPr/>
        <p:txBody>
          <a:bodyPr/>
          <a:lstStyle/>
          <a:p>
            <a:fld id="{9D16256B-82DA-4EE1-81C3-24F2947DEBAD}" type="datetime1">
              <a:rPr lang="en-US" smtClean="0"/>
              <a:t>02/15/2022</a:t>
            </a:fld>
            <a:endParaRPr lang="en-US"/>
          </a:p>
        </p:txBody>
      </p:sp>
    </p:spTree>
    <p:extLst>
      <p:ext uri="{BB962C8B-B14F-4D97-AF65-F5344CB8AC3E}">
        <p14:creationId xmlns:p14="http://schemas.microsoft.com/office/powerpoint/2010/main" val="342327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0AB28-0432-4C65-AE32-8B63A30FABB7}"/>
              </a:ext>
            </a:extLst>
          </p:cNvPr>
          <p:cNvSpPr>
            <a:spLocks noGrp="1"/>
          </p:cNvSpPr>
          <p:nvPr>
            <p:ph type="title"/>
          </p:nvPr>
        </p:nvSpPr>
        <p:spPr>
          <a:xfrm>
            <a:off x="-287090" y="76200"/>
            <a:ext cx="12897292" cy="1371600"/>
          </a:xfrm>
        </p:spPr>
        <p:txBody>
          <a:bodyPr>
            <a:noAutofit/>
          </a:bodyPr>
          <a:lstStyle/>
          <a:p>
            <a:r>
              <a:rPr lang="en-US" sz="3100" dirty="0"/>
              <a:t>NQF Report: Improving Diagnostic Quality and Safety/Reducing Diagnostic Error: Measurement Considerations</a:t>
            </a:r>
          </a:p>
        </p:txBody>
      </p:sp>
      <p:sp>
        <p:nvSpPr>
          <p:cNvPr id="6" name="Content Placeholder 5">
            <a:extLst>
              <a:ext uri="{FF2B5EF4-FFF2-40B4-BE49-F238E27FC236}">
                <a16:creationId xmlns:a16="http://schemas.microsoft.com/office/drawing/2014/main" id="{F1054D59-2175-41AB-98BC-BDFE89086A15}"/>
              </a:ext>
            </a:extLst>
          </p:cNvPr>
          <p:cNvSpPr>
            <a:spLocks noGrp="1"/>
          </p:cNvSpPr>
          <p:nvPr>
            <p:ph sz="half" idx="1"/>
          </p:nvPr>
        </p:nvSpPr>
        <p:spPr>
          <a:xfrm>
            <a:off x="457200" y="1752600"/>
            <a:ext cx="5469875" cy="4733260"/>
          </a:xfrm>
        </p:spPr>
        <p:txBody>
          <a:bodyPr>
            <a:normAutofit lnSpcReduction="10000"/>
          </a:bodyPr>
          <a:lstStyle/>
          <a:p>
            <a:r>
              <a:rPr lang="en-US" dirty="0"/>
              <a:t>Describes the diagnostic pathway and identify opportunities and causes for misdiagnosis through a series of Use Cases</a:t>
            </a:r>
          </a:p>
          <a:p>
            <a:r>
              <a:rPr lang="en-US" dirty="0"/>
              <a:t>Identifies gaps in diagnosis-related measures and pinpoints where future measures might be most beneficial</a:t>
            </a:r>
          </a:p>
          <a:p>
            <a:endParaRPr lang="en-US" dirty="0"/>
          </a:p>
          <a:p>
            <a:endParaRPr lang="en-US" dirty="0"/>
          </a:p>
          <a:p>
            <a:pPr marL="0" indent="0">
              <a:buNone/>
            </a:pPr>
            <a:endParaRPr lang="en-US" dirty="0"/>
          </a:p>
        </p:txBody>
      </p:sp>
      <p:graphicFrame>
        <p:nvGraphicFramePr>
          <p:cNvPr id="12" name="Table 12" descr="Table showing the diagnosis subdomain and count of existing measures and new measure concepts">
            <a:extLst>
              <a:ext uri="{FF2B5EF4-FFF2-40B4-BE49-F238E27FC236}">
                <a16:creationId xmlns:a16="http://schemas.microsoft.com/office/drawing/2014/main" id="{03BCCD62-0067-4E48-8055-6CF64B2B57D9}"/>
              </a:ext>
            </a:extLst>
          </p:cNvPr>
          <p:cNvGraphicFramePr>
            <a:graphicFrameLocks noGrp="1"/>
          </p:cNvGraphicFramePr>
          <p:nvPr>
            <p:ph sz="half" idx="2"/>
            <p:extLst>
              <p:ext uri="{D42A27DB-BD31-4B8C-83A1-F6EECF244321}">
                <p14:modId xmlns:p14="http://schemas.microsoft.com/office/powerpoint/2010/main" val="1249193163"/>
              </p:ext>
            </p:extLst>
          </p:nvPr>
        </p:nvGraphicFramePr>
        <p:xfrm>
          <a:off x="5927075" y="1752600"/>
          <a:ext cx="6026226" cy="3139440"/>
        </p:xfrm>
        <a:graphic>
          <a:graphicData uri="http://schemas.openxmlformats.org/drawingml/2006/table">
            <a:tbl>
              <a:tblPr firstRow="1" bandRow="1">
                <a:tableStyleId>{21E4AEA4-8DFA-4A89-87EB-49C32662AFE0}</a:tableStyleId>
              </a:tblPr>
              <a:tblGrid>
                <a:gridCol w="3051672">
                  <a:extLst>
                    <a:ext uri="{9D8B030D-6E8A-4147-A177-3AD203B41FA5}">
                      <a16:colId xmlns:a16="http://schemas.microsoft.com/office/drawing/2014/main" val="3592312004"/>
                    </a:ext>
                  </a:extLst>
                </a:gridCol>
                <a:gridCol w="1476260">
                  <a:extLst>
                    <a:ext uri="{9D8B030D-6E8A-4147-A177-3AD203B41FA5}">
                      <a16:colId xmlns:a16="http://schemas.microsoft.com/office/drawing/2014/main" val="2636954071"/>
                    </a:ext>
                  </a:extLst>
                </a:gridCol>
                <a:gridCol w="1498294">
                  <a:extLst>
                    <a:ext uri="{9D8B030D-6E8A-4147-A177-3AD203B41FA5}">
                      <a16:colId xmlns:a16="http://schemas.microsoft.com/office/drawing/2014/main" val="2921350409"/>
                    </a:ext>
                  </a:extLst>
                </a:gridCol>
              </a:tblGrid>
              <a:tr h="370840">
                <a:tc>
                  <a:txBody>
                    <a:bodyPr/>
                    <a:lstStyle/>
                    <a:p>
                      <a:r>
                        <a:rPr lang="en-US" dirty="0">
                          <a:solidFill>
                            <a:schemeClr val="tx2"/>
                          </a:solidFill>
                        </a:rPr>
                        <a:t>Diagnosis Subdomain</a:t>
                      </a:r>
                    </a:p>
                  </a:txBody>
                  <a:tcPr/>
                </a:tc>
                <a:tc>
                  <a:txBody>
                    <a:bodyPr/>
                    <a:lstStyle/>
                    <a:p>
                      <a:pPr algn="ctr"/>
                      <a:r>
                        <a:rPr lang="en-US" dirty="0">
                          <a:solidFill>
                            <a:schemeClr val="tx2"/>
                          </a:solidFill>
                        </a:rPr>
                        <a:t>Existing Measures</a:t>
                      </a:r>
                    </a:p>
                  </a:txBody>
                  <a:tcPr/>
                </a:tc>
                <a:tc>
                  <a:txBody>
                    <a:bodyPr/>
                    <a:lstStyle/>
                    <a:p>
                      <a:pPr algn="ctr"/>
                      <a:r>
                        <a:rPr lang="en-US" dirty="0">
                          <a:solidFill>
                            <a:schemeClr val="tx2"/>
                          </a:solidFill>
                        </a:rPr>
                        <a:t>New Measure Concepts</a:t>
                      </a:r>
                    </a:p>
                  </a:txBody>
                  <a:tcPr/>
                </a:tc>
                <a:extLst>
                  <a:ext uri="{0D108BD9-81ED-4DB2-BD59-A6C34878D82A}">
                    <a16:rowId xmlns:a16="http://schemas.microsoft.com/office/drawing/2014/main" val="1927025616"/>
                  </a:ext>
                </a:extLst>
              </a:tr>
              <a:tr h="370840">
                <a:tc>
                  <a:txBody>
                    <a:bodyPr/>
                    <a:lstStyle/>
                    <a:p>
                      <a:r>
                        <a:rPr lang="en-US" dirty="0"/>
                        <a:t>Info gathering/documentation</a:t>
                      </a:r>
                    </a:p>
                  </a:txBody>
                  <a:tcPr/>
                </a:tc>
                <a:tc>
                  <a:txBody>
                    <a:bodyPr/>
                    <a:lstStyle/>
                    <a:p>
                      <a:pPr algn="ctr"/>
                      <a:r>
                        <a:rPr lang="en-US" dirty="0"/>
                        <a:t>0</a:t>
                      </a:r>
                    </a:p>
                  </a:txBody>
                  <a:tcPr/>
                </a:tc>
                <a:tc>
                  <a:txBody>
                    <a:bodyPr/>
                    <a:lstStyle/>
                    <a:p>
                      <a:pPr algn="ctr"/>
                      <a:r>
                        <a:rPr lang="en-US" dirty="0"/>
                        <a:t>2</a:t>
                      </a:r>
                    </a:p>
                  </a:txBody>
                  <a:tcPr/>
                </a:tc>
                <a:extLst>
                  <a:ext uri="{0D108BD9-81ED-4DB2-BD59-A6C34878D82A}">
                    <a16:rowId xmlns:a16="http://schemas.microsoft.com/office/drawing/2014/main" val="1086072730"/>
                  </a:ext>
                </a:extLst>
              </a:tr>
              <a:tr h="370840">
                <a:tc>
                  <a:txBody>
                    <a:bodyPr/>
                    <a:lstStyle/>
                    <a:p>
                      <a:r>
                        <a:rPr lang="en-US" dirty="0"/>
                        <a:t>Information integration</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1059599"/>
                  </a:ext>
                </a:extLst>
              </a:tr>
              <a:tr h="370840">
                <a:tc>
                  <a:txBody>
                    <a:bodyPr/>
                    <a:lstStyle/>
                    <a:p>
                      <a:r>
                        <a:rPr lang="en-US" dirty="0"/>
                        <a:t>Information interpretation</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294158182"/>
                  </a:ext>
                </a:extLst>
              </a:tr>
              <a:tr h="370840">
                <a:tc>
                  <a:txBody>
                    <a:bodyPr/>
                    <a:lstStyle/>
                    <a:p>
                      <a:r>
                        <a:rPr lang="en-US" dirty="0"/>
                        <a:t>Diagnostic efficiency</a:t>
                      </a:r>
                    </a:p>
                  </a:txBody>
                  <a:tcPr/>
                </a:tc>
                <a:tc>
                  <a:txBody>
                    <a:bodyPr/>
                    <a:lstStyle/>
                    <a:p>
                      <a:pPr algn="ctr"/>
                      <a:r>
                        <a:rPr lang="en-US" dirty="0"/>
                        <a:t>18</a:t>
                      </a:r>
                    </a:p>
                  </a:txBody>
                  <a:tcPr/>
                </a:tc>
                <a:tc>
                  <a:txBody>
                    <a:bodyPr/>
                    <a:lstStyle/>
                    <a:p>
                      <a:pPr algn="ctr"/>
                      <a:r>
                        <a:rPr lang="en-US" dirty="0"/>
                        <a:t>8</a:t>
                      </a:r>
                    </a:p>
                  </a:txBody>
                  <a:tcPr/>
                </a:tc>
                <a:extLst>
                  <a:ext uri="{0D108BD9-81ED-4DB2-BD59-A6C34878D82A}">
                    <a16:rowId xmlns:a16="http://schemas.microsoft.com/office/drawing/2014/main" val="3497614130"/>
                  </a:ext>
                </a:extLst>
              </a:tr>
              <a:tr h="370840">
                <a:tc>
                  <a:txBody>
                    <a:bodyPr/>
                    <a:lstStyle/>
                    <a:p>
                      <a:r>
                        <a:rPr lang="en-US" dirty="0"/>
                        <a:t>Diagnostic accuracy</a:t>
                      </a:r>
                    </a:p>
                  </a:txBody>
                  <a:tcPr/>
                </a:tc>
                <a:tc>
                  <a:txBody>
                    <a:bodyPr/>
                    <a:lstStyle/>
                    <a:p>
                      <a:pPr algn="ctr"/>
                      <a:r>
                        <a:rPr lang="en-US" dirty="0"/>
                        <a:t>1</a:t>
                      </a:r>
                    </a:p>
                  </a:txBody>
                  <a:tcPr/>
                </a:tc>
                <a:tc>
                  <a:txBody>
                    <a:bodyPr/>
                    <a:lstStyle/>
                    <a:p>
                      <a:pPr algn="ctr"/>
                      <a:r>
                        <a:rPr lang="en-US" dirty="0"/>
                        <a:t>7</a:t>
                      </a:r>
                    </a:p>
                  </a:txBody>
                  <a:tcPr/>
                </a:tc>
                <a:extLst>
                  <a:ext uri="{0D108BD9-81ED-4DB2-BD59-A6C34878D82A}">
                    <a16:rowId xmlns:a16="http://schemas.microsoft.com/office/drawing/2014/main" val="616756332"/>
                  </a:ext>
                </a:extLst>
              </a:tr>
              <a:tr h="370840">
                <a:tc>
                  <a:txBody>
                    <a:bodyPr/>
                    <a:lstStyle/>
                    <a:p>
                      <a:r>
                        <a:rPr lang="en-US" dirty="0"/>
                        <a:t>Follow-up</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852944280"/>
                  </a:ext>
                </a:extLst>
              </a:tr>
            </a:tbl>
          </a:graphicData>
        </a:graphic>
      </p:graphicFrame>
      <p:sp>
        <p:nvSpPr>
          <p:cNvPr id="13" name="TextBox 12">
            <a:extLst>
              <a:ext uri="{FF2B5EF4-FFF2-40B4-BE49-F238E27FC236}">
                <a16:creationId xmlns:a16="http://schemas.microsoft.com/office/drawing/2014/main" id="{FAC9EE9B-7A6D-43F2-BF79-5851890C897C}"/>
              </a:ext>
            </a:extLst>
          </p:cNvPr>
          <p:cNvSpPr txBox="1"/>
          <p:nvPr/>
        </p:nvSpPr>
        <p:spPr>
          <a:xfrm>
            <a:off x="5927075" y="5111827"/>
            <a:ext cx="5949108"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Table populated using information from the 2020 NQF Report on Improving Diagnostic Quality and Safety/Reducing Diagnostic Error: Measurement Considerations: </a:t>
            </a:r>
            <a:r>
              <a:rPr lang="en-US" sz="1200" dirty="0">
                <a:latin typeface="Arial" panose="020B0604020202020204" pitchFamily="34" charset="0"/>
                <a:cs typeface="Arial" panose="020B0604020202020204" pitchFamily="34" charset="0"/>
                <a:hlinkClick r:id="rId3"/>
              </a:rPr>
              <a:t>http://www.qualityforum.org/Publications/2020/10/Reducing_Diagnostic_Error__Measurement_Considerations_-_Final_Report.aspx</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BDF72B8-0ACF-48EF-A9B4-3DEFCA4AD397}"/>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4" name="Date Placeholder 3">
            <a:extLst>
              <a:ext uri="{FF2B5EF4-FFF2-40B4-BE49-F238E27FC236}">
                <a16:creationId xmlns:a16="http://schemas.microsoft.com/office/drawing/2014/main" id="{B438B3CD-D6C7-400F-8E8A-6B5A7260BBBB}"/>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81404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4EAB49-B228-44F6-86DD-1335F4BE6623}"/>
              </a:ext>
            </a:extLst>
          </p:cNvPr>
          <p:cNvSpPr>
            <a:spLocks noGrp="1"/>
          </p:cNvSpPr>
          <p:nvPr>
            <p:ph type="title"/>
          </p:nvPr>
        </p:nvSpPr>
        <p:spPr/>
        <p:txBody>
          <a:bodyPr/>
          <a:lstStyle/>
          <a:p>
            <a:r>
              <a:rPr lang="en-US" dirty="0"/>
              <a:t>NQF Report: Major Conclusions</a:t>
            </a:r>
          </a:p>
        </p:txBody>
      </p:sp>
      <p:sp>
        <p:nvSpPr>
          <p:cNvPr id="2" name="Content Placeholder 1">
            <a:extLst>
              <a:ext uri="{FF2B5EF4-FFF2-40B4-BE49-F238E27FC236}">
                <a16:creationId xmlns:a16="http://schemas.microsoft.com/office/drawing/2014/main" id="{5744516B-101D-42C8-80B1-9B47115B63FD}"/>
              </a:ext>
            </a:extLst>
          </p:cNvPr>
          <p:cNvSpPr>
            <a:spLocks noGrp="1"/>
          </p:cNvSpPr>
          <p:nvPr>
            <p:ph idx="1"/>
          </p:nvPr>
        </p:nvSpPr>
        <p:spPr/>
        <p:txBody>
          <a:bodyPr>
            <a:normAutofit fontScale="92500" lnSpcReduction="20000"/>
          </a:bodyPr>
          <a:lstStyle/>
          <a:p>
            <a:r>
              <a:rPr lang="en-US" dirty="0"/>
              <a:t>There are four high priority areas related to diagnostic error that cause patient harm: </a:t>
            </a:r>
          </a:p>
          <a:p>
            <a:pPr lvl="1"/>
            <a:r>
              <a:rPr lang="en-US" dirty="0"/>
              <a:t>missed subtleties</a:t>
            </a:r>
          </a:p>
          <a:p>
            <a:pPr lvl="1"/>
            <a:r>
              <a:rPr lang="en-US" dirty="0"/>
              <a:t>communication failures</a:t>
            </a:r>
          </a:p>
          <a:p>
            <a:pPr lvl="1"/>
            <a:r>
              <a:rPr lang="en-US" dirty="0"/>
              <a:t>information overload</a:t>
            </a:r>
          </a:p>
          <a:p>
            <a:pPr lvl="1"/>
            <a:r>
              <a:rPr lang="en-US" dirty="0"/>
              <a:t>dismissed patients</a:t>
            </a:r>
          </a:p>
          <a:p>
            <a:r>
              <a:rPr lang="en-US" dirty="0"/>
              <a:t>Diverse healthcare stakeholders (including clinicians, administrators, patients, EHR vendors, medical specialty societies, payers, etc.) must work together to take actionable steps to improve accurate diagnoses and reduce diagnostic errors to improve patient safety</a:t>
            </a:r>
          </a:p>
        </p:txBody>
      </p:sp>
      <p:sp>
        <p:nvSpPr>
          <p:cNvPr id="5" name="Slide Number Placeholder 4">
            <a:extLst>
              <a:ext uri="{FF2B5EF4-FFF2-40B4-BE49-F238E27FC236}">
                <a16:creationId xmlns:a16="http://schemas.microsoft.com/office/drawing/2014/main" id="{53E28601-BBFF-4744-B190-81C3D3F0143C}"/>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4" name="Date Placeholder 3">
            <a:extLst>
              <a:ext uri="{FF2B5EF4-FFF2-40B4-BE49-F238E27FC236}">
                <a16:creationId xmlns:a16="http://schemas.microsoft.com/office/drawing/2014/main" id="{55D6290D-540C-4A49-958D-DD64BBF8593F}"/>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75561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63329-EAB9-4D2B-B913-79A9F1F9C706}"/>
              </a:ext>
            </a:extLst>
          </p:cNvPr>
          <p:cNvSpPr>
            <a:spLocks noGrp="1"/>
          </p:cNvSpPr>
          <p:nvPr>
            <p:ph type="title"/>
          </p:nvPr>
        </p:nvSpPr>
        <p:spPr/>
        <p:txBody>
          <a:bodyPr/>
          <a:lstStyle/>
          <a:p>
            <a:r>
              <a:rPr lang="en-US" dirty="0"/>
              <a:t>AHRQ Report: Background</a:t>
            </a:r>
          </a:p>
        </p:txBody>
      </p:sp>
      <p:sp>
        <p:nvSpPr>
          <p:cNvPr id="2" name="Content Placeholder 1">
            <a:extLst>
              <a:ext uri="{FF2B5EF4-FFF2-40B4-BE49-F238E27FC236}">
                <a16:creationId xmlns:a16="http://schemas.microsoft.com/office/drawing/2014/main" id="{4BEF7C76-A19A-4CC9-B25B-ABB660BA8A08}"/>
              </a:ext>
            </a:extLst>
          </p:cNvPr>
          <p:cNvSpPr>
            <a:spLocks noGrp="1"/>
          </p:cNvSpPr>
          <p:nvPr>
            <p:ph idx="1"/>
          </p:nvPr>
        </p:nvSpPr>
        <p:spPr>
          <a:xfrm>
            <a:off x="457200" y="1752600"/>
            <a:ext cx="11277600" cy="4754525"/>
          </a:xfrm>
        </p:spPr>
        <p:txBody>
          <a:bodyPr>
            <a:normAutofit/>
          </a:bodyPr>
          <a:lstStyle/>
          <a:p>
            <a:r>
              <a:rPr lang="en-US" dirty="0"/>
              <a:t>The September 2016 AHRQ Research Summit on Improving Diagnosis in Health Care explored the state of the science of diagnosis and discussed ways AHRQ could contribute to improving diagnostic performance</a:t>
            </a:r>
          </a:p>
          <a:p>
            <a:r>
              <a:rPr lang="en-US" dirty="0"/>
              <a:t>Findings from that summit were published in a 2017 issue of </a:t>
            </a:r>
            <a:r>
              <a:rPr lang="en-US" i="1" dirty="0"/>
              <a:t>Diagnosis </a:t>
            </a:r>
            <a:r>
              <a:rPr lang="en-US" dirty="0"/>
              <a:t>(“Challenges and opportunities from the Agency for Healthcare Research and Quality (AHRQ) research summit on improving diagnosis: a proceedings review”)</a:t>
            </a:r>
          </a:p>
          <a:p>
            <a:pPr marL="0" indent="0">
              <a:buNone/>
            </a:pPr>
            <a:endParaRPr lang="en-US" i="1" dirty="0"/>
          </a:p>
        </p:txBody>
      </p:sp>
      <p:sp>
        <p:nvSpPr>
          <p:cNvPr id="5" name="Slide Number Placeholder 4">
            <a:extLst>
              <a:ext uri="{FF2B5EF4-FFF2-40B4-BE49-F238E27FC236}">
                <a16:creationId xmlns:a16="http://schemas.microsoft.com/office/drawing/2014/main" id="{484CC2FE-BE20-492F-AD6C-C528F60861BB}"/>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4" name="Date Placeholder 3">
            <a:extLst>
              <a:ext uri="{FF2B5EF4-FFF2-40B4-BE49-F238E27FC236}">
                <a16:creationId xmlns:a16="http://schemas.microsoft.com/office/drawing/2014/main" id="{2E116996-ACEA-448B-9899-F590CDCEA57E}"/>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150483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B0F66-FD6B-4A7E-B2A0-AF9A5839FD1C}"/>
              </a:ext>
            </a:extLst>
          </p:cNvPr>
          <p:cNvSpPr>
            <a:spLocks noGrp="1"/>
          </p:cNvSpPr>
          <p:nvPr>
            <p:ph type="title"/>
          </p:nvPr>
        </p:nvSpPr>
        <p:spPr/>
        <p:txBody>
          <a:bodyPr/>
          <a:lstStyle/>
          <a:p>
            <a:r>
              <a:rPr lang="en-US" dirty="0"/>
              <a:t>AHRQ Report: Implications for Measurement</a:t>
            </a:r>
          </a:p>
        </p:txBody>
      </p:sp>
      <p:graphicFrame>
        <p:nvGraphicFramePr>
          <p:cNvPr id="6" name="Content Placeholder 5" descr="Graphic showing text for the AHRQ report and implications for measurement ">
            <a:extLst>
              <a:ext uri="{FF2B5EF4-FFF2-40B4-BE49-F238E27FC236}">
                <a16:creationId xmlns:a16="http://schemas.microsoft.com/office/drawing/2014/main" id="{77109591-4BFC-4CCB-904F-9E190B5563CD}"/>
              </a:ext>
            </a:extLst>
          </p:cNvPr>
          <p:cNvGraphicFramePr>
            <a:graphicFrameLocks noGrp="1"/>
          </p:cNvGraphicFramePr>
          <p:nvPr>
            <p:ph idx="1"/>
            <p:extLst>
              <p:ext uri="{D42A27DB-BD31-4B8C-83A1-F6EECF244321}">
                <p14:modId xmlns:p14="http://schemas.microsoft.com/office/powerpoint/2010/main" val="614308866"/>
              </p:ext>
            </p:extLst>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8C392BA-E6C4-4188-BF22-2BD2566CD5DA}"/>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4" name="Date Placeholder 3">
            <a:extLst>
              <a:ext uri="{FF2B5EF4-FFF2-40B4-BE49-F238E27FC236}">
                <a16:creationId xmlns:a16="http://schemas.microsoft.com/office/drawing/2014/main" id="{F32E7963-2A70-4E3C-9656-34B0BF7BE423}"/>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21947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727BD-C5F9-4C5B-A5A6-0BD3C2160498}"/>
              </a:ext>
            </a:extLst>
          </p:cNvPr>
          <p:cNvSpPr>
            <a:spLocks noGrp="1"/>
          </p:cNvSpPr>
          <p:nvPr>
            <p:ph type="title"/>
          </p:nvPr>
        </p:nvSpPr>
        <p:spPr/>
        <p:txBody>
          <a:bodyPr/>
          <a:lstStyle/>
          <a:p>
            <a:r>
              <a:rPr lang="en-US" dirty="0"/>
              <a:t>AHRQ: Challenges in Measuring Quality</a:t>
            </a:r>
          </a:p>
        </p:txBody>
      </p:sp>
      <p:graphicFrame>
        <p:nvGraphicFramePr>
          <p:cNvPr id="6" name="Content Placeholder 5">
            <a:extLst>
              <a:ext uri="{FF2B5EF4-FFF2-40B4-BE49-F238E27FC236}">
                <a16:creationId xmlns:a16="http://schemas.microsoft.com/office/drawing/2014/main" id="{74E87024-0137-4A77-B318-A8973963E21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55447470"/>
              </p:ext>
            </p:extLst>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199DCE3-2332-491D-AA7D-15991E65CAB5}"/>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4" name="Date Placeholder 3">
            <a:extLst>
              <a:ext uri="{FF2B5EF4-FFF2-40B4-BE49-F238E27FC236}">
                <a16:creationId xmlns:a16="http://schemas.microsoft.com/office/drawing/2014/main" id="{9A229220-C0FA-4C47-B970-4CD4E3339402}"/>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388658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63FEE2-64D6-4C0E-A863-A7C3387BFACB}"/>
              </a:ext>
            </a:extLst>
          </p:cNvPr>
          <p:cNvSpPr>
            <a:spLocks noGrp="1"/>
          </p:cNvSpPr>
          <p:nvPr>
            <p:ph type="title"/>
          </p:nvPr>
        </p:nvSpPr>
        <p:spPr>
          <a:xfrm>
            <a:off x="457200" y="76200"/>
            <a:ext cx="11277600" cy="1371600"/>
          </a:xfrm>
        </p:spPr>
        <p:txBody>
          <a:bodyPr anchor="ctr">
            <a:normAutofit/>
          </a:bodyPr>
          <a:lstStyle/>
          <a:p>
            <a:r>
              <a:rPr lang="en-US" dirty="0"/>
              <a:t>Section 2: Putting it all together</a:t>
            </a:r>
          </a:p>
        </p:txBody>
      </p:sp>
      <p:pic>
        <p:nvPicPr>
          <p:cNvPr id="7" name="Picture 6" descr="Hands-on top of each other">
            <a:extLst>
              <a:ext uri="{FF2B5EF4-FFF2-40B4-BE49-F238E27FC236}">
                <a16:creationId xmlns:a16="http://schemas.microsoft.com/office/drawing/2014/main" id="{B51CADEF-4332-4128-A2A1-72009C02AD9D}"/>
              </a:ext>
            </a:extLst>
          </p:cNvPr>
          <p:cNvPicPr>
            <a:picLocks noChangeAspect="1"/>
          </p:cNvPicPr>
          <p:nvPr/>
        </p:nvPicPr>
        <p:blipFill rotWithShape="1">
          <a:blip r:embed="rId2"/>
          <a:srcRect b="7336"/>
          <a:stretch/>
        </p:blipFill>
        <p:spPr>
          <a:xfrm>
            <a:off x="457200" y="1752601"/>
            <a:ext cx="11277600" cy="4572000"/>
          </a:xfrm>
          <a:prstGeom prst="rect">
            <a:avLst/>
          </a:prstGeom>
          <a:noFill/>
        </p:spPr>
      </p:pic>
      <p:sp>
        <p:nvSpPr>
          <p:cNvPr id="2" name="Slide Number Placeholder 1">
            <a:extLst>
              <a:ext uri="{FF2B5EF4-FFF2-40B4-BE49-F238E27FC236}">
                <a16:creationId xmlns:a16="http://schemas.microsoft.com/office/drawing/2014/main" id="{FDF1C478-555D-4168-8713-CC4DED088469}"/>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17</a:t>
            </a:fld>
            <a:endParaRPr lang="en-US"/>
          </a:p>
        </p:txBody>
      </p:sp>
      <p:sp>
        <p:nvSpPr>
          <p:cNvPr id="3" name="Date Placeholder 2">
            <a:extLst>
              <a:ext uri="{FF2B5EF4-FFF2-40B4-BE49-F238E27FC236}">
                <a16:creationId xmlns:a16="http://schemas.microsoft.com/office/drawing/2014/main" id="{3D1E7142-AD39-4F56-B936-E7F6AC6A6AC8}"/>
              </a:ext>
            </a:extLst>
          </p:cNvPr>
          <p:cNvSpPr>
            <a:spLocks noGrp="1"/>
          </p:cNvSpPr>
          <p:nvPr>
            <p:ph type="dt" sz="half" idx="10"/>
          </p:nvPr>
        </p:nvSpPr>
        <p:spPr>
          <a:xfrm>
            <a:off x="10210800" y="6324600"/>
            <a:ext cx="1524000" cy="365125"/>
          </a:xfrm>
        </p:spPr>
        <p:txBody>
          <a:bodyPr anchor="ctr">
            <a:normAutofit/>
          </a:bodyPr>
          <a:lstStyle/>
          <a:p>
            <a:pPr>
              <a:spcAft>
                <a:spcPts val="600"/>
              </a:spcAft>
            </a:pPr>
            <a:fld id="{AF08ACA9-CAF1-4852-846C-726581A017BC}" type="datetime1">
              <a:rPr lang="en-US" smtClean="0"/>
              <a:pPr>
                <a:spcAft>
                  <a:spcPts val="600"/>
                </a:spcAft>
              </a:pPr>
              <a:t>02/15/2022</a:t>
            </a:fld>
            <a:endParaRPr lang="en-US"/>
          </a:p>
        </p:txBody>
      </p:sp>
    </p:spTree>
    <p:extLst>
      <p:ext uri="{BB962C8B-B14F-4D97-AF65-F5344CB8AC3E}">
        <p14:creationId xmlns:p14="http://schemas.microsoft.com/office/powerpoint/2010/main" val="106049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635CC-E701-41C2-BA28-65D9449BB517}"/>
              </a:ext>
            </a:extLst>
          </p:cNvPr>
          <p:cNvSpPr>
            <a:spLocks noGrp="1"/>
          </p:cNvSpPr>
          <p:nvPr>
            <p:ph type="title"/>
          </p:nvPr>
        </p:nvSpPr>
        <p:spPr/>
        <p:txBody>
          <a:bodyPr/>
          <a:lstStyle/>
          <a:p>
            <a:r>
              <a:rPr lang="en-US" dirty="0"/>
              <a:t>Summary of Challenges</a:t>
            </a:r>
          </a:p>
        </p:txBody>
      </p:sp>
      <p:sp>
        <p:nvSpPr>
          <p:cNvPr id="2" name="Content Placeholder 1">
            <a:extLst>
              <a:ext uri="{FF2B5EF4-FFF2-40B4-BE49-F238E27FC236}">
                <a16:creationId xmlns:a16="http://schemas.microsoft.com/office/drawing/2014/main" id="{35039A21-7DA1-4463-808D-3D9E37DDC050}"/>
              </a:ext>
            </a:extLst>
          </p:cNvPr>
          <p:cNvSpPr>
            <a:spLocks noGrp="1"/>
          </p:cNvSpPr>
          <p:nvPr>
            <p:ph idx="1"/>
          </p:nvPr>
        </p:nvSpPr>
        <p:spPr/>
        <p:txBody>
          <a:bodyPr>
            <a:normAutofit/>
          </a:bodyPr>
          <a:lstStyle/>
          <a:p>
            <a:r>
              <a:rPr lang="en-US" dirty="0"/>
              <a:t>Complexity of the diagnostic process creates issues of attribution and accountability</a:t>
            </a:r>
          </a:p>
          <a:p>
            <a:r>
              <a:rPr lang="en-US" dirty="0"/>
              <a:t>As with all quality measures, the availability of accurate, current, and complete clinical data impacts the scope of what can be measured</a:t>
            </a:r>
          </a:p>
          <a:p>
            <a:r>
              <a:rPr lang="en-US" dirty="0"/>
              <a:t>No single entity that “owns” the diagnostic process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B34A3E20-833E-4EFD-860D-6D1630E0F296}"/>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4" name="Date Placeholder 3">
            <a:extLst>
              <a:ext uri="{FF2B5EF4-FFF2-40B4-BE49-F238E27FC236}">
                <a16:creationId xmlns:a16="http://schemas.microsoft.com/office/drawing/2014/main" id="{5A9E26EC-2A0A-48E4-BF74-290DE2C95657}"/>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314065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a:xfrm>
            <a:off x="457200" y="1935162"/>
            <a:ext cx="11277600" cy="4572000"/>
          </a:xfrm>
        </p:spPr>
        <p:txBody>
          <a:bodyPr>
            <a:normAutofit fontScale="85000" lnSpcReduction="20000"/>
          </a:bodyPr>
          <a:lstStyle/>
          <a:p>
            <a:pPr>
              <a:lnSpc>
                <a:spcPct val="110000"/>
              </a:lnSpc>
              <a:spcBef>
                <a:spcPts val="800"/>
              </a:spcBef>
            </a:pPr>
            <a:r>
              <a:rPr lang="en-US" dirty="0"/>
              <a:t>Part of a larger effort to engage stakeholders and the public in quality measure development.</a:t>
            </a:r>
          </a:p>
          <a:p>
            <a:pPr>
              <a:lnSpc>
                <a:spcPct val="110000"/>
              </a:lnSpc>
              <a:spcBef>
                <a:spcPts val="800"/>
              </a:spcBef>
            </a:pPr>
            <a:r>
              <a:rPr lang="en-US" dirty="0"/>
              <a:t>Additional activities the MMS team leads:</a:t>
            </a:r>
          </a:p>
          <a:p>
            <a:pPr lvl="1">
              <a:lnSpc>
                <a:spcPct val="110000"/>
              </a:lnSpc>
              <a:spcBef>
                <a:spcPts val="800"/>
              </a:spcBef>
            </a:pPr>
            <a:r>
              <a:rPr lang="en-US" dirty="0"/>
              <a:t>Annual public webinars on high-priority CMS topics</a:t>
            </a:r>
          </a:p>
          <a:p>
            <a:pPr lvl="1">
              <a:lnSpc>
                <a:spcPct val="110000"/>
              </a:lnSpc>
              <a:spcBef>
                <a:spcPts val="800"/>
              </a:spcBef>
            </a:pPr>
            <a:r>
              <a:rPr lang="en-US" dirty="0"/>
              <a:t>Outreach via our stakeholder listserv and </a:t>
            </a:r>
          </a:p>
          <a:p>
            <a:pPr marL="457200" lvl="1" indent="0">
              <a:lnSpc>
                <a:spcPct val="110000"/>
              </a:lnSpc>
              <a:spcBef>
                <a:spcPts val="800"/>
              </a:spcBef>
              <a:buNone/>
            </a:pPr>
            <a:r>
              <a:rPr lang="en-US" dirty="0"/>
              <a:t>   the CMS MMS listserv</a:t>
            </a:r>
          </a:p>
          <a:p>
            <a:pPr lvl="1">
              <a:lnSpc>
                <a:spcPct val="110000"/>
              </a:lnSpc>
              <a:spcBef>
                <a:spcPts val="800"/>
              </a:spcBef>
            </a:pPr>
            <a:r>
              <a:rPr lang="en-US" dirty="0"/>
              <a:t>MMS website updates and maintenance</a:t>
            </a:r>
          </a:p>
          <a:p>
            <a:pPr lvl="1">
              <a:lnSpc>
                <a:spcPct val="110000"/>
              </a:lnSpc>
              <a:spcBef>
                <a:spcPts val="800"/>
              </a:spcBef>
            </a:pPr>
            <a:r>
              <a:rPr lang="en-US" dirty="0"/>
              <a:t>Development and promotion of emerging</a:t>
            </a:r>
          </a:p>
          <a:p>
            <a:pPr marL="457200" lvl="1" indent="0">
              <a:lnSpc>
                <a:spcPct val="110000"/>
              </a:lnSpc>
              <a:spcBef>
                <a:spcPts val="800"/>
              </a:spcBef>
              <a:buNone/>
            </a:pPr>
            <a:r>
              <a:rPr lang="en-US" dirty="0"/>
              <a:t>   tools and resources</a:t>
            </a:r>
          </a:p>
          <a:p>
            <a:pPr lvl="1">
              <a:lnSpc>
                <a:spcPct val="110000"/>
              </a:lnSpc>
              <a:spcBef>
                <a:spcPts val="800"/>
              </a:spcBef>
            </a:pPr>
            <a:r>
              <a:rPr lang="en-US" dirty="0"/>
              <a:t>MACRA-specific education and outreach</a:t>
            </a:r>
          </a:p>
          <a:p>
            <a:pPr>
              <a:lnSpc>
                <a:spcPct val="110000"/>
              </a:lnSpc>
              <a:spcBef>
                <a:spcPts val="800"/>
              </a:spcBef>
            </a:pPr>
            <a:endParaRPr lang="en-US" dirty="0"/>
          </a:p>
        </p:txBody>
      </p:sp>
      <p:sp>
        <p:nvSpPr>
          <p:cNvPr id="6" name="object 6">
            <a:extLst>
              <a:ext uri="{FF2B5EF4-FFF2-40B4-BE49-F238E27FC236}">
                <a16:creationId xmlns:a16="http://schemas.microsoft.com/office/drawing/2014/main" id="{3DDEF000-2EC1-4300-8C18-4E49003D1E70}"/>
              </a:ext>
              <a:ext uri="{C183D7F6-B498-43B3-948B-1728B52AA6E4}">
                <adec:decorative xmlns:adec="http://schemas.microsoft.com/office/drawing/2017/decorative" val="1"/>
              </a:ext>
            </a:extLst>
          </p:cNvPr>
          <p:cNvSpPr/>
          <p:nvPr/>
        </p:nvSpPr>
        <p:spPr>
          <a:xfrm>
            <a:off x="7978191" y="3884564"/>
            <a:ext cx="3554134" cy="235519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0194-4FDA-43AF-9F3B-BE4B0F1060EB}"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02/15/2022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AD7149-6F6E-4ED7-8D68-875860DBEC63}"/>
              </a:ext>
            </a:extLst>
          </p:cNvPr>
          <p:cNvSpPr>
            <a:spLocks noGrp="1"/>
          </p:cNvSpPr>
          <p:nvPr>
            <p:ph type="title"/>
          </p:nvPr>
        </p:nvSpPr>
        <p:spPr/>
        <p:txBody>
          <a:bodyPr/>
          <a:lstStyle/>
          <a:p>
            <a:r>
              <a:rPr lang="en-US" dirty="0"/>
              <a:t>Best Practices: Patient Perspectives</a:t>
            </a:r>
          </a:p>
        </p:txBody>
      </p:sp>
      <p:sp>
        <p:nvSpPr>
          <p:cNvPr id="2" name="Content Placeholder 1">
            <a:extLst>
              <a:ext uri="{FF2B5EF4-FFF2-40B4-BE49-F238E27FC236}">
                <a16:creationId xmlns:a16="http://schemas.microsoft.com/office/drawing/2014/main" id="{7A03852D-F96C-4DB4-A372-66F82A38628B}"/>
              </a:ext>
            </a:extLst>
          </p:cNvPr>
          <p:cNvSpPr>
            <a:spLocks noGrp="1"/>
          </p:cNvSpPr>
          <p:nvPr>
            <p:ph idx="1"/>
          </p:nvPr>
        </p:nvSpPr>
        <p:spPr>
          <a:xfrm>
            <a:off x="457200" y="1626782"/>
            <a:ext cx="11277600" cy="4485158"/>
          </a:xfrm>
        </p:spPr>
        <p:txBody>
          <a:bodyPr>
            <a:normAutofit/>
          </a:bodyPr>
          <a:lstStyle/>
          <a:p>
            <a:r>
              <a:rPr lang="en-US" dirty="0"/>
              <a:t>Focus on patient perspectives</a:t>
            </a:r>
          </a:p>
          <a:p>
            <a:pPr lvl="1"/>
            <a:r>
              <a:rPr lang="en-US" dirty="0"/>
              <a:t>What makes for a good diagnosis from the patient’s perspective?</a:t>
            </a:r>
          </a:p>
          <a:p>
            <a:pPr lvl="1"/>
            <a:r>
              <a:rPr lang="en-US" dirty="0"/>
              <a:t>Patient perspectives can help refine you measure concept and information how to define crucial data elements.</a:t>
            </a:r>
          </a:p>
          <a:p>
            <a:pPr lvl="2"/>
            <a:r>
              <a:rPr lang="en-US" dirty="0"/>
              <a:t>For example, clinicians may struggle articulate the “time of diagnosis” most patients can articulate exactly when their life changed, having heard the words “You have ___”. </a:t>
            </a:r>
          </a:p>
          <a:p>
            <a:pPr lvl="1"/>
            <a:r>
              <a:rPr lang="en-US" dirty="0"/>
              <a:t>Consider the patient’s right to refuse testing, and factor that into your measure concept/scoring algorithm.</a:t>
            </a:r>
          </a:p>
          <a:p>
            <a:endParaRPr lang="en-US" dirty="0"/>
          </a:p>
        </p:txBody>
      </p:sp>
      <p:sp>
        <p:nvSpPr>
          <p:cNvPr id="5" name="Slide Number Placeholder 4">
            <a:extLst>
              <a:ext uri="{FF2B5EF4-FFF2-40B4-BE49-F238E27FC236}">
                <a16:creationId xmlns:a16="http://schemas.microsoft.com/office/drawing/2014/main" id="{34111FF7-2D6C-435E-9FDB-2351AFC15FDC}"/>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4" name="Date Placeholder 3">
            <a:extLst>
              <a:ext uri="{FF2B5EF4-FFF2-40B4-BE49-F238E27FC236}">
                <a16:creationId xmlns:a16="http://schemas.microsoft.com/office/drawing/2014/main" id="{41265207-C6E1-4402-98E6-CE93DB628B18}"/>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310600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2A47F-F321-4D4C-A4CC-F81E3DD0FA6E}"/>
              </a:ext>
            </a:extLst>
          </p:cNvPr>
          <p:cNvSpPr>
            <a:spLocks noGrp="1"/>
          </p:cNvSpPr>
          <p:nvPr>
            <p:ph type="title"/>
          </p:nvPr>
        </p:nvSpPr>
        <p:spPr/>
        <p:txBody>
          <a:bodyPr/>
          <a:lstStyle/>
          <a:p>
            <a:r>
              <a:rPr lang="en-US" dirty="0"/>
              <a:t>Best Practices: Benefit vs. Burden</a:t>
            </a:r>
          </a:p>
        </p:txBody>
      </p:sp>
      <p:sp>
        <p:nvSpPr>
          <p:cNvPr id="2" name="Content Placeholder 1">
            <a:extLst>
              <a:ext uri="{FF2B5EF4-FFF2-40B4-BE49-F238E27FC236}">
                <a16:creationId xmlns:a16="http://schemas.microsoft.com/office/drawing/2014/main" id="{7D21CAC3-67C6-475C-B1A2-B0B886D4DC29}"/>
              </a:ext>
            </a:extLst>
          </p:cNvPr>
          <p:cNvSpPr>
            <a:spLocks noGrp="1"/>
          </p:cNvSpPr>
          <p:nvPr>
            <p:ph idx="1"/>
          </p:nvPr>
        </p:nvSpPr>
        <p:spPr/>
        <p:txBody>
          <a:bodyPr/>
          <a:lstStyle/>
          <a:p>
            <a:r>
              <a:rPr lang="en-US" dirty="0"/>
              <a:t>Have a strong hypothesis that the measure benefit clearly outweighs the burden associated with reporting. </a:t>
            </a:r>
          </a:p>
          <a:p>
            <a:pPr lvl="1"/>
            <a:r>
              <a:rPr lang="en-US" dirty="0"/>
              <a:t>Try to quantify the potential number of lives saved or morbidity avoided. </a:t>
            </a:r>
          </a:p>
          <a:p>
            <a:pPr lvl="1"/>
            <a:r>
              <a:rPr lang="en-US" dirty="0"/>
              <a:t>Carefully consider what it would take for an entity to collect data and report on the measure</a:t>
            </a:r>
          </a:p>
          <a:p>
            <a:pPr lvl="2"/>
            <a:r>
              <a:rPr lang="en-US" dirty="0"/>
              <a:t>What data does it rely on? </a:t>
            </a:r>
          </a:p>
          <a:p>
            <a:pPr lvl="2"/>
            <a:r>
              <a:rPr lang="en-US" dirty="0"/>
              <a:t>Is it likely to be available at most sites?</a:t>
            </a:r>
          </a:p>
          <a:p>
            <a:endParaRPr lang="en-US" dirty="0"/>
          </a:p>
        </p:txBody>
      </p:sp>
      <p:sp>
        <p:nvSpPr>
          <p:cNvPr id="5" name="Slide Number Placeholder 4">
            <a:extLst>
              <a:ext uri="{FF2B5EF4-FFF2-40B4-BE49-F238E27FC236}">
                <a16:creationId xmlns:a16="http://schemas.microsoft.com/office/drawing/2014/main" id="{3DC3F481-DD27-4895-B0B7-8C5189158F93}"/>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4" name="Date Placeholder 3">
            <a:extLst>
              <a:ext uri="{FF2B5EF4-FFF2-40B4-BE49-F238E27FC236}">
                <a16:creationId xmlns:a16="http://schemas.microsoft.com/office/drawing/2014/main" id="{4A1396DD-806F-4BCA-B914-549FF1919330}"/>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334864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C6CA4-F8DC-4A61-B7E3-56577FD8053A}"/>
              </a:ext>
            </a:extLst>
          </p:cNvPr>
          <p:cNvSpPr>
            <a:spLocks noGrp="1"/>
          </p:cNvSpPr>
          <p:nvPr>
            <p:ph type="title"/>
          </p:nvPr>
        </p:nvSpPr>
        <p:spPr/>
        <p:txBody>
          <a:bodyPr/>
          <a:lstStyle/>
          <a:p>
            <a:r>
              <a:rPr lang="en-US" dirty="0"/>
              <a:t>Evolving Evidence</a:t>
            </a:r>
          </a:p>
        </p:txBody>
      </p:sp>
      <p:sp>
        <p:nvSpPr>
          <p:cNvPr id="2" name="Content Placeholder 1">
            <a:extLst>
              <a:ext uri="{FF2B5EF4-FFF2-40B4-BE49-F238E27FC236}">
                <a16:creationId xmlns:a16="http://schemas.microsoft.com/office/drawing/2014/main" id="{D2E3F93D-FBC2-4685-9BE9-9AE599CE43F8}"/>
              </a:ext>
            </a:extLst>
          </p:cNvPr>
          <p:cNvSpPr>
            <a:spLocks noGrp="1"/>
          </p:cNvSpPr>
          <p:nvPr>
            <p:ph idx="1"/>
          </p:nvPr>
        </p:nvSpPr>
        <p:spPr/>
        <p:txBody>
          <a:bodyPr/>
          <a:lstStyle/>
          <a:p>
            <a:r>
              <a:rPr lang="en-US" dirty="0"/>
              <a:t>Tendency in quality measurement to think of this work is sequential</a:t>
            </a:r>
          </a:p>
          <a:p>
            <a:pPr lvl="1"/>
            <a:r>
              <a:rPr lang="en-US" dirty="0"/>
              <a:t>In diagnosis, an area where the evidence is still emerging, the process may need to be reversed (i.e., using measures to collect data that inform clinical guidelines)</a:t>
            </a:r>
          </a:p>
          <a:p>
            <a:r>
              <a:rPr lang="en-US" dirty="0"/>
              <a:t>To do this, measures may need to be used in a quality improvement context first to establish proof of concept and to rule out potential unintended consequences</a:t>
            </a:r>
          </a:p>
        </p:txBody>
      </p:sp>
      <p:sp>
        <p:nvSpPr>
          <p:cNvPr id="5" name="Slide Number Placeholder 4">
            <a:extLst>
              <a:ext uri="{FF2B5EF4-FFF2-40B4-BE49-F238E27FC236}">
                <a16:creationId xmlns:a16="http://schemas.microsoft.com/office/drawing/2014/main" id="{32C13F7C-5845-4353-B8D2-E3F36BCA6038}"/>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4" name="Date Placeholder 3">
            <a:extLst>
              <a:ext uri="{FF2B5EF4-FFF2-40B4-BE49-F238E27FC236}">
                <a16:creationId xmlns:a16="http://schemas.microsoft.com/office/drawing/2014/main" id="{E210ED3C-0FEC-4ACF-B393-4C8D1EFABBF5}"/>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57821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A3F4D-04F4-4F2B-A488-431AED947838}"/>
              </a:ext>
            </a:extLst>
          </p:cNvPr>
          <p:cNvSpPr>
            <a:spLocks noGrp="1"/>
          </p:cNvSpPr>
          <p:nvPr>
            <p:ph type="title"/>
          </p:nvPr>
        </p:nvSpPr>
        <p:spPr/>
        <p:txBody>
          <a:bodyPr/>
          <a:lstStyle/>
          <a:p>
            <a:r>
              <a:rPr lang="en-US" dirty="0"/>
              <a:t>Diagnostic Measurement: A Journey</a:t>
            </a:r>
          </a:p>
        </p:txBody>
      </p:sp>
      <p:sp>
        <p:nvSpPr>
          <p:cNvPr id="2" name="Content Placeholder 1">
            <a:extLst>
              <a:ext uri="{FF2B5EF4-FFF2-40B4-BE49-F238E27FC236}">
                <a16:creationId xmlns:a16="http://schemas.microsoft.com/office/drawing/2014/main" id="{E6800B07-378F-4C0A-B7BD-1EFC9AE4B97D}"/>
              </a:ext>
            </a:extLst>
          </p:cNvPr>
          <p:cNvSpPr>
            <a:spLocks noGrp="1"/>
          </p:cNvSpPr>
          <p:nvPr>
            <p:ph idx="1"/>
          </p:nvPr>
        </p:nvSpPr>
        <p:spPr/>
        <p:txBody>
          <a:bodyPr>
            <a:normAutofit fontScale="92500"/>
          </a:bodyPr>
          <a:lstStyle/>
          <a:p>
            <a:r>
              <a:rPr lang="en-US" dirty="0"/>
              <a:t>Diagnostic measures often rely on data from pathology or radiology reports, which are unlikely to be stored in a readily extractable format. </a:t>
            </a:r>
          </a:p>
          <a:p>
            <a:pPr lvl="1"/>
            <a:r>
              <a:rPr lang="en-US" dirty="0"/>
              <a:t>Developers may need to employ more technical solutions, such as natural language processing (NLP), to enable the capture data.</a:t>
            </a:r>
          </a:p>
          <a:p>
            <a:r>
              <a:rPr lang="en-US" dirty="0"/>
              <a:t>How do you develop measures when the scientific basis is lacking?</a:t>
            </a:r>
          </a:p>
          <a:p>
            <a:pPr lvl="1"/>
            <a:r>
              <a:rPr lang="en-US" dirty="0"/>
              <a:t>Measures </a:t>
            </a:r>
            <a:r>
              <a:rPr lang="en-US" sz="2800" dirty="0">
                <a:effectLst/>
                <a:ea typeface="Calibri" panose="020F0502020204030204" pitchFamily="34" charset="0"/>
              </a:rPr>
              <a:t>could be used to drive better documentation, while collecting crucial information to inform future guidelines and standards.</a:t>
            </a:r>
          </a:p>
          <a:p>
            <a:pPr lvl="1"/>
            <a:endParaRPr lang="en-US" dirty="0"/>
          </a:p>
        </p:txBody>
      </p:sp>
      <p:sp>
        <p:nvSpPr>
          <p:cNvPr id="5" name="Slide Number Placeholder 4">
            <a:extLst>
              <a:ext uri="{FF2B5EF4-FFF2-40B4-BE49-F238E27FC236}">
                <a16:creationId xmlns:a16="http://schemas.microsoft.com/office/drawing/2014/main" id="{97714077-CA40-43BB-9287-669D2A25905F}"/>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4" name="Date Placeholder 3">
            <a:extLst>
              <a:ext uri="{FF2B5EF4-FFF2-40B4-BE49-F238E27FC236}">
                <a16:creationId xmlns:a16="http://schemas.microsoft.com/office/drawing/2014/main" id="{15CE9D1B-6C07-4B47-901E-D0CE7932FB1C}"/>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361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462EF-626E-4303-BA0D-D3704F648A06}"/>
              </a:ext>
            </a:extLst>
          </p:cNvPr>
          <p:cNvSpPr>
            <a:spLocks noGrp="1"/>
          </p:cNvSpPr>
          <p:nvPr>
            <p:ph type="title"/>
          </p:nvPr>
        </p:nvSpPr>
        <p:spPr/>
        <p:txBody>
          <a:bodyPr/>
          <a:lstStyle/>
          <a:p>
            <a:r>
              <a:rPr lang="en-US" dirty="0"/>
              <a:t>Takeaways</a:t>
            </a:r>
          </a:p>
        </p:txBody>
      </p:sp>
      <p:sp>
        <p:nvSpPr>
          <p:cNvPr id="2" name="Content Placeholder 1">
            <a:extLst>
              <a:ext uri="{FF2B5EF4-FFF2-40B4-BE49-F238E27FC236}">
                <a16:creationId xmlns:a16="http://schemas.microsoft.com/office/drawing/2014/main" id="{8C04A968-FCB7-4E69-BDA3-631BF23FA2B7}"/>
              </a:ext>
            </a:extLst>
          </p:cNvPr>
          <p:cNvSpPr>
            <a:spLocks noGrp="1"/>
          </p:cNvSpPr>
          <p:nvPr>
            <p:ph idx="1"/>
          </p:nvPr>
        </p:nvSpPr>
        <p:spPr/>
        <p:txBody>
          <a:bodyPr>
            <a:normAutofit/>
          </a:bodyPr>
          <a:lstStyle/>
          <a:p>
            <a:r>
              <a:rPr lang="en-US" dirty="0"/>
              <a:t>Evidence and data will evolve simultaneously</a:t>
            </a:r>
          </a:p>
          <a:p>
            <a:pPr lvl="1"/>
            <a:r>
              <a:rPr lang="en-US" dirty="0"/>
              <a:t>Performance measurement is iterative and requires flexibility</a:t>
            </a:r>
          </a:p>
          <a:p>
            <a:pPr lvl="1"/>
            <a:r>
              <a:rPr lang="en-US" dirty="0"/>
              <a:t>Data availability challenges may be addressed by new technologies (e.g., NLP to establish T0)</a:t>
            </a:r>
          </a:p>
          <a:p>
            <a:pPr lvl="1"/>
            <a:r>
              <a:rPr lang="en-US" dirty="0"/>
              <a:t>Measure data can establish evidence </a:t>
            </a:r>
          </a:p>
        </p:txBody>
      </p:sp>
      <p:sp>
        <p:nvSpPr>
          <p:cNvPr id="5" name="Slide Number Placeholder 4">
            <a:extLst>
              <a:ext uri="{FF2B5EF4-FFF2-40B4-BE49-F238E27FC236}">
                <a16:creationId xmlns:a16="http://schemas.microsoft.com/office/drawing/2014/main" id="{8C7E789A-4599-49C8-9471-CE3DB98918E2}"/>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4" name="Date Placeholder 3">
            <a:extLst>
              <a:ext uri="{FF2B5EF4-FFF2-40B4-BE49-F238E27FC236}">
                <a16:creationId xmlns:a16="http://schemas.microsoft.com/office/drawing/2014/main" id="{665647E3-5C66-43A3-A973-D495525D4EFA}"/>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177225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02/15/2022</a:t>
            </a:fld>
            <a:endParaRPr lang="en-US"/>
          </a:p>
        </p:txBody>
      </p:sp>
    </p:spTree>
    <p:extLst>
      <p:ext uri="{BB962C8B-B14F-4D97-AF65-F5344CB8AC3E}">
        <p14:creationId xmlns:p14="http://schemas.microsoft.com/office/powerpoint/2010/main" val="241736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lstStyle/>
          <a:p>
            <a:r>
              <a:rPr lang="en-US" dirty="0"/>
              <a:t>In case you missed it:</a:t>
            </a:r>
          </a:p>
          <a:p>
            <a:pPr lvl="1"/>
            <a:r>
              <a:rPr lang="en-US" dirty="0"/>
              <a:t>“CMS Measure Management System (MMS) Blueprint Version 17.0 Update” </a:t>
            </a:r>
            <a:r>
              <a:rPr lang="en-US" dirty="0">
                <a:hlinkClick r:id="rId2"/>
              </a:rPr>
              <a:t>https://www.youtube.com/watch?v=daLvGRuUmLU</a:t>
            </a:r>
            <a:r>
              <a:rPr lang="en-US" dirty="0"/>
              <a:t> </a:t>
            </a:r>
          </a:p>
          <a:p>
            <a:pPr>
              <a:spcBef>
                <a:spcPts val="1800"/>
              </a:spcBef>
            </a:pPr>
            <a:r>
              <a:rPr lang="en-US" dirty="0"/>
              <a:t>Upcoming </a:t>
            </a:r>
          </a:p>
          <a:p>
            <a:pPr lvl="1">
              <a:spcBef>
                <a:spcPts val="1800"/>
              </a:spcBef>
            </a:pPr>
            <a:r>
              <a:rPr lang="en-US" dirty="0"/>
              <a:t>February 23</a:t>
            </a:r>
            <a:r>
              <a:rPr lang="en-US" baseline="30000" dirty="0"/>
              <a:t>rd</a:t>
            </a:r>
            <a:r>
              <a:rPr lang="en-US" dirty="0"/>
              <a:t> from 2 – 3pm ET. NQF presentation </a:t>
            </a:r>
            <a:r>
              <a:rPr lang="en-US"/>
              <a:t>on “Building </a:t>
            </a:r>
            <a:r>
              <a:rPr lang="en-US" dirty="0"/>
              <a:t>a Roadmap From Patient-Reported Outcome Measures to Patient-Reported Outcome </a:t>
            </a:r>
            <a:r>
              <a:rPr lang="en-US"/>
              <a:t>Performance Measures”</a:t>
            </a:r>
            <a:endParaRPr lang="en-US" dirty="0"/>
          </a:p>
          <a:p>
            <a:pPr marL="457200" lvl="1" indent="0">
              <a:buNone/>
            </a:pPr>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dirty="0" smtClean="0"/>
              <a:pPr/>
              <a:t>25</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fld id="{FFB323EE-0DF1-44F8-AD90-F9DE7ED13117}" type="datetime1">
              <a:rPr lang="en-US" smtClean="0"/>
              <a:t>02/15/2022</a:t>
            </a:fld>
            <a:endParaRPr lang="en-US" dirty="0"/>
          </a:p>
        </p:txBody>
      </p:sp>
    </p:spTree>
    <p:extLst>
      <p:ext uri="{BB962C8B-B14F-4D97-AF65-F5344CB8AC3E}">
        <p14:creationId xmlns:p14="http://schemas.microsoft.com/office/powerpoint/2010/main" val="367545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p:txBody>
          <a:bodyPr/>
          <a:lstStyle/>
          <a:p>
            <a:r>
              <a:rPr lang="en-US" dirty="0"/>
              <a:t>CMS MERIT: Opening Soon!</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sz="half" idx="1"/>
          </p:nvPr>
        </p:nvSpPr>
        <p:spPr/>
        <p:txBody>
          <a:bodyPr>
            <a:normAutofit fontScale="70000" lnSpcReduction="20000"/>
          </a:bodyPr>
          <a:lstStyle/>
          <a:p>
            <a:r>
              <a:rPr lang="en-US" dirty="0"/>
              <a:t>The CMS Measures Under Consideration Entry/Review Information Tool (</a:t>
            </a:r>
            <a:r>
              <a:rPr lang="en-US" dirty="0">
                <a:solidFill>
                  <a:schemeClr val="tx2"/>
                </a:solidFill>
                <a:hlinkClick r:id="rId2">
                  <a:extLst>
                    <a:ext uri="{A12FA001-AC4F-418D-AE19-62706E023703}">
                      <ahyp:hlinkClr xmlns:ahyp="http://schemas.microsoft.com/office/drawing/2018/hyperlinkcolor" val="tx"/>
                    </a:ext>
                  </a:extLst>
                </a:hlinkClick>
              </a:rPr>
              <a:t>CMS MERIT</a:t>
            </a:r>
            <a:r>
              <a:rPr lang="en-US" dirty="0"/>
              <a:t>) </a:t>
            </a:r>
            <a:r>
              <a:rPr lang="en-US" b="1" dirty="0"/>
              <a:t>will open for measure submissions </a:t>
            </a:r>
            <a:r>
              <a:rPr lang="en-US" dirty="0"/>
              <a:t>for the 2022 MUC List on </a:t>
            </a:r>
            <a:r>
              <a:rPr lang="en-US" b="1" dirty="0"/>
              <a:t>Friday, January 28!</a:t>
            </a:r>
          </a:p>
          <a:p>
            <a:pPr lvl="1">
              <a:spcAft>
                <a:spcPts val="1200"/>
              </a:spcAft>
              <a:tabLst>
                <a:tab pos="1885950" algn="l"/>
              </a:tabLst>
            </a:pPr>
            <a:r>
              <a:rPr lang="en-US" dirty="0"/>
              <a:t>CMS MERIT will remain open through </a:t>
            </a:r>
            <a:r>
              <a:rPr lang="en-US" b="1" dirty="0"/>
              <a:t>Friday, May 20</a:t>
            </a:r>
          </a:p>
          <a:p>
            <a:r>
              <a:rPr lang="en-US" dirty="0"/>
              <a:t>The MMS Info Session on February 23 will feature a brief demonstration of new features for submitters. </a:t>
            </a:r>
            <a:r>
              <a:rPr lang="en-US" dirty="0">
                <a:solidFill>
                  <a:schemeClr val="tx2"/>
                </a:solidFill>
                <a:hlinkClick r:id="rId3">
                  <a:extLst>
                    <a:ext uri="{A12FA001-AC4F-418D-AE19-62706E023703}">
                      <ahyp:hlinkClr xmlns:ahyp="http://schemas.microsoft.com/office/drawing/2018/hyperlinkcolor" val="tx"/>
                    </a:ext>
                  </a:extLst>
                </a:hlinkClick>
              </a:rPr>
              <a:t>Click here to register!</a:t>
            </a:r>
            <a:endParaRPr lang="en-US" dirty="0">
              <a:solidFill>
                <a:schemeClr val="tx2"/>
              </a:solidFill>
            </a:endParaRPr>
          </a:p>
          <a:p>
            <a:pPr>
              <a:spcBef>
                <a:spcPts val="1800"/>
              </a:spcBef>
            </a:pPr>
            <a:r>
              <a:rPr lang="en-US" dirty="0"/>
              <a:t>Visit the </a:t>
            </a:r>
            <a:r>
              <a:rPr lang="en-US" dirty="0">
                <a:solidFill>
                  <a:schemeClr val="tx2"/>
                </a:solidFill>
                <a:hlinkClick r:id="rId4">
                  <a:extLst>
                    <a:ext uri="{A12FA001-AC4F-418D-AE19-62706E023703}">
                      <ahyp:hlinkClr xmlns:ahyp="http://schemas.microsoft.com/office/drawing/2018/hyperlinkcolor" val="tx"/>
                    </a:ext>
                  </a:extLst>
                </a:hlinkClick>
              </a:rPr>
              <a:t>Pre-Rulemaking Website </a:t>
            </a:r>
            <a:r>
              <a:rPr lang="en-US" dirty="0"/>
              <a:t>to stay up-to-date on all things pre-rulemaking!</a:t>
            </a:r>
          </a:p>
          <a:p>
            <a:pPr marL="457200" lvl="1" indent="0">
              <a:spcBef>
                <a:spcPts val="1800"/>
              </a:spcBef>
              <a:buNone/>
            </a:pPr>
            <a:endParaRPr lang="en-US" dirty="0"/>
          </a:p>
          <a:p>
            <a:pPr marL="457200" lvl="1" indent="0">
              <a:buNone/>
            </a:pPr>
            <a:endParaRPr lang="en-US" dirty="0"/>
          </a:p>
          <a:p>
            <a:pPr marL="457200" lvl="1" indent="0">
              <a:buNone/>
            </a:pPr>
            <a:endParaRPr lang="en-US" dirty="0"/>
          </a:p>
        </p:txBody>
      </p:sp>
      <p:pic>
        <p:nvPicPr>
          <p:cNvPr id="17" name="Content Placeholder 16" descr="Screenshot of the MERIT homepage screen.">
            <a:extLst>
              <a:ext uri="{FF2B5EF4-FFF2-40B4-BE49-F238E27FC236}">
                <a16:creationId xmlns:a16="http://schemas.microsoft.com/office/drawing/2014/main" id="{54888DA5-D7AC-4342-A3AD-475D4628C9D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434914"/>
            <a:ext cx="5562600" cy="3207371"/>
          </a:xfrm>
        </p:spPr>
      </p:pic>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dirty="0" smtClean="0"/>
              <a:pPr/>
              <a:t>26</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fld id="{FFB323EE-0DF1-44F8-AD90-F9DE7ED13117}" type="datetime1">
              <a:rPr lang="en-US" smtClean="0"/>
              <a:t>02/15/2022</a:t>
            </a:fld>
            <a:endParaRPr lang="en-US" dirty="0"/>
          </a:p>
        </p:txBody>
      </p:sp>
    </p:spTree>
    <p:extLst>
      <p:ext uri="{BB962C8B-B14F-4D97-AF65-F5344CB8AC3E}">
        <p14:creationId xmlns:p14="http://schemas.microsoft.com/office/powerpoint/2010/main" val="97917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hidden="1">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Final Slide with Battelle</a:t>
            </a:r>
            <a:r>
              <a:rPr lang="en-US" baseline="0" dirty="0"/>
              <a:t> &amp; CMS Contact Information</a:t>
            </a:r>
            <a:endParaRPr lang="en-US" dirty="0"/>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4240942"/>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Kate Buchanan (MMS Information Session Lead) </a:t>
            </a:r>
          </a:p>
          <a:p>
            <a:pPr algn="ctr"/>
            <a:r>
              <a:rPr lang="en-US" dirty="0">
                <a:solidFill>
                  <a:schemeClr val="bg1"/>
                </a:solidFill>
                <a:latin typeface="Arial" panose="020B0604020202020204" pitchFamily="34" charset="0"/>
                <a:cs typeface="Arial" panose="020B0604020202020204" pitchFamily="34" charset="0"/>
              </a:rPr>
              <a:t>Contact: BuchananK@battelle.org </a:t>
            </a: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4240936"/>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dirty="0" smtClean="0">
                <a:solidFill>
                  <a:schemeClr val="bg2">
                    <a:lumMod val="20000"/>
                    <a:lumOff val="80000"/>
                  </a:schemeClr>
                </a:solidFill>
              </a:rPr>
              <a:pPr/>
              <a:t>27</a:t>
            </a:fld>
            <a:endParaRPr lang="en-US" dirty="0">
              <a:solidFill>
                <a:schemeClr val="bg2">
                  <a:lumMod val="20000"/>
                  <a:lumOff val="80000"/>
                </a:schemeClr>
              </a:solidFill>
            </a:endParaRPr>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solidFill>
                  <a:schemeClr val="bg2">
                    <a:lumMod val="20000"/>
                    <a:lumOff val="80000"/>
                  </a:schemeClr>
                </a:solidFill>
              </a:rPr>
              <a:t>02/15/2022</a:t>
            </a:fld>
            <a:endParaRPr lang="en-US" dirty="0">
              <a:solidFill>
                <a:schemeClr val="bg2">
                  <a:lumMod val="20000"/>
                  <a:lumOff val="80000"/>
                </a:schemeClr>
              </a:solidFill>
            </a:endParaRPr>
          </a:p>
        </p:txBody>
      </p:sp>
    </p:spTree>
    <p:extLst>
      <p:ext uri="{BB962C8B-B14F-4D97-AF65-F5344CB8AC3E}">
        <p14:creationId xmlns:p14="http://schemas.microsoft.com/office/powerpoint/2010/main" val="127572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ACA1A-2BBB-48FA-8191-E6DEEBAB5840}"/>
              </a:ext>
            </a:extLst>
          </p:cNvPr>
          <p:cNvSpPr>
            <a:spLocks noGrp="1"/>
          </p:cNvSpPr>
          <p:nvPr>
            <p:ph type="title"/>
          </p:nvPr>
        </p:nvSpPr>
        <p:spPr>
          <a:xfrm>
            <a:off x="457200" y="76200"/>
            <a:ext cx="11277600" cy="1371600"/>
          </a:xfrm>
        </p:spPr>
        <p:txBody>
          <a:bodyPr anchor="ctr">
            <a:normAutofit/>
          </a:bodyPr>
          <a:lstStyle/>
          <a:p>
            <a:pPr>
              <a:lnSpc>
                <a:spcPct val="90000"/>
              </a:lnSpc>
            </a:pPr>
            <a:r>
              <a:rPr lang="en-US"/>
              <a:t>Want to Ask a Question? </a:t>
            </a:r>
            <a:br>
              <a:rPr lang="en-US"/>
            </a:br>
            <a:r>
              <a:rPr lang="en-US"/>
              <a:t>Webex Q&amp;A Panel </a:t>
            </a:r>
          </a:p>
        </p:txBody>
      </p:sp>
      <p:pic>
        <p:nvPicPr>
          <p:cNvPr id="12" name="Picture 11" descr="Screenshots showing how to open the Webex Q&amp;A panel to submit questions to panelists.">
            <a:extLst>
              <a:ext uri="{FF2B5EF4-FFF2-40B4-BE49-F238E27FC236}">
                <a16:creationId xmlns:a16="http://schemas.microsoft.com/office/drawing/2014/main" id="{28CE5A1A-5A01-45EC-B3BB-7C8E553C0524}"/>
              </a:ext>
            </a:extLst>
          </p:cNvPr>
          <p:cNvPicPr>
            <a:picLocks noChangeAspect="1"/>
          </p:cNvPicPr>
          <p:nvPr/>
        </p:nvPicPr>
        <p:blipFill>
          <a:blip r:embed="rId2"/>
          <a:stretch>
            <a:fillRect/>
          </a:stretch>
        </p:blipFill>
        <p:spPr>
          <a:xfrm>
            <a:off x="1524000" y="1752601"/>
            <a:ext cx="9144000" cy="4572000"/>
          </a:xfrm>
          <a:prstGeom prst="rect">
            <a:avLst/>
          </a:prstGeom>
          <a:noFill/>
        </p:spPr>
      </p:pic>
      <p:sp>
        <p:nvSpPr>
          <p:cNvPr id="8" name="Slide Number Placeholder 7">
            <a:extLst>
              <a:ext uri="{FF2B5EF4-FFF2-40B4-BE49-F238E27FC236}">
                <a16:creationId xmlns:a16="http://schemas.microsoft.com/office/drawing/2014/main" id="{1FCDD2F8-BD8B-4E81-AEA1-2AB2045DF7B3}"/>
              </a:ext>
              <a:ext uri="{C183D7F6-B498-43B3-948B-1728B52AA6E4}">
                <adec:decorative xmlns:adec="http://schemas.microsoft.com/office/drawing/2017/decorative" val="0"/>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2</a:t>
            </a:fld>
            <a:endParaRPr lang="en-US"/>
          </a:p>
        </p:txBody>
      </p:sp>
      <p:sp>
        <p:nvSpPr>
          <p:cNvPr id="7" name="Date Placeholder 6">
            <a:extLst>
              <a:ext uri="{FF2B5EF4-FFF2-40B4-BE49-F238E27FC236}">
                <a16:creationId xmlns:a16="http://schemas.microsoft.com/office/drawing/2014/main" id="{A385E30C-08F2-4DC8-BDD5-D5230C159F8B}"/>
              </a:ext>
              <a:ext uri="{C183D7F6-B498-43B3-948B-1728B52AA6E4}">
                <adec:decorative xmlns:adec="http://schemas.microsoft.com/office/drawing/2017/decorative" val="0"/>
              </a:ext>
            </a:extLst>
          </p:cNvPr>
          <p:cNvSpPr>
            <a:spLocks noGrp="1"/>
          </p:cNvSpPr>
          <p:nvPr>
            <p:ph type="dt" sz="half" idx="10"/>
          </p:nvPr>
        </p:nvSpPr>
        <p:spPr>
          <a:xfrm>
            <a:off x="10210800" y="6324600"/>
            <a:ext cx="1524000" cy="365125"/>
          </a:xfrm>
        </p:spPr>
        <p:txBody>
          <a:bodyPr anchor="ctr">
            <a:normAutofit/>
          </a:bodyPr>
          <a:lstStyle/>
          <a:p>
            <a:pPr>
              <a:spcAft>
                <a:spcPts val="600"/>
              </a:spcAft>
            </a:pPr>
            <a:fld id="{8553F4F0-C1AA-47F3-B13B-3889289CCAE8}" type="datetime1">
              <a:rPr lang="en-US" smtClean="0"/>
              <a:pPr>
                <a:spcAft>
                  <a:spcPts val="600"/>
                </a:spcAft>
              </a:pPr>
              <a:t>02/15/2022</a:t>
            </a:fld>
            <a:endParaRPr lang="en-US"/>
          </a:p>
        </p:txBody>
      </p:sp>
    </p:spTree>
    <p:extLst>
      <p:ext uri="{BB962C8B-B14F-4D97-AF65-F5344CB8AC3E}">
        <p14:creationId xmlns:p14="http://schemas.microsoft.com/office/powerpoint/2010/main" val="89561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93F948-B5A6-4703-AC2C-CF76F9232D6F}"/>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DADC8D29-5305-4860-A3B9-37AD75C1C0D3}"/>
              </a:ext>
            </a:extLst>
          </p:cNvPr>
          <p:cNvSpPr>
            <a:spLocks noGrp="1"/>
          </p:cNvSpPr>
          <p:nvPr>
            <p:ph idx="1"/>
          </p:nvPr>
        </p:nvSpPr>
        <p:spPr/>
        <p:txBody>
          <a:bodyPr/>
          <a:lstStyle/>
          <a:p>
            <a:r>
              <a:rPr lang="en-US" dirty="0"/>
              <a:t>Importance of diagnosis in clinical quality</a:t>
            </a:r>
          </a:p>
          <a:p>
            <a:r>
              <a:rPr lang="en-US" dirty="0"/>
              <a:t>Overview of recent studies</a:t>
            </a:r>
          </a:p>
          <a:p>
            <a:r>
              <a:rPr lang="en-US" dirty="0"/>
              <a:t>Known challenges</a:t>
            </a:r>
          </a:p>
          <a:p>
            <a:r>
              <a:rPr lang="en-US" dirty="0"/>
              <a:t>Best practices</a:t>
            </a:r>
          </a:p>
          <a:p>
            <a:r>
              <a:rPr lang="en-US" dirty="0"/>
              <a:t>Using measures to drive quality improvement</a:t>
            </a:r>
          </a:p>
        </p:txBody>
      </p:sp>
      <p:sp>
        <p:nvSpPr>
          <p:cNvPr id="6" name="Slide Number Placeholder 5">
            <a:extLst>
              <a:ext uri="{FF2B5EF4-FFF2-40B4-BE49-F238E27FC236}">
                <a16:creationId xmlns:a16="http://schemas.microsoft.com/office/drawing/2014/main" id="{A773DD6B-0938-4503-B18A-E01758BC117D}"/>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5" name="Date Placeholder 4">
            <a:extLst>
              <a:ext uri="{FF2B5EF4-FFF2-40B4-BE49-F238E27FC236}">
                <a16:creationId xmlns:a16="http://schemas.microsoft.com/office/drawing/2014/main" id="{B689B83F-D55E-4D86-B97F-818FA0C5BE52}"/>
              </a:ext>
            </a:extLst>
          </p:cNvPr>
          <p:cNvSpPr>
            <a:spLocks noGrp="1"/>
          </p:cNvSpPr>
          <p:nvPr>
            <p:ph type="dt" sz="half" idx="10"/>
          </p:nvPr>
        </p:nvSpPr>
        <p:spPr/>
        <p:txBody>
          <a:bodyPr/>
          <a:lstStyle/>
          <a:p>
            <a:fld id="{E6A48628-C5AF-4DDE-B627-6DFEF3A1E92F}" type="datetime1">
              <a:rPr lang="en-US" smtClean="0"/>
              <a:t>02/15/2022</a:t>
            </a:fld>
            <a:endParaRPr lang="en-US"/>
          </a:p>
        </p:txBody>
      </p:sp>
    </p:spTree>
    <p:extLst>
      <p:ext uri="{BB962C8B-B14F-4D97-AF65-F5344CB8AC3E}">
        <p14:creationId xmlns:p14="http://schemas.microsoft.com/office/powerpoint/2010/main" val="422054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1F9C8-AA06-4DDF-810F-06E98884CC7D}"/>
              </a:ext>
            </a:extLst>
          </p:cNvPr>
          <p:cNvSpPr>
            <a:spLocks noGrp="1"/>
          </p:cNvSpPr>
          <p:nvPr>
            <p:ph type="title"/>
          </p:nvPr>
        </p:nvSpPr>
        <p:spPr/>
        <p:txBody>
          <a:bodyPr/>
          <a:lstStyle/>
          <a:p>
            <a:r>
              <a:rPr lang="en-US" dirty="0"/>
              <a:t>Importance of Diagnostic Quality</a:t>
            </a:r>
          </a:p>
        </p:txBody>
      </p:sp>
      <p:graphicFrame>
        <p:nvGraphicFramePr>
          <p:cNvPr id="9" name="Content Placeholder 8" descr="Text box: &#10;Diagnostic errors (e.g., inaccurate or delayed diagnoses) occur in all care settings and harm an unacceptable number of patients. &#10;-Can lead to negative health outcomes, psychological distress, and financial costs. &#10;-If a diagnostic error occurs, inappropriate or unnecessary treatment may be given to a patient, or appropriate treatment may be withheld or delayed. &#10;&#10;Efforts to identify and mitigate diagnostic errors have so far been quite limited. &#10;-Problematic, since it is likely that most people will experience at least one diagnostic error in their lifetime, many of which can be deadly&#10;">
            <a:extLst>
              <a:ext uri="{FF2B5EF4-FFF2-40B4-BE49-F238E27FC236}">
                <a16:creationId xmlns:a16="http://schemas.microsoft.com/office/drawing/2014/main" id="{2D78EA83-9BCB-4816-9FCE-A1C014A0D3E0}"/>
              </a:ext>
            </a:extLst>
          </p:cNvPr>
          <p:cNvGraphicFramePr>
            <a:graphicFrameLocks noGrp="1"/>
          </p:cNvGraphicFramePr>
          <p:nvPr>
            <p:ph idx="1"/>
            <p:extLst>
              <p:ext uri="{D42A27DB-BD31-4B8C-83A1-F6EECF244321}">
                <p14:modId xmlns:p14="http://schemas.microsoft.com/office/powerpoint/2010/main" val="2741666038"/>
              </p:ext>
            </p:extLst>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8127491-B259-4752-BAF2-03FBE6DC4042}"/>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BC5D1FAE-C803-46B1-84C7-DA0D4F170469}"/>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66179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6248D-47C4-46EB-8602-925F0A0F895D}"/>
              </a:ext>
            </a:extLst>
          </p:cNvPr>
          <p:cNvSpPr>
            <a:spLocks noGrp="1"/>
          </p:cNvSpPr>
          <p:nvPr>
            <p:ph type="title"/>
          </p:nvPr>
        </p:nvSpPr>
        <p:spPr>
          <a:xfrm>
            <a:off x="457200" y="-128081"/>
            <a:ext cx="11277600" cy="1371600"/>
          </a:xfrm>
        </p:spPr>
        <p:txBody>
          <a:bodyPr/>
          <a:lstStyle/>
          <a:p>
            <a:r>
              <a:rPr lang="en-US" dirty="0"/>
              <a:t>Case Study in Diagnostic Error</a:t>
            </a:r>
          </a:p>
        </p:txBody>
      </p:sp>
      <p:sp>
        <p:nvSpPr>
          <p:cNvPr id="6" name="TextBox 5">
            <a:extLst>
              <a:ext uri="{FF2B5EF4-FFF2-40B4-BE49-F238E27FC236}">
                <a16:creationId xmlns:a16="http://schemas.microsoft.com/office/drawing/2014/main" id="{01520AE0-8176-4643-A9E5-9DD40DFAC70F}"/>
              </a:ext>
            </a:extLst>
          </p:cNvPr>
          <p:cNvSpPr txBox="1"/>
          <p:nvPr/>
        </p:nvSpPr>
        <p:spPr>
          <a:xfrm>
            <a:off x="758284" y="5977049"/>
            <a:ext cx="11151218" cy="738664"/>
          </a:xfrm>
          <a:prstGeom prst="rect">
            <a:avLst/>
          </a:prstGeom>
          <a:noFill/>
        </p:spPr>
        <p:txBody>
          <a:bodyPr wrap="square" rtlCol="0">
            <a:spAutoFit/>
          </a:bodyPr>
          <a:lstStyle/>
          <a:p>
            <a:r>
              <a:rPr lang="en-US" sz="1400" b="0" i="1" dirty="0">
                <a:solidFill>
                  <a:srgbClr val="1B1B1B"/>
                </a:solidFill>
                <a:effectLst/>
                <a:latin typeface="Source Sans Pro" panose="020B0503030403020204" pitchFamily="34" charset="0"/>
              </a:rPr>
              <a:t>The Contribution of Diagnostic Errors to Maternal Morbidity and Mortality During and Immediately After Childbirth: State of the Science. Content last reviewed September 2021. Agency for Healthcare Research and Quality, Rockville, MD.</a:t>
            </a:r>
            <a:br>
              <a:rPr lang="en-US" sz="1400" i="1" dirty="0"/>
            </a:br>
            <a:r>
              <a:rPr lang="en-US" sz="1400" b="0" i="1" dirty="0">
                <a:solidFill>
                  <a:srgbClr val="1B1B1B"/>
                </a:solidFill>
                <a:effectLst/>
                <a:latin typeface="Source Sans Pro" panose="020B0503030403020204" pitchFamily="34" charset="0"/>
              </a:rPr>
              <a:t>https://www.ahrq.gov/patient-safety/reports/issue-briefs/maternal-mortality-6.htm</a:t>
            </a:r>
            <a:endParaRPr lang="en-US" sz="1400" i="1" dirty="0"/>
          </a:p>
        </p:txBody>
      </p:sp>
      <p:sp>
        <p:nvSpPr>
          <p:cNvPr id="5" name="Slide Number Placeholder 4">
            <a:extLst>
              <a:ext uri="{FF2B5EF4-FFF2-40B4-BE49-F238E27FC236}">
                <a16:creationId xmlns:a16="http://schemas.microsoft.com/office/drawing/2014/main" id="{0FC88FC7-E331-40D9-ABCD-A2A166F0D53C}"/>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4" name="Date Placeholder 3">
            <a:extLst>
              <a:ext uri="{FF2B5EF4-FFF2-40B4-BE49-F238E27FC236}">
                <a16:creationId xmlns:a16="http://schemas.microsoft.com/office/drawing/2014/main" id="{3E163AAA-4F22-4EDE-B1C4-7EE6DCF3103E}"/>
              </a:ext>
            </a:extLst>
          </p:cNvPr>
          <p:cNvSpPr>
            <a:spLocks noGrp="1"/>
          </p:cNvSpPr>
          <p:nvPr>
            <p:ph type="dt" sz="half" idx="10"/>
          </p:nvPr>
        </p:nvSpPr>
        <p:spPr/>
        <p:txBody>
          <a:bodyPr/>
          <a:lstStyle/>
          <a:p>
            <a:fld id="{097C0194-4FDA-43AF-9F3B-BE4B0F1060EB}" type="datetime1">
              <a:rPr lang="en-US" smtClean="0"/>
              <a:t>02/15/2022</a:t>
            </a:fld>
            <a:endParaRPr lang="en-US"/>
          </a:p>
        </p:txBody>
      </p:sp>
      <p:pic>
        <p:nvPicPr>
          <p:cNvPr id="9" name="Content Placeholder 8" descr="This graphic shows a timeline of a case study of diagnostic error">
            <a:extLst>
              <a:ext uri="{FF2B5EF4-FFF2-40B4-BE49-F238E27FC236}">
                <a16:creationId xmlns:a16="http://schemas.microsoft.com/office/drawing/2014/main" id="{C47347CA-7F81-4EFB-A401-85D1746DE9F6}"/>
              </a:ext>
            </a:extLst>
          </p:cNvPr>
          <p:cNvPicPr>
            <a:picLocks noGrp="1" noChangeAspect="1"/>
          </p:cNvPicPr>
          <p:nvPr>
            <p:ph idx="1"/>
          </p:nvPr>
        </p:nvPicPr>
        <p:blipFill>
          <a:blip r:embed="rId3"/>
          <a:stretch>
            <a:fillRect/>
          </a:stretch>
        </p:blipFill>
        <p:spPr>
          <a:xfrm>
            <a:off x="457200" y="1764891"/>
            <a:ext cx="11277600" cy="4547418"/>
          </a:xfrm>
          <a:prstGeom prst="rect">
            <a:avLst/>
          </a:prstGeom>
        </p:spPr>
      </p:pic>
    </p:spTree>
    <p:extLst>
      <p:ext uri="{BB962C8B-B14F-4D97-AF65-F5344CB8AC3E}">
        <p14:creationId xmlns:p14="http://schemas.microsoft.com/office/powerpoint/2010/main" val="336138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813C7-39A4-4DA1-A0AD-E9E57B1BF689}"/>
              </a:ext>
            </a:extLst>
          </p:cNvPr>
          <p:cNvSpPr>
            <a:spLocks noGrp="1"/>
          </p:cNvSpPr>
          <p:nvPr>
            <p:ph type="title"/>
          </p:nvPr>
        </p:nvSpPr>
        <p:spPr/>
        <p:txBody>
          <a:bodyPr/>
          <a:lstStyle/>
          <a:p>
            <a:r>
              <a:rPr lang="en-US" dirty="0"/>
              <a:t>Case Study Cont’d: What Went Wrong?</a:t>
            </a:r>
          </a:p>
        </p:txBody>
      </p:sp>
      <p:sp>
        <p:nvSpPr>
          <p:cNvPr id="2" name="Content Placeholder 1">
            <a:extLst>
              <a:ext uri="{FF2B5EF4-FFF2-40B4-BE49-F238E27FC236}">
                <a16:creationId xmlns:a16="http://schemas.microsoft.com/office/drawing/2014/main" id="{C05B6500-7F36-4243-987C-B7E686A7F5C5}"/>
              </a:ext>
            </a:extLst>
          </p:cNvPr>
          <p:cNvSpPr>
            <a:spLocks noGrp="1"/>
          </p:cNvSpPr>
          <p:nvPr>
            <p:ph idx="1"/>
          </p:nvPr>
        </p:nvSpPr>
        <p:spPr/>
        <p:txBody>
          <a:bodyPr>
            <a:normAutofit fontScale="85000" lnSpcReduction="20000"/>
          </a:bodyPr>
          <a:lstStyle/>
          <a:p>
            <a:r>
              <a:rPr lang="en-US" dirty="0"/>
              <a:t>Errors and oversights occurred at several steps in the diagnostic pathway</a:t>
            </a:r>
          </a:p>
          <a:p>
            <a:pPr lvl="1"/>
            <a:r>
              <a:rPr lang="en-US" b="1" i="0" dirty="0">
                <a:solidFill>
                  <a:srgbClr val="1B1B1B"/>
                </a:solidFill>
                <a:effectLst/>
                <a:latin typeface="Public Sans Semibold"/>
              </a:rPr>
              <a:t>Initial assessment: </a:t>
            </a:r>
            <a:r>
              <a:rPr lang="en-US" b="0" i="0" dirty="0">
                <a:solidFill>
                  <a:srgbClr val="1B1B1B"/>
                </a:solidFill>
                <a:effectLst/>
                <a:latin typeface="Source Sans Pro" panose="020B0503030403020204" pitchFamily="34" charset="0"/>
              </a:rPr>
              <a:t>Healthcare team did not incorporate patient’s self-reported symptoms of tiredness and thirst into assessment; underappreciation of tachycardia in the context of pregnancy changes.</a:t>
            </a:r>
          </a:p>
          <a:p>
            <a:pPr lvl="1"/>
            <a:r>
              <a:rPr lang="en-US" b="1" i="0" dirty="0">
                <a:solidFill>
                  <a:srgbClr val="1B1B1B"/>
                </a:solidFill>
                <a:effectLst/>
                <a:latin typeface="Public Sans Semibold"/>
              </a:rPr>
              <a:t>Diagnostic Test Performance &amp; Interpretation: </a:t>
            </a:r>
            <a:r>
              <a:rPr lang="en-US" b="0" i="0" dirty="0">
                <a:solidFill>
                  <a:srgbClr val="1B1B1B"/>
                </a:solidFill>
                <a:effectLst/>
                <a:latin typeface="Source Sans Pro" panose="020B0503030403020204" pitchFamily="34" charset="0"/>
              </a:rPr>
              <a:t>Visual estimation of blood loss (no quantification of actual blood loss); limited physical exam and no lab tests drawn to clarify extent of bleeding.</a:t>
            </a:r>
          </a:p>
          <a:p>
            <a:pPr lvl="1"/>
            <a:r>
              <a:rPr lang="en-US" b="1" i="0" dirty="0">
                <a:solidFill>
                  <a:srgbClr val="1B1B1B"/>
                </a:solidFill>
                <a:effectLst/>
                <a:latin typeface="Public Sans Semibold"/>
              </a:rPr>
              <a:t>Follow-up Diagnostic Information: </a:t>
            </a:r>
            <a:r>
              <a:rPr lang="en-US" b="0" i="0" dirty="0">
                <a:solidFill>
                  <a:srgbClr val="1B1B1B"/>
                </a:solidFill>
                <a:effectLst/>
                <a:latin typeface="Source Sans Pro" panose="020B0503030403020204" pitchFamily="34" charset="0"/>
              </a:rPr>
              <a:t>Only a few treatments tried, and then repeated even when ineffective, instead of escalating to additional medications or interventions; delays in blood administration.</a:t>
            </a:r>
          </a:p>
          <a:p>
            <a:pPr lvl="1"/>
            <a:r>
              <a:rPr lang="en-US" b="1" i="0" dirty="0">
                <a:solidFill>
                  <a:srgbClr val="1B1B1B"/>
                </a:solidFill>
                <a:effectLst/>
                <a:latin typeface="Public Sans Semibold"/>
              </a:rPr>
              <a:t>Subspeciality/Referral Issues: </a:t>
            </a:r>
            <a:r>
              <a:rPr lang="en-US" b="0" i="0" dirty="0">
                <a:solidFill>
                  <a:srgbClr val="1B1B1B"/>
                </a:solidFill>
                <a:effectLst/>
                <a:latin typeface="Source Sans Pro" panose="020B0503030403020204" pitchFamily="34" charset="0"/>
              </a:rPr>
              <a:t>Delay in response from key multidisciplinary team members; lack of an organized standardized team approach.</a:t>
            </a:r>
          </a:p>
          <a:p>
            <a:pPr lvl="1"/>
            <a:endParaRPr lang="en-US" dirty="0"/>
          </a:p>
        </p:txBody>
      </p:sp>
      <p:sp>
        <p:nvSpPr>
          <p:cNvPr id="8" name="TextBox 7">
            <a:extLst>
              <a:ext uri="{FF2B5EF4-FFF2-40B4-BE49-F238E27FC236}">
                <a16:creationId xmlns:a16="http://schemas.microsoft.com/office/drawing/2014/main" id="{5FAB9F4E-4314-477F-912F-379CC570D22E}"/>
              </a:ext>
            </a:extLst>
          </p:cNvPr>
          <p:cNvSpPr txBox="1"/>
          <p:nvPr/>
        </p:nvSpPr>
        <p:spPr>
          <a:xfrm>
            <a:off x="669074" y="6133171"/>
            <a:ext cx="11065726" cy="646331"/>
          </a:xfrm>
          <a:prstGeom prst="rect">
            <a:avLst/>
          </a:prstGeom>
          <a:noFill/>
        </p:spPr>
        <p:txBody>
          <a:bodyPr wrap="square" rtlCol="0">
            <a:spAutoFit/>
          </a:bodyPr>
          <a:lstStyle/>
          <a:p>
            <a:r>
              <a:rPr lang="en-US" sz="1200" b="0" i="1">
                <a:solidFill>
                  <a:srgbClr val="1B1B1B"/>
                </a:solidFill>
                <a:effectLst/>
                <a:latin typeface="Source Sans Pro" panose="020B0503030403020204" pitchFamily="34" charset="0"/>
              </a:rPr>
              <a:t>The Contribution of Diagnostic Error to Maternal Mortality and Severe Maternal Morbidity. Content last reviewed September 2021. Agency for Healthcare Research and Quality, Rockville, MD.</a:t>
            </a:r>
            <a:br>
              <a:rPr lang="en-US" sz="1200" i="1"/>
            </a:br>
            <a:r>
              <a:rPr lang="en-US" sz="1200" b="0" i="1">
                <a:solidFill>
                  <a:srgbClr val="1B1B1B"/>
                </a:solidFill>
                <a:effectLst/>
                <a:latin typeface="Source Sans Pro" panose="020B0503030403020204" pitchFamily="34" charset="0"/>
              </a:rPr>
              <a:t>https://www.ahrq.gov/patient-safety/reports/issue-briefs/maternal-mortality-2.html</a:t>
            </a:r>
            <a:endParaRPr lang="en-US" sz="1200" i="1" dirty="0"/>
          </a:p>
        </p:txBody>
      </p:sp>
      <p:sp>
        <p:nvSpPr>
          <p:cNvPr id="5" name="Slide Number Placeholder 4">
            <a:extLst>
              <a:ext uri="{FF2B5EF4-FFF2-40B4-BE49-F238E27FC236}">
                <a16:creationId xmlns:a16="http://schemas.microsoft.com/office/drawing/2014/main" id="{0BD3C82A-FA52-434C-A533-87F895822BA8}"/>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AA8DF3D4-B939-4B42-AA23-E60819EF9061}"/>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101667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Why Measure Diagnosis?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92500" lnSpcReduction="10000"/>
          </a:bodyPr>
          <a:lstStyle/>
          <a:p>
            <a:r>
              <a:rPr lang="en-US" dirty="0"/>
              <a:t>Diagnosis is a fundamental part of clinical medicine and is a prerequisite for the delivery of high-quality, effective care</a:t>
            </a:r>
          </a:p>
          <a:p>
            <a:pPr lvl="1"/>
            <a:r>
              <a:rPr lang="en-US" dirty="0"/>
              <a:t>When accurate and timely, diagnosis offers patients the best opportunity for a positive health outcome</a:t>
            </a:r>
          </a:p>
          <a:p>
            <a:pPr lvl="1"/>
            <a:r>
              <a:rPr lang="en-US" dirty="0"/>
              <a:t>Process measures promote adherence to clinical guidelines/best practices which, if not followed, may lead to errors or delays in diagnosis</a:t>
            </a:r>
          </a:p>
          <a:p>
            <a:r>
              <a:rPr lang="en-US" dirty="0"/>
              <a:t>Drive toward outcomes, intermediate outcomes, and high-value structure measures</a:t>
            </a:r>
          </a:p>
          <a:p>
            <a:pPr lvl="1"/>
            <a:r>
              <a:rPr lang="en-US" dirty="0"/>
              <a:t>High quality diagnosis must be safe, effective, patient-centered, timely, efficient, and equitable</a:t>
            </a:r>
          </a:p>
          <a:p>
            <a:pPr marL="457200" lvl="1" indent="0">
              <a:buNone/>
            </a:pPr>
            <a:endParaRPr lang="en-US" dirty="0"/>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02/15/2022</a:t>
            </a:fld>
            <a:endParaRPr lang="en-US"/>
          </a:p>
        </p:txBody>
      </p:sp>
    </p:spTree>
    <p:extLst>
      <p:ext uri="{BB962C8B-B14F-4D97-AF65-F5344CB8AC3E}">
        <p14:creationId xmlns:p14="http://schemas.microsoft.com/office/powerpoint/2010/main" val="329961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8B27C-3C4B-4D70-918E-4DBE829A0897}"/>
              </a:ext>
            </a:extLst>
          </p:cNvPr>
          <p:cNvSpPr>
            <a:spLocks noGrp="1"/>
          </p:cNvSpPr>
          <p:nvPr>
            <p:ph type="title"/>
          </p:nvPr>
        </p:nvSpPr>
        <p:spPr/>
        <p:txBody>
          <a:bodyPr/>
          <a:lstStyle/>
          <a:p>
            <a:r>
              <a:rPr lang="en-US" dirty="0"/>
              <a:t>Diagnosis in the Literature: Featured Works</a:t>
            </a:r>
          </a:p>
        </p:txBody>
      </p:sp>
      <p:sp>
        <p:nvSpPr>
          <p:cNvPr id="2" name="Content Placeholder 1">
            <a:extLst>
              <a:ext uri="{FF2B5EF4-FFF2-40B4-BE49-F238E27FC236}">
                <a16:creationId xmlns:a16="http://schemas.microsoft.com/office/drawing/2014/main" id="{6559E665-2AE8-4AB3-BCFE-A881CC483C23}"/>
              </a:ext>
            </a:extLst>
          </p:cNvPr>
          <p:cNvSpPr>
            <a:spLocks noGrp="1"/>
          </p:cNvSpPr>
          <p:nvPr>
            <p:ph idx="1"/>
          </p:nvPr>
        </p:nvSpPr>
        <p:spPr>
          <a:xfrm>
            <a:off x="457201" y="1752601"/>
            <a:ext cx="7507994" cy="4572000"/>
          </a:xfrm>
        </p:spPr>
        <p:txBody>
          <a:bodyPr>
            <a:normAutofit/>
          </a:bodyPr>
          <a:lstStyle/>
          <a:p>
            <a:r>
              <a:rPr lang="en-US" sz="2800" dirty="0">
                <a:latin typeface="+mj-lt"/>
              </a:rPr>
              <a:t>IOM Report on Improving Diagnosis in Healthcare, 2015</a:t>
            </a:r>
          </a:p>
          <a:p>
            <a:r>
              <a:rPr lang="en-US" sz="2800" i="0" dirty="0">
                <a:solidFill>
                  <a:srgbClr val="0A0A0C"/>
                </a:solidFill>
                <a:effectLst/>
                <a:latin typeface="+mj-lt"/>
              </a:rPr>
              <a:t>Challenges and opportunities from the Agency for Healthcare Research and Quality (AHRQ) research summit on improving diagnosis: a proceedings review, 2017</a:t>
            </a:r>
          </a:p>
          <a:p>
            <a:r>
              <a:rPr lang="en-US" sz="2800" dirty="0">
                <a:latin typeface="+mj-lt"/>
              </a:rPr>
              <a:t>NQF Report “Improving Diagnostic Quality and Safety/Reducing Diagnostic Error: Measurement Considerations”, 2020 (and the previous 2019 report upon which this was built)</a:t>
            </a:r>
            <a:endParaRPr lang="en-US" sz="2800" b="1" i="0" dirty="0">
              <a:solidFill>
                <a:srgbClr val="0A0A0C"/>
              </a:solidFill>
              <a:effectLst/>
              <a:latin typeface="+mj-lt"/>
            </a:endParaRPr>
          </a:p>
          <a:p>
            <a:pPr marL="0" indent="0">
              <a:buNone/>
            </a:pPr>
            <a:endParaRPr lang="en-US" dirty="0"/>
          </a:p>
          <a:p>
            <a:endParaRPr lang="en-US" dirty="0"/>
          </a:p>
        </p:txBody>
      </p:sp>
      <p:pic>
        <p:nvPicPr>
          <p:cNvPr id="11" name="Picture 10" descr="National Academy of Medicine logo">
            <a:extLst>
              <a:ext uri="{FF2B5EF4-FFF2-40B4-BE49-F238E27FC236}">
                <a16:creationId xmlns:a16="http://schemas.microsoft.com/office/drawing/2014/main" id="{07271815-1A2A-435B-9F34-67986B21397F}"/>
              </a:ext>
            </a:extLst>
          </p:cNvPr>
          <p:cNvPicPr>
            <a:picLocks noChangeAspect="1"/>
          </p:cNvPicPr>
          <p:nvPr/>
        </p:nvPicPr>
        <p:blipFill>
          <a:blip r:embed="rId3"/>
          <a:stretch>
            <a:fillRect/>
          </a:stretch>
        </p:blipFill>
        <p:spPr>
          <a:xfrm>
            <a:off x="8939626" y="1662111"/>
            <a:ext cx="2914650" cy="1295400"/>
          </a:xfrm>
          <a:prstGeom prst="rect">
            <a:avLst/>
          </a:prstGeom>
        </p:spPr>
      </p:pic>
      <p:pic>
        <p:nvPicPr>
          <p:cNvPr id="7" name="Picture 6" descr="AHRQ logo">
            <a:extLst>
              <a:ext uri="{FF2B5EF4-FFF2-40B4-BE49-F238E27FC236}">
                <a16:creationId xmlns:a16="http://schemas.microsoft.com/office/drawing/2014/main" id="{E745F7E1-2606-4885-AAD1-5EE1B077AA96}"/>
              </a:ext>
            </a:extLst>
          </p:cNvPr>
          <p:cNvPicPr>
            <a:picLocks noChangeAspect="1"/>
          </p:cNvPicPr>
          <p:nvPr/>
        </p:nvPicPr>
        <p:blipFill>
          <a:blip r:embed="rId4"/>
          <a:stretch>
            <a:fillRect/>
          </a:stretch>
        </p:blipFill>
        <p:spPr>
          <a:xfrm>
            <a:off x="8939626" y="3262312"/>
            <a:ext cx="3019425" cy="1247775"/>
          </a:xfrm>
          <a:prstGeom prst="rect">
            <a:avLst/>
          </a:prstGeom>
        </p:spPr>
      </p:pic>
      <p:pic>
        <p:nvPicPr>
          <p:cNvPr id="9" name="Picture 8" descr="National Quality Forum logo">
            <a:extLst>
              <a:ext uri="{FF2B5EF4-FFF2-40B4-BE49-F238E27FC236}">
                <a16:creationId xmlns:a16="http://schemas.microsoft.com/office/drawing/2014/main" id="{BC031F97-C2F8-4854-95F1-83937ADC7B98}"/>
              </a:ext>
            </a:extLst>
          </p:cNvPr>
          <p:cNvPicPr>
            <a:picLocks noChangeAspect="1"/>
          </p:cNvPicPr>
          <p:nvPr/>
        </p:nvPicPr>
        <p:blipFill>
          <a:blip r:embed="rId5"/>
          <a:stretch>
            <a:fillRect/>
          </a:stretch>
        </p:blipFill>
        <p:spPr>
          <a:xfrm>
            <a:off x="7695834" y="4705349"/>
            <a:ext cx="4391025" cy="1619250"/>
          </a:xfrm>
          <a:prstGeom prst="rect">
            <a:avLst/>
          </a:prstGeom>
        </p:spPr>
      </p:pic>
      <p:sp>
        <p:nvSpPr>
          <p:cNvPr id="5" name="Slide Number Placeholder 4">
            <a:extLst>
              <a:ext uri="{FF2B5EF4-FFF2-40B4-BE49-F238E27FC236}">
                <a16:creationId xmlns:a16="http://schemas.microsoft.com/office/drawing/2014/main" id="{DBAB6494-9D6A-451B-88D3-9869422BB5A6}"/>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07D1A750-28B3-4DA4-8873-6D7941DD11E2}"/>
              </a:ext>
            </a:extLst>
          </p:cNvPr>
          <p:cNvSpPr>
            <a:spLocks noGrp="1"/>
          </p:cNvSpPr>
          <p:nvPr>
            <p:ph type="dt" sz="half" idx="10"/>
          </p:nvPr>
        </p:nvSpPr>
        <p:spPr/>
        <p:txBody>
          <a:bodyPr/>
          <a:lstStyle/>
          <a:p>
            <a:fld id="{097C0194-4FDA-43AF-9F3B-BE4B0F1060EB}" type="datetime1">
              <a:rPr lang="en-US" smtClean="0"/>
              <a:t>02/15/2022</a:t>
            </a:fld>
            <a:endParaRPr lang="en-US"/>
          </a:p>
        </p:txBody>
      </p:sp>
    </p:spTree>
    <p:extLst>
      <p:ext uri="{BB962C8B-B14F-4D97-AF65-F5344CB8AC3E}">
        <p14:creationId xmlns:p14="http://schemas.microsoft.com/office/powerpoint/2010/main" val="2493867290"/>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c85f45de-9781-4f9c-a476-faa529bf8047"/>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4531</Words>
  <Application>Microsoft Office PowerPoint</Application>
  <PresentationFormat>Widescreen</PresentationFormat>
  <Paragraphs>318</Paragraphs>
  <Slides>28</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Public Sans Semibold</vt:lpstr>
      <vt:lpstr>Source Sans Pro</vt:lpstr>
      <vt:lpstr>Times New Roman</vt:lpstr>
      <vt:lpstr>Wingdings</vt:lpstr>
      <vt:lpstr>CMS theme 2019</vt:lpstr>
      <vt:lpstr>CMS theme 2019</vt:lpstr>
      <vt:lpstr>When the Journey is the Destination</vt:lpstr>
      <vt:lpstr>MMS Info Session Goals</vt:lpstr>
      <vt:lpstr>Want to Ask a Question?  Webex Q&amp;A Panel </vt:lpstr>
      <vt:lpstr>Agenda</vt:lpstr>
      <vt:lpstr>Importance of Diagnostic Quality</vt:lpstr>
      <vt:lpstr>Case Study in Diagnostic Error</vt:lpstr>
      <vt:lpstr>Case Study Cont’d: What Went Wrong?</vt:lpstr>
      <vt:lpstr>Why Measure Diagnosis?</vt:lpstr>
      <vt:lpstr>Diagnosis in the Literature: Featured Works</vt:lpstr>
      <vt:lpstr>Improving Diagnosis in Healthcare (IOM) </vt:lpstr>
      <vt:lpstr>IOM Diagnostic Process</vt:lpstr>
      <vt:lpstr>IOM Recommendations</vt:lpstr>
      <vt:lpstr>NQF Report: Improving Diagnostic Quality and Safety/Reducing Diagnostic Error: Measurement Considerations</vt:lpstr>
      <vt:lpstr>NQF Report: Major Conclusions</vt:lpstr>
      <vt:lpstr>AHRQ Report: Background</vt:lpstr>
      <vt:lpstr>AHRQ Report: Implications for Measurement</vt:lpstr>
      <vt:lpstr>AHRQ: Challenges in Measuring Quality</vt:lpstr>
      <vt:lpstr>Section 2: Putting it all together</vt:lpstr>
      <vt:lpstr>Summary of Challenges</vt:lpstr>
      <vt:lpstr>Best Practices: Patient Perspectives</vt:lpstr>
      <vt:lpstr>Best Practices: Benefit vs. Burden</vt:lpstr>
      <vt:lpstr>Evolving Evidence</vt:lpstr>
      <vt:lpstr>Diagnostic Measurement: A Journey</vt:lpstr>
      <vt:lpstr>Takeaways</vt:lpstr>
      <vt:lpstr>Discussion Questions</vt:lpstr>
      <vt:lpstr>Announcements</vt:lpstr>
      <vt:lpstr>CMS MERIT: Opening Soon!</vt:lpstr>
      <vt:lpstr>Final Slide with Battelle &amp; CMS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2022 InfoSession slides - When the Journey is the Destination: Tackling the Complexities Associated with Diagnostic Performance Measurement</dc:title>
  <dc:subject>January 2022 InfoSession slides</dc:subject>
  <dc:creator/>
  <cp:keywords>January 2022, InfoSession, slides, When the Journey is the Destination, Tackling the Complexities Associated with Diagnostic Performance Measurement</cp:keywords>
  <cp:lastModifiedBy/>
  <cp:revision>1</cp:revision>
  <dcterms:created xsi:type="dcterms:W3CDTF">2016-08-30T18:54:20Z</dcterms:created>
  <dcterms:modified xsi:type="dcterms:W3CDTF">2022-02-15T20:04:27Z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