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27"/>
  </p:notesMasterIdLst>
  <p:handoutMasterIdLst>
    <p:handoutMasterId r:id="rId28"/>
  </p:handoutMasterIdLst>
  <p:sldIdLst>
    <p:sldId id="492" r:id="rId5"/>
    <p:sldId id="1980" r:id="rId6"/>
    <p:sldId id="503" r:id="rId7"/>
    <p:sldId id="474" r:id="rId8"/>
    <p:sldId id="475" r:id="rId9"/>
    <p:sldId id="493" r:id="rId10"/>
    <p:sldId id="520" r:id="rId11"/>
    <p:sldId id="507" r:id="rId12"/>
    <p:sldId id="1983" r:id="rId13"/>
    <p:sldId id="509" r:id="rId14"/>
    <p:sldId id="495" r:id="rId15"/>
    <p:sldId id="497" r:id="rId16"/>
    <p:sldId id="512" r:id="rId17"/>
    <p:sldId id="484" r:id="rId18"/>
    <p:sldId id="501" r:id="rId19"/>
    <p:sldId id="513" r:id="rId20"/>
    <p:sldId id="516" r:id="rId21"/>
    <p:sldId id="517" r:id="rId22"/>
    <p:sldId id="1982" r:id="rId23"/>
    <p:sldId id="485" r:id="rId24"/>
    <p:sldId id="538" r:id="rId25"/>
    <p:sldId id="197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68"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329F6-9EBE-472D-8699-D8BFD6BAF455}" v="45" dt="2022-07-07T15:35:52.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2" autoAdjust="0"/>
    <p:restoredTop sz="60997" autoAdjust="0"/>
  </p:normalViewPr>
  <p:slideViewPr>
    <p:cSldViewPr snapToGrid="0">
      <p:cViewPr varScale="1">
        <p:scale>
          <a:sx n="120" d="100"/>
          <a:sy n="120" d="100"/>
        </p:scale>
        <p:origin x="120" y="174"/>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8/30/2022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8/30/2022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96546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element testing is now referred to as person/encounter level testing by NQF.  References to person/encounter level testing should make you think about data elements, which is in contrast to testing at the measured entity level typically being the clinician, clinician group, hospital, nursing home, etc.</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16138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What do critical data elements mean?</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demonstrate that a measure is valid, all clinical data elements should be tested for validity.  A notable exception is encounter codes, but all other data elements such as patient characteristics, devices applied or ordered, diagnoses, medications, symptoms, lab tests, interventions — all are validated.  The most accepted approach to test a data element or critical person/encounter level data elements is to compare the data element to a gold standard and evaluate the agreement between the measure data element and that source of truth.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eCQMs this is done by randomly selecting a sample of patients and comparing data elements electronically extracted from an EHR that’s a manual chart abstract that uses the entire EHR.  The structured EHR fields may/may not be an accurate representation of care.  The manual abstraction will pick up the embedded data in non-discrete/nonstructured fields such as physician or nurse notes.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in looking at agreement, the preferred statistic to use between the extract and the chart abstract is to look at CAPA, which adjusts for chance agreement.  In addition to CAPA, sensitivity, specificity, positive predictive and negative predictive values are useful in generating mismatches.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71576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70536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measures must have feasibility checks, and the earlier in measure development the better.  It also is not a “once and done,” since you continually check for feasibility throughout the measure development and maintenance process.</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103478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most hospitals and clinicians are using EHRs, you must look at the data collected there.  The feasibility assessment should address these items —  availability, extent of missing data, cost burden of data collection, and barriers without violating patient confidentiality and identification of unintended consequences.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17787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9274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Given the push towards digital measures, the likelihood of a new chart-abstracted measure is unlikely.  Consider the latest draft of a digital measure, which is to use sources of health information captured and transmitted electronically via interoperable systems.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Examples they provide are administrative systems, electronically submitted clinical assessment data, case management systems, EHRs, laboratory systems, prescription drug monitoring programs, medical devices, wearable devices and patient-generated data such as home blood pressure monitor or blood glucose monitoring, Health Information Exchanges and registries.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63907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SEIPS Model</a:t>
            </a: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method for testing feasibility is a model of human factors and ergonomics developed by Pascale Carayon and colleagues.  It was first published in 2006 and its basis is in a work balance model and the Donabedian structure-process-outcome model. It has been used to understand or design sociotechnical systems and has supported evaluation, planning and research activities.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John M. Eisenberg Award</a:t>
            </a:r>
            <a:r>
              <a:rPr lang="en-US" sz="1800" dirty="0">
                <a:effectLst/>
                <a:latin typeface="Calibri" panose="020F0502020204030204" pitchFamily="34" charset="0"/>
                <a:ea typeface="Calibri" panose="020F0502020204030204" pitchFamily="34" charset="0"/>
                <a:cs typeface="Times New Roman" panose="02020603050405020304" pitchFamily="18" charset="0"/>
              </a:rPr>
              <a:t>—Dr. Carayon was awarded this award in 2015 for her individual achievement and excellence in promoting patient safety and quality care with the SEIPS Model.  This award is a joint award given by joint commission and NQF annually and is given in the areas of individual achievement, national-level innovation and local-level innovation.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PETT scan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People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the individuals or groups of people and their physical, cognitive and psychosocial characteristics.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Environments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settings of activities internal to the unit of analysis, or the surrounding external context and the characteristics and influences of these environments.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Tools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objects of varying technical advancement used to transform and input into an output, and the characteristics of these tools, technologies, devices and artifacts which gets into usability.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Tasks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specific activities assigned or performed within a broader work process and the sequence and characteristics of those tasks.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PETT scan looks at interactions between the factor-to-factor combinations and ways factors interact, such as how well a tool fits a task or how the social environment affects a person’s behavior.  The scan delves deeper as to a workflow may vary from person to person, or professional type to professional type.  PETT also addresses barriers, and tools could be data availability and so forth.  Lastly, the eCQM scorecard and the PETT scan of the SEIPS Model are only two possible tools that can help assess feasibility.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729093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60985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5879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343982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284009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reliability testing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precision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be representative if you had a confidence interval around a score.  If that confidence interval is extremely wide, then the measure is too wide to be practical and therefore the measure score isn’t very precise.  Another application of reliability would be for IRR which tests the consistency between raters like abstractors and coders.  Reliability refers to an error associated with a measure, for example, signal vs. noise or the measure error divided by the total error of a measure.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265294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Reliability values range from 0-1</a:t>
            </a:r>
            <a:r>
              <a:rPr lang="en-US" sz="1800" dirty="0">
                <a:effectLst/>
                <a:latin typeface="Calibri" panose="020F0502020204030204" pitchFamily="34" charset="0"/>
                <a:ea typeface="Calibri" panose="020F0502020204030204" pitchFamily="34" charset="0"/>
                <a:cs typeface="Times New Roman" panose="02020603050405020304" pitchFamily="18" charset="0"/>
              </a:rPr>
              <a:t>—Values closer to “1” are ideal since they promote the chance of a very strong measure of reliability.  The reliability is the measure of the true variance of the measure over the variance plus the other error attributed, for example, to the sample size.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Intraclass correlation coefficient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—Reflects better correlation agreement between measures than historical methods such as the Pearson correlation coefficient, since it incorporates a rater bias not available in a Pearson correlation coefficient.  One rater may present a different but consistently higher rating than another and still deliver a strong correlation coefficient, but the ICC adjusts here.</a:t>
            </a: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52000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02119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1 way random</a:t>
            </a:r>
            <a:r>
              <a:rPr lang="en-US" sz="1800" dirty="0">
                <a:effectLst/>
                <a:latin typeface="Calibri" panose="020F0502020204030204" pitchFamily="34" charset="0"/>
                <a:ea typeface="Calibri" panose="020F0502020204030204" pitchFamily="34" charset="0"/>
                <a:cs typeface="Times New Roman" panose="02020603050405020304" pitchFamily="18" charset="0"/>
              </a:rPr>
              <a:t>—A model that has one measurement per subject, and each subject may be measured by a different rater.  There is not a way to compare raters and thus only compares the different subjects to derive an estimate of the measure consistency.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2 way random</a:t>
            </a:r>
            <a:r>
              <a:rPr lang="en-US" sz="1800" dirty="0">
                <a:effectLst/>
                <a:latin typeface="Calibri" panose="020F0502020204030204" pitchFamily="34" charset="0"/>
                <a:ea typeface="Calibri" panose="020F0502020204030204" pitchFamily="34" charset="0"/>
                <a:cs typeface="Times New Roman" panose="02020603050405020304" pitchFamily="18" charset="0"/>
              </a:rPr>
              <a:t>—A subject is one of the factors, along with the raters for which there are multiple raters per subject.  Each subject is measured by multiple raters, and each rater rates each subject, but raters are a random effect meaning they are drawn from a population of similar raters.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2 way mixed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 subtle difference is that each rater is a specific rater of interest, and there are different ways of calculating the ICC.  The Koa and Li paper gives more detail about how each ICC is calculated to each particular case.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87457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multiple cases where an ICC or the signal-to-noise are both calculated and arrive at different results.  Battelle is currently working on assessments to determine those results and their accompanying relationships, and so those efforts are underway to clarify the relationship between those two statistics.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7803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data element is the building block of quality measures. Quality measures are comprised of the numerator, denominator and exclusions and exceptions.  Every measure’s data element consists of specific codes for either encounters, patient characteristics, devices applied/ordered, diagnoses, medications, symptoms, lab tests and interventions.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0" u="sng" dirty="0">
                <a:effectLst/>
                <a:latin typeface="Calibri" panose="020F0502020204030204" pitchFamily="34" charset="0"/>
                <a:ea typeface="Calibri" panose="020F0502020204030204" pitchFamily="34" charset="0"/>
                <a:cs typeface="Times New Roman" panose="02020603050405020304" pitchFamily="18" charset="0"/>
              </a:rPr>
              <a:t>HIV measure CMS 349</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description of the measure is the percentage of patients 15-65 tested for HIV.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denominator component, the data element would be a patient characteristic, in this case “age.”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numerator component, the primary data element here is the laboratory test; therefore, seeking a code indicating an HIV test was administered.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HIV measure has an exclusion, and therefore the data element would be the diagnosis of HIV.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 summary</a:t>
            </a:r>
            <a:r>
              <a:rPr lang="en-US" sz="1800" dirty="0">
                <a:effectLst/>
                <a:latin typeface="Calibri" panose="020F0502020204030204" pitchFamily="34" charset="0"/>
                <a:ea typeface="Calibri" panose="020F0502020204030204" pitchFamily="34" charset="0"/>
                <a:cs typeface="Times New Roman" panose="02020603050405020304" pitchFamily="18" charset="0"/>
              </a:rPr>
              <a:t>—Each measure component, each numerator, denominator and exclusion is made up of one or more data elements.  In reference to validity we address the accuracy of the data elements.  Reliability for data elements refers to the reproducibility of results.  For eCQMs data elements in an EHR pull the same codes with benefits of a single definition for the data element.  For example, a diagnosis will always be presented consistently so that reliability becomes less of an issue for data elements from eCQMs.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67761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8/30/2022</a:t>
            </a:fld>
            <a:endParaRPr lang="en-US" dirty="0"/>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8/30/2022</a:t>
            </a:fld>
            <a:endParaRPr lang="en-US" dirty="0"/>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8/30/2022</a:t>
            </a:fld>
            <a:endParaRPr lang="en-US" dirty="0"/>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8/30/2022</a:t>
            </a:fld>
            <a:endParaRPr lang="en-US" dirty="0"/>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8/30/2022</a:t>
            </a:fld>
            <a:endParaRPr lang="en-US" dirty="0"/>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8/30/2022</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8/30/2022</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8/30/2022</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8/30/2022</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8/30/2022</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8/30/2022</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8/30/2022</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8/30/2022</a:t>
            </a:fld>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8/30/2022</a:t>
            </a:fld>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8/30/2022</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mmshub.cms.gov/measure-lifecycle/measure-testing/evaluation-criteria/scientific-acceptability/validity"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86083"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86083"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mmshub.cms.gov/measure-lifecycle/measure-testing/evaluation-criteria/feasibility"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mmshub.cms.gov/measure-lifecycle/measure-testing/evaluation-criteria/feasibility"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89036"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mc/articles/PMC4913118/pdf/main.pdf"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mmshub.cms.gov/measure-lifecycle/measure-testing/evaluation-criteria/scientific-acceptability/reliabili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and.org/pubs/technical_reports/TR653.html"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MS logo appears in the upper right corner.">
            <a:extLst>
              <a:ext uri="{FF2B5EF4-FFF2-40B4-BE49-F238E27FC236}">
                <a16:creationId xmlns:a16="http://schemas.microsoft.com/office/drawing/2014/main" id="{83DC546D-DC01-40BE-8C4B-2BB13FB3D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423747" y="1169020"/>
            <a:ext cx="8534400" cy="1295400"/>
          </a:xfrm>
        </p:spPr>
        <p:txBody>
          <a:bodyPr/>
          <a:lstStyle/>
          <a:p>
            <a:r>
              <a:rPr lang="en-US" dirty="0">
                <a:solidFill>
                  <a:schemeClr val="tx2"/>
                </a:solidFill>
              </a:rPr>
              <a:t>Measure Testing Problems and Solutions</a:t>
            </a:r>
            <a:br>
              <a:rPr lang="en-US" dirty="0">
                <a:solidFill>
                  <a:schemeClr val="tx2"/>
                </a:solidFill>
              </a:rPr>
            </a:br>
            <a:r>
              <a:rPr lang="en-US" sz="3200" dirty="0">
                <a:solidFill>
                  <a:schemeClr val="accent5">
                    <a:lumMod val="75000"/>
                  </a:schemeClr>
                </a:solidFill>
              </a:rPr>
              <a:t>A testing topic roundup </a:t>
            </a:r>
            <a:endParaRPr lang="en-US" dirty="0">
              <a:solidFill>
                <a:schemeClr val="accent5">
                  <a:lumMod val="75000"/>
                </a:schemeClr>
              </a:solidFill>
            </a:endParaRPr>
          </a:p>
        </p:txBody>
      </p:sp>
      <p:sp>
        <p:nvSpPr>
          <p:cNvPr id="5" name="Author">
            <a:extLst>
              <a:ext uri="{FF2B5EF4-FFF2-40B4-BE49-F238E27FC236}">
                <a16:creationId xmlns:a16="http://schemas.microsoft.com/office/drawing/2014/main" id="{4DDECFAA-6311-4B15-A9D7-667A2CE036BF}"/>
              </a:ext>
            </a:extLst>
          </p:cNvPr>
          <p:cNvSpPr>
            <a:spLocks noGrp="1"/>
          </p:cNvSpPr>
          <p:nvPr>
            <p:ph type="subTitle" idx="1"/>
          </p:nvPr>
        </p:nvSpPr>
        <p:spPr/>
        <p:txBody>
          <a:bodyPr>
            <a:normAutofit lnSpcReduction="10000"/>
          </a:bodyPr>
          <a:lstStyle/>
          <a:p>
            <a:r>
              <a:rPr lang="en-US" dirty="0"/>
              <a:t>Laura Aume, Battelle</a:t>
            </a:r>
          </a:p>
          <a:p>
            <a:r>
              <a:rPr lang="en-US" dirty="0"/>
              <a:t>Kathy Lesh, Battelle</a:t>
            </a:r>
          </a:p>
          <a:p>
            <a:r>
              <a:rPr lang="en-US" dirty="0"/>
              <a:t>Sam Simon, Mathematica </a:t>
            </a:r>
          </a:p>
          <a:p>
            <a:endParaRPr lang="en-US" dirty="0"/>
          </a:p>
          <a:p>
            <a:r>
              <a:rPr lang="en-US"/>
              <a:t>July 27, 2022</a:t>
            </a:r>
            <a:endParaRPr lang="en-US" dirty="0"/>
          </a:p>
        </p:txBody>
      </p:sp>
    </p:spTree>
    <p:extLst>
      <p:ext uri="{BB962C8B-B14F-4D97-AF65-F5344CB8AC3E}">
        <p14:creationId xmlns:p14="http://schemas.microsoft.com/office/powerpoint/2010/main" val="290974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man in professional attire seated at a computer monitor, looking at the screen.">
            <a:extLst>
              <a:ext uri="{FF2B5EF4-FFF2-40B4-BE49-F238E27FC236}">
                <a16:creationId xmlns:a16="http://schemas.microsoft.com/office/drawing/2014/main" id="{B83CA503-F165-4C68-A72C-6C1BC5300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5792C6E6-FA2B-4C2C-B68B-6413262926C3}"/>
              </a:ext>
            </a:extLst>
          </p:cNvPr>
          <p:cNvSpPr>
            <a:spLocks noGrp="1"/>
          </p:cNvSpPr>
          <p:nvPr>
            <p:ph type="ctrTitle"/>
          </p:nvPr>
        </p:nvSpPr>
        <p:spPr/>
        <p:txBody>
          <a:bodyPr/>
          <a:lstStyle/>
          <a:p>
            <a:r>
              <a:rPr lang="en-US" dirty="0"/>
              <a:t>Data Element Terminology</a:t>
            </a:r>
          </a:p>
        </p:txBody>
      </p:sp>
      <p:sp>
        <p:nvSpPr>
          <p:cNvPr id="5" name="Slide Number Placeholder 4">
            <a:extLst>
              <a:ext uri="{FF2B5EF4-FFF2-40B4-BE49-F238E27FC236}">
                <a16:creationId xmlns:a16="http://schemas.microsoft.com/office/drawing/2014/main" id="{0B68639B-C9DF-4D75-9E62-EB837F0576F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4" name="Date Placeholder 3">
            <a:extLst>
              <a:ext uri="{FF2B5EF4-FFF2-40B4-BE49-F238E27FC236}">
                <a16:creationId xmlns:a16="http://schemas.microsoft.com/office/drawing/2014/main" id="{74BE95DA-2E6F-4CE2-9912-EF0C031C4531}"/>
              </a:ext>
              <a:ext uri="{C183D7F6-B498-43B3-948B-1728B52AA6E4}">
                <adec:decorative xmlns:adec="http://schemas.microsoft.com/office/drawing/2017/decorative" val="1"/>
              </a:ext>
            </a:extLst>
          </p:cNvPr>
          <p:cNvSpPr>
            <a:spLocks noGrp="1"/>
          </p:cNvSpPr>
          <p:nvPr>
            <p:ph type="dt" sz="half" idx="10"/>
          </p:nvPr>
        </p:nvSpPr>
        <p:spPr/>
        <p:txBody>
          <a:bodyPr/>
          <a:lstStyle/>
          <a:p>
            <a:fld id="{32AC9E91-CE92-4CF8-8A01-E97442FD9249}" type="datetime1">
              <a:rPr lang="en-US" smtClean="0"/>
              <a:t>8/30/2022</a:t>
            </a:fld>
            <a:endParaRPr lang="en-US" dirty="0"/>
          </a:p>
        </p:txBody>
      </p:sp>
    </p:spTree>
    <p:extLst>
      <p:ext uri="{BB962C8B-B14F-4D97-AF65-F5344CB8AC3E}">
        <p14:creationId xmlns:p14="http://schemas.microsoft.com/office/powerpoint/2010/main" val="415229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71544-50E2-D00B-4DEA-109C3F49096D}"/>
              </a:ext>
            </a:extLst>
          </p:cNvPr>
          <p:cNvSpPr>
            <a:spLocks noGrp="1"/>
          </p:cNvSpPr>
          <p:nvPr>
            <p:ph type="title"/>
          </p:nvPr>
        </p:nvSpPr>
        <p:spPr/>
        <p:txBody>
          <a:bodyPr/>
          <a:lstStyle/>
          <a:p>
            <a:r>
              <a:rPr lang="en-US" dirty="0"/>
              <a:t>Data Element Definitions</a:t>
            </a:r>
          </a:p>
        </p:txBody>
      </p:sp>
      <p:sp>
        <p:nvSpPr>
          <p:cNvPr id="2" name="Content Placeholder 1">
            <a:extLst>
              <a:ext uri="{FF2B5EF4-FFF2-40B4-BE49-F238E27FC236}">
                <a16:creationId xmlns:a16="http://schemas.microsoft.com/office/drawing/2014/main" id="{C99626D2-9F1E-2793-3762-42CE421944DB}"/>
              </a:ext>
            </a:extLst>
          </p:cNvPr>
          <p:cNvSpPr>
            <a:spLocks noGrp="1"/>
          </p:cNvSpPr>
          <p:nvPr>
            <p:ph idx="1"/>
          </p:nvPr>
        </p:nvSpPr>
        <p:spPr>
          <a:xfrm>
            <a:off x="457200" y="1752600"/>
            <a:ext cx="11277600" cy="4572000"/>
          </a:xfrm>
        </p:spPr>
        <p:txBody>
          <a:bodyPr>
            <a:normAutofit fontScale="92500" lnSpcReduction="20000"/>
          </a:bodyPr>
          <a:lstStyle/>
          <a:p>
            <a:r>
              <a:rPr lang="en-US" dirty="0"/>
              <a:t>Data Element – A data element is a single piece of information used in quality measures to describe part of the clinical care process</a:t>
            </a:r>
          </a:p>
          <a:p>
            <a:pPr lvl="1"/>
            <a:r>
              <a:rPr lang="en-US" dirty="0"/>
              <a:t>Individual data elements are combined to produce a measure score</a:t>
            </a:r>
          </a:p>
          <a:p>
            <a:r>
              <a:rPr lang="en-US" dirty="0"/>
              <a:t>Data Element Validity – extent to which the information represented by the data element reflects the actual concept intended. </a:t>
            </a:r>
          </a:p>
          <a:p>
            <a:r>
              <a:rPr lang="en-US" dirty="0"/>
              <a:t>Data Element Reliability – assesses the repeatability/ reproducibility of the data element.</a:t>
            </a:r>
          </a:p>
          <a:p>
            <a:pPr lvl="1"/>
            <a:r>
              <a:rPr lang="en-US" dirty="0"/>
              <a:t>Often not tested if data are produced electronically, in an automated fashion</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8DC87C22-3E07-F531-4FB5-FA5D8725B8B1}"/>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8" name="TextBox 7">
            <a:extLst>
              <a:ext uri="{FF2B5EF4-FFF2-40B4-BE49-F238E27FC236}">
                <a16:creationId xmlns:a16="http://schemas.microsoft.com/office/drawing/2014/main" id="{BE36BF21-F305-31E7-4BF6-A3A37B15D6BD}"/>
              </a:ext>
            </a:extLst>
          </p:cNvPr>
          <p:cNvSpPr txBox="1"/>
          <p:nvPr/>
        </p:nvSpPr>
        <p:spPr>
          <a:xfrm>
            <a:off x="838200" y="5981839"/>
            <a:ext cx="10515600" cy="707886"/>
          </a:xfrm>
          <a:prstGeom prst="rect">
            <a:avLst/>
          </a:prstGeom>
          <a:noFill/>
        </p:spPr>
        <p:txBody>
          <a:bodyPr wrap="square" rtlCol="0">
            <a:spAutoFit/>
          </a:bodyPr>
          <a:lstStyle/>
          <a:p>
            <a:r>
              <a:rPr lang="en-US" sz="1000" dirty="0"/>
              <a:t>Sources: MMS Blueprint Measure Lifecycle. MMShub.cms.gov. Updated: May 2022. Accessed July 7, 2022. </a:t>
            </a:r>
            <a:r>
              <a:rPr lang="en-US" sz="1000" dirty="0">
                <a:hlinkClick r:id="rId3"/>
              </a:rPr>
              <a:t>https://mmshub.cms.gov/measure-lifecycle/measure-testing/evaluation-criteria/scientific-acceptability/validity</a:t>
            </a:r>
            <a:r>
              <a:rPr lang="en-US" sz="1000" dirty="0"/>
              <a:t>. </a:t>
            </a:r>
          </a:p>
          <a:p>
            <a:r>
              <a:rPr lang="en-US" sz="1000" dirty="0"/>
              <a:t>Geppert, JJ, Rabel, B. CMS Measures Management System (MMS) Testing Scientific Acceptability for de novo </a:t>
            </a:r>
            <a:r>
              <a:rPr lang="en-US" sz="1000" dirty="0" err="1"/>
              <a:t>eCQMs</a:t>
            </a:r>
            <a:r>
              <a:rPr lang="en-US" sz="1000" dirty="0"/>
              <a:t>. Oral presentation for CMS MMS Information Session; July 26, 2018. Accessed July 6, 2022. https://www.cms.gov/Medicare/Quality-Initiatives-Patient-Assessment-Instruments/MMS/Downloads/CMS-MMS-Webinar-BP101-%E2%80%93-Scientific-Acceptability-of-eCQMs.pptx.  </a:t>
            </a:r>
          </a:p>
        </p:txBody>
      </p:sp>
      <p:sp>
        <p:nvSpPr>
          <p:cNvPr id="4" name="Date Placeholder 3">
            <a:extLst>
              <a:ext uri="{FF2B5EF4-FFF2-40B4-BE49-F238E27FC236}">
                <a16:creationId xmlns:a16="http://schemas.microsoft.com/office/drawing/2014/main" id="{4E20DEF8-3F3D-4761-D40B-DA530E188D6E}"/>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74455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E8B87-1B96-8D75-EC86-E5EDC2AB85F2}"/>
              </a:ext>
            </a:extLst>
          </p:cNvPr>
          <p:cNvSpPr>
            <a:spLocks noGrp="1"/>
          </p:cNvSpPr>
          <p:nvPr>
            <p:ph type="title"/>
          </p:nvPr>
        </p:nvSpPr>
        <p:spPr/>
        <p:txBody>
          <a:bodyPr/>
          <a:lstStyle/>
          <a:p>
            <a:r>
              <a:rPr lang="en-US" dirty="0"/>
              <a:t>Data Element vs. Person/Encounter Level</a:t>
            </a:r>
          </a:p>
        </p:txBody>
      </p:sp>
      <p:sp>
        <p:nvSpPr>
          <p:cNvPr id="2" name="Content Placeholder 1">
            <a:extLst>
              <a:ext uri="{FF2B5EF4-FFF2-40B4-BE49-F238E27FC236}">
                <a16:creationId xmlns:a16="http://schemas.microsoft.com/office/drawing/2014/main" id="{E7219550-4808-EF5B-7372-CA09D6D99222}"/>
              </a:ext>
            </a:extLst>
          </p:cNvPr>
          <p:cNvSpPr>
            <a:spLocks noGrp="1"/>
          </p:cNvSpPr>
          <p:nvPr>
            <p:ph idx="1"/>
          </p:nvPr>
        </p:nvSpPr>
        <p:spPr/>
        <p:txBody>
          <a:bodyPr>
            <a:normAutofit fontScale="92500" lnSpcReduction="10000"/>
          </a:bodyPr>
          <a:lstStyle/>
          <a:p>
            <a:r>
              <a:rPr lang="en-US" dirty="0"/>
              <a:t>The measure development community is working to identify more precise terminology for the components that contribute to a measure score.</a:t>
            </a:r>
          </a:p>
          <a:p>
            <a:r>
              <a:rPr lang="en-US" dirty="0"/>
              <a:t>CMS’s Consensus Based Entity (CBE), currently National Quality Forum, recently updated its terminology.</a:t>
            </a:r>
          </a:p>
          <a:p>
            <a:r>
              <a:rPr lang="en-US" dirty="0"/>
              <a:t>“Person or encounter level testing” is the new terminology for data element testing.</a:t>
            </a:r>
          </a:p>
          <a:p>
            <a:pPr lvl="1"/>
            <a:r>
              <a:rPr lang="en-US" dirty="0"/>
              <a:t>For 2022 MUC List submissions, CMS MERIT refers to patient/encounter level testing of the individual data elements. </a:t>
            </a:r>
          </a:p>
          <a:p>
            <a:pPr lvl="1"/>
            <a:r>
              <a:rPr lang="en-US" dirty="0"/>
              <a:t>Person/patient or encounter level data ≠ patient-reported data</a:t>
            </a:r>
          </a:p>
          <a:p>
            <a:endParaRPr lang="en-US" dirty="0"/>
          </a:p>
        </p:txBody>
      </p:sp>
      <p:sp>
        <p:nvSpPr>
          <p:cNvPr id="5" name="Slide Number Placeholder 4">
            <a:extLst>
              <a:ext uri="{FF2B5EF4-FFF2-40B4-BE49-F238E27FC236}">
                <a16:creationId xmlns:a16="http://schemas.microsoft.com/office/drawing/2014/main" id="{C438DEE0-9F25-FB39-2A2D-5BB00BA8063F}"/>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6" name="TextBox 5">
            <a:extLst>
              <a:ext uri="{FF2B5EF4-FFF2-40B4-BE49-F238E27FC236}">
                <a16:creationId xmlns:a16="http://schemas.microsoft.com/office/drawing/2014/main" id="{BC93BC94-7A48-F166-B865-B5647AEE6DBF}"/>
              </a:ext>
            </a:extLst>
          </p:cNvPr>
          <p:cNvSpPr txBox="1"/>
          <p:nvPr/>
        </p:nvSpPr>
        <p:spPr>
          <a:xfrm>
            <a:off x="4263638" y="6257836"/>
            <a:ext cx="6932186" cy="600164"/>
          </a:xfrm>
          <a:prstGeom prst="rect">
            <a:avLst/>
          </a:prstGeom>
          <a:noFill/>
        </p:spPr>
        <p:txBody>
          <a:bodyPr wrap="square" rtlCol="0">
            <a:spAutoFit/>
          </a:bodyPr>
          <a:lstStyle/>
          <a:p>
            <a:r>
              <a:rPr lang="en-US" sz="1100" dirty="0"/>
              <a:t>Source: </a:t>
            </a:r>
            <a:r>
              <a:rPr lang="en-US" sz="1100" dirty="0">
                <a:effectLst/>
                <a:latin typeface="Calibri" panose="020F0502020204030204" pitchFamily="34" charset="0"/>
                <a:ea typeface="Calibri" panose="020F0502020204030204" pitchFamily="34" charset="0"/>
                <a:cs typeface="Times New Roman" panose="02020603050405020304" pitchFamily="18" charset="0"/>
              </a:rPr>
              <a:t>Measure Developer Guidebook for Submitting Measures to NQF. National Quality Forum. August 2021.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https://www.qualityforum.org/WorkArea/linkit.aspx?LinkIdentifier=id&amp;ItemID=86083</a:t>
            </a:r>
            <a:r>
              <a:rPr lang="en-US" sz="1100" dirty="0">
                <a:effectLst/>
                <a:latin typeface="Calibri" panose="020F0502020204030204" pitchFamily="34" charset="0"/>
                <a:ea typeface="Calibri" panose="020F0502020204030204" pitchFamily="34" charset="0"/>
                <a:cs typeface="Times New Roman" panose="02020603050405020304" pitchFamily="18" charset="0"/>
              </a:rPr>
              <a:t>. Accessed July 7, 2022. </a:t>
            </a:r>
          </a:p>
          <a:p>
            <a:endParaRPr lang="en-US" sz="1100" dirty="0"/>
          </a:p>
        </p:txBody>
      </p:sp>
      <p:sp>
        <p:nvSpPr>
          <p:cNvPr id="4" name="Date Placeholder 3">
            <a:extLst>
              <a:ext uri="{FF2B5EF4-FFF2-40B4-BE49-F238E27FC236}">
                <a16:creationId xmlns:a16="http://schemas.microsoft.com/office/drawing/2014/main" id="{CE0117D0-671F-D4EB-6ADA-2FF80AA2B131}"/>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63964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AAD207-5ED9-853E-DF17-B62DE5EC813F}"/>
              </a:ext>
            </a:extLst>
          </p:cNvPr>
          <p:cNvSpPr>
            <a:spLocks noGrp="1"/>
          </p:cNvSpPr>
          <p:nvPr>
            <p:ph type="title"/>
          </p:nvPr>
        </p:nvSpPr>
        <p:spPr/>
        <p:txBody>
          <a:bodyPr/>
          <a:lstStyle/>
          <a:p>
            <a:r>
              <a:rPr lang="en-US" dirty="0"/>
              <a:t>Critical Person/Encounter Level Elements</a:t>
            </a:r>
          </a:p>
        </p:txBody>
      </p:sp>
      <p:sp>
        <p:nvSpPr>
          <p:cNvPr id="2" name="Content Placeholder 1">
            <a:extLst>
              <a:ext uri="{FF2B5EF4-FFF2-40B4-BE49-F238E27FC236}">
                <a16:creationId xmlns:a16="http://schemas.microsoft.com/office/drawing/2014/main" id="{F4988169-DA13-8697-F47A-53AA71A5CCE5}"/>
              </a:ext>
            </a:extLst>
          </p:cNvPr>
          <p:cNvSpPr>
            <a:spLocks noGrp="1"/>
          </p:cNvSpPr>
          <p:nvPr>
            <p:ph idx="1"/>
          </p:nvPr>
        </p:nvSpPr>
        <p:spPr/>
        <p:txBody>
          <a:bodyPr>
            <a:normAutofit/>
          </a:bodyPr>
          <a:lstStyle/>
          <a:p>
            <a:r>
              <a:rPr lang="en-US" dirty="0"/>
              <a:t>All </a:t>
            </a:r>
            <a:r>
              <a:rPr lang="en-US" b="1" dirty="0"/>
              <a:t>critical</a:t>
            </a:r>
            <a:r>
              <a:rPr lang="en-US" dirty="0"/>
              <a:t> person/encounter level elements (i.e., data elements) should be included in testing. </a:t>
            </a:r>
          </a:p>
          <a:p>
            <a:pPr lvl="1"/>
            <a:r>
              <a:rPr lang="en-US" dirty="0"/>
              <a:t>These include the numerator, denominator, and exclusions; any elements that are used in calculating the measure score</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401F7BC4-354E-1E35-6B12-472ABFA9A9A2}"/>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7" name="TextBox 6">
            <a:extLst>
              <a:ext uri="{FF2B5EF4-FFF2-40B4-BE49-F238E27FC236}">
                <a16:creationId xmlns:a16="http://schemas.microsoft.com/office/drawing/2014/main" id="{6E4C78BC-4057-B183-C1B9-D22B24742FB2}"/>
              </a:ext>
            </a:extLst>
          </p:cNvPr>
          <p:cNvSpPr txBox="1"/>
          <p:nvPr/>
        </p:nvSpPr>
        <p:spPr>
          <a:xfrm>
            <a:off x="4040614" y="6181636"/>
            <a:ext cx="6932186" cy="600164"/>
          </a:xfrm>
          <a:prstGeom prst="rect">
            <a:avLst/>
          </a:prstGeom>
          <a:noFill/>
        </p:spPr>
        <p:txBody>
          <a:bodyPr wrap="square" rtlCol="0">
            <a:spAutoFit/>
          </a:bodyPr>
          <a:lstStyle/>
          <a:p>
            <a:r>
              <a:rPr lang="en-US" sz="1100" dirty="0"/>
              <a:t>Source: </a:t>
            </a:r>
            <a:r>
              <a:rPr lang="en-US" sz="1100" dirty="0">
                <a:effectLst/>
                <a:latin typeface="Calibri" panose="020F0502020204030204" pitchFamily="34" charset="0"/>
                <a:ea typeface="Calibri" panose="020F0502020204030204" pitchFamily="34" charset="0"/>
                <a:cs typeface="Times New Roman" panose="02020603050405020304" pitchFamily="18" charset="0"/>
              </a:rPr>
              <a:t>Measure Developer Guidebook for Submitting Measures to NQF. National Quality Forum. August 2021.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https://www.qualityforum.org/WorkArea/linkit.aspx?LinkIdentifier=id&amp;ItemID=86083</a:t>
            </a:r>
            <a:r>
              <a:rPr lang="en-US" sz="1100" dirty="0">
                <a:effectLst/>
                <a:latin typeface="Calibri" panose="020F0502020204030204" pitchFamily="34" charset="0"/>
                <a:ea typeface="Calibri" panose="020F0502020204030204" pitchFamily="34" charset="0"/>
                <a:cs typeface="Times New Roman" panose="02020603050405020304" pitchFamily="18" charset="0"/>
              </a:rPr>
              <a:t>. Accessed July 7, 2022. </a:t>
            </a:r>
          </a:p>
          <a:p>
            <a:endParaRPr lang="en-US" sz="1100" dirty="0"/>
          </a:p>
        </p:txBody>
      </p:sp>
      <p:sp>
        <p:nvSpPr>
          <p:cNvPr id="4" name="Date Placeholder 3">
            <a:extLst>
              <a:ext uri="{FF2B5EF4-FFF2-40B4-BE49-F238E27FC236}">
                <a16:creationId xmlns:a16="http://schemas.microsoft.com/office/drawing/2014/main" id="{0754DD83-6548-13DE-171A-9A36C2DF74E6}"/>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19956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iling woman in professional attire stands at a white board full of brightly colored post-it notes. Seven other business people are gathered around a table and look at the white board.">
            <a:extLst>
              <a:ext uri="{FF2B5EF4-FFF2-40B4-BE49-F238E27FC236}">
                <a16:creationId xmlns:a16="http://schemas.microsoft.com/office/drawing/2014/main" id="{091742E2-3676-4DAB-946C-D81332DF9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8CE1DAF-10AB-4BE3-8F11-3B5E4E832888}"/>
              </a:ext>
            </a:extLst>
          </p:cNvPr>
          <p:cNvSpPr>
            <a:spLocks noGrp="1"/>
          </p:cNvSpPr>
          <p:nvPr>
            <p:ph type="ctrTitle"/>
          </p:nvPr>
        </p:nvSpPr>
        <p:spPr/>
        <p:txBody>
          <a:bodyPr/>
          <a:lstStyle/>
          <a:p>
            <a:r>
              <a:rPr lang="en-US" dirty="0"/>
              <a:t>Assessing Feasibility</a:t>
            </a:r>
          </a:p>
        </p:txBody>
      </p:sp>
      <p:sp>
        <p:nvSpPr>
          <p:cNvPr id="5" name="Slide Number Placeholder 4">
            <a:extLst>
              <a:ext uri="{FF2B5EF4-FFF2-40B4-BE49-F238E27FC236}">
                <a16:creationId xmlns:a16="http://schemas.microsoft.com/office/drawing/2014/main" id="{94FEDF13-CB34-4ADE-915F-AAA334B2CCDE}"/>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
        <p:nvSpPr>
          <p:cNvPr id="4" name="Date Placeholder 3">
            <a:extLst>
              <a:ext uri="{FF2B5EF4-FFF2-40B4-BE49-F238E27FC236}">
                <a16:creationId xmlns:a16="http://schemas.microsoft.com/office/drawing/2014/main" id="{F695952C-E60E-4F03-9549-7559C5B3F849}"/>
              </a:ext>
              <a:ext uri="{C183D7F6-B498-43B3-948B-1728B52AA6E4}">
                <adec:decorative xmlns:adec="http://schemas.microsoft.com/office/drawing/2017/decorative" val="1"/>
              </a:ext>
            </a:extLst>
          </p:cNvPr>
          <p:cNvSpPr>
            <a:spLocks noGrp="1"/>
          </p:cNvSpPr>
          <p:nvPr>
            <p:ph type="dt" sz="half" idx="10"/>
          </p:nvPr>
        </p:nvSpPr>
        <p:spPr/>
        <p:txBody>
          <a:bodyPr/>
          <a:lstStyle/>
          <a:p>
            <a:fld id="{04C8EE6A-A1DC-4AE5-9B08-94EA9FF560C4}" type="datetime1">
              <a:rPr lang="en-US" smtClean="0"/>
              <a:t>8/30/2022</a:t>
            </a:fld>
            <a:endParaRPr lang="en-US" dirty="0"/>
          </a:p>
        </p:txBody>
      </p:sp>
    </p:spTree>
    <p:extLst>
      <p:ext uri="{BB962C8B-B14F-4D97-AF65-F5344CB8AC3E}">
        <p14:creationId xmlns:p14="http://schemas.microsoft.com/office/powerpoint/2010/main" val="281885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D7602F-DE59-CB60-21B3-C485217CDBFC}"/>
              </a:ext>
            </a:extLst>
          </p:cNvPr>
          <p:cNvSpPr>
            <a:spLocks noGrp="1"/>
          </p:cNvSpPr>
          <p:nvPr>
            <p:ph type="title"/>
          </p:nvPr>
        </p:nvSpPr>
        <p:spPr/>
        <p:txBody>
          <a:bodyPr/>
          <a:lstStyle/>
          <a:p>
            <a:r>
              <a:rPr lang="en-US" dirty="0"/>
              <a:t>Feasibility Definition</a:t>
            </a:r>
          </a:p>
        </p:txBody>
      </p:sp>
      <p:sp>
        <p:nvSpPr>
          <p:cNvPr id="2" name="Content Placeholder 1">
            <a:extLst>
              <a:ext uri="{FF2B5EF4-FFF2-40B4-BE49-F238E27FC236}">
                <a16:creationId xmlns:a16="http://schemas.microsoft.com/office/drawing/2014/main" id="{2042F9F7-813D-0F65-FE51-AC2A4514BCE9}"/>
              </a:ext>
            </a:extLst>
          </p:cNvPr>
          <p:cNvSpPr>
            <a:spLocks noGrp="1"/>
          </p:cNvSpPr>
          <p:nvPr>
            <p:ph idx="1"/>
          </p:nvPr>
        </p:nvSpPr>
        <p:spPr/>
        <p:txBody>
          <a:bodyPr/>
          <a:lstStyle/>
          <a:p>
            <a:r>
              <a:rPr lang="en-US" dirty="0"/>
              <a:t>Feasibility is the extent to which the specifications, including measure logic, require data that are readily available or easily captured without undue burden and implemented for performance measurement.</a:t>
            </a:r>
          </a:p>
          <a:p>
            <a:r>
              <a:rPr lang="en-US" dirty="0"/>
              <a:t>Feasibility is important to assess because a measure can only be used by organizations if they have the data needed to report the measure. </a:t>
            </a:r>
          </a:p>
          <a:p>
            <a:pPr lvl="1"/>
            <a:r>
              <a:rPr lang="en-US" dirty="0"/>
              <a:t>For a measure to be widely implemented its data elements must be relatively easily collected.</a:t>
            </a:r>
          </a:p>
        </p:txBody>
      </p:sp>
      <p:sp>
        <p:nvSpPr>
          <p:cNvPr id="5" name="Slide Number Placeholder 4">
            <a:extLst>
              <a:ext uri="{FF2B5EF4-FFF2-40B4-BE49-F238E27FC236}">
                <a16:creationId xmlns:a16="http://schemas.microsoft.com/office/drawing/2014/main" id="{A2C922F0-FD42-8891-FB6E-9D7263A8C6CB}"/>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
        <p:nvSpPr>
          <p:cNvPr id="7" name="TextBox 6">
            <a:extLst>
              <a:ext uri="{FF2B5EF4-FFF2-40B4-BE49-F238E27FC236}">
                <a16:creationId xmlns:a16="http://schemas.microsoft.com/office/drawing/2014/main" id="{9CF571A2-0660-8F82-9AFE-954BEC9F18D4}"/>
              </a:ext>
            </a:extLst>
          </p:cNvPr>
          <p:cNvSpPr txBox="1"/>
          <p:nvPr/>
        </p:nvSpPr>
        <p:spPr>
          <a:xfrm>
            <a:off x="2650804" y="6291720"/>
            <a:ext cx="7983212" cy="430887"/>
          </a:xfrm>
          <a:prstGeom prst="rect">
            <a:avLst/>
          </a:prstGeom>
          <a:noFill/>
        </p:spPr>
        <p:txBody>
          <a:bodyPr wrap="square" rtlCol="0">
            <a:spAutoFit/>
          </a:bodyPr>
          <a:lstStyle/>
          <a:p>
            <a:r>
              <a:rPr lang="en-US" sz="1100" dirty="0"/>
              <a:t>Source: MMS Blueprint Measure Lifecycle. MMShub.cms.gov. Updated: May 2022. </a:t>
            </a:r>
            <a:r>
              <a:rPr lang="en-US" sz="1100" dirty="0">
                <a:hlinkClick r:id="rId3"/>
              </a:rPr>
              <a:t>https://mmshub.cms.gov/measure-lifecycle/measure-testing/evaluation-criteria/feasibility</a:t>
            </a:r>
            <a:r>
              <a:rPr lang="en-US" sz="1100" dirty="0"/>
              <a:t>. Accessed July 7, 2022. </a:t>
            </a:r>
          </a:p>
        </p:txBody>
      </p:sp>
      <p:sp>
        <p:nvSpPr>
          <p:cNvPr id="4" name="Date Placeholder 3">
            <a:extLst>
              <a:ext uri="{FF2B5EF4-FFF2-40B4-BE49-F238E27FC236}">
                <a16:creationId xmlns:a16="http://schemas.microsoft.com/office/drawing/2014/main" id="{94530341-EA6F-1A89-F668-0DD810774722}"/>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392791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C38476-B5EB-5A7A-23AE-C1746EC7F441}"/>
              </a:ext>
            </a:extLst>
          </p:cNvPr>
          <p:cNvSpPr>
            <a:spLocks noGrp="1"/>
          </p:cNvSpPr>
          <p:nvPr>
            <p:ph type="title"/>
          </p:nvPr>
        </p:nvSpPr>
        <p:spPr/>
        <p:txBody>
          <a:bodyPr/>
          <a:lstStyle/>
          <a:p>
            <a:r>
              <a:rPr lang="en-US" dirty="0"/>
              <a:t>Feasibility Assessments</a:t>
            </a:r>
          </a:p>
        </p:txBody>
      </p:sp>
      <p:sp>
        <p:nvSpPr>
          <p:cNvPr id="2" name="Content Placeholder 1">
            <a:extLst>
              <a:ext uri="{FF2B5EF4-FFF2-40B4-BE49-F238E27FC236}">
                <a16:creationId xmlns:a16="http://schemas.microsoft.com/office/drawing/2014/main" id="{A750B778-327F-6CA8-90C7-B8C405F4EE51}"/>
              </a:ext>
            </a:extLst>
          </p:cNvPr>
          <p:cNvSpPr>
            <a:spLocks noGrp="1"/>
          </p:cNvSpPr>
          <p:nvPr>
            <p:ph idx="1"/>
          </p:nvPr>
        </p:nvSpPr>
        <p:spPr/>
        <p:txBody>
          <a:bodyPr>
            <a:normAutofit fontScale="92500" lnSpcReduction="10000"/>
          </a:bodyPr>
          <a:lstStyle/>
          <a:p>
            <a:r>
              <a:rPr lang="en-US" dirty="0"/>
              <a:t>Should address</a:t>
            </a:r>
          </a:p>
          <a:p>
            <a:pPr lvl="1"/>
            <a:r>
              <a:rPr lang="en-US" dirty="0"/>
              <a:t>Availability of data </a:t>
            </a:r>
          </a:p>
          <a:p>
            <a:pPr lvl="1"/>
            <a:r>
              <a:rPr lang="en-US" dirty="0"/>
              <a:t>Extent of missing data, measure susceptibility to inaccuracies, and the ability to audit data to detect problems</a:t>
            </a:r>
          </a:p>
          <a:p>
            <a:pPr lvl="1"/>
            <a:r>
              <a:rPr lang="en-US" dirty="0"/>
              <a:t>Estimates of the costs or burden of data collection, data entry, and analysis</a:t>
            </a:r>
          </a:p>
          <a:p>
            <a:pPr lvl="1"/>
            <a:r>
              <a:rPr lang="en-US" dirty="0"/>
              <a:t>Barriers encountered in implementing quality measure specifications, data abstraction, measure calculation, or performance reporting</a:t>
            </a:r>
          </a:p>
          <a:p>
            <a:pPr lvl="1"/>
            <a:r>
              <a:rPr lang="en-US" dirty="0"/>
              <a:t>Ability to collect information without violation of patient confidentiality</a:t>
            </a:r>
          </a:p>
          <a:p>
            <a:pPr lvl="1"/>
            <a:r>
              <a:rPr lang="en-US" dirty="0"/>
              <a:t>Identification of unintended consequences</a:t>
            </a:r>
          </a:p>
        </p:txBody>
      </p:sp>
      <p:sp>
        <p:nvSpPr>
          <p:cNvPr id="5" name="Slide Number Placeholder 4">
            <a:extLst>
              <a:ext uri="{FF2B5EF4-FFF2-40B4-BE49-F238E27FC236}">
                <a16:creationId xmlns:a16="http://schemas.microsoft.com/office/drawing/2014/main" id="{9B925D68-0A13-5F28-AAAA-2B5F1ECE72EF}"/>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
        <p:nvSpPr>
          <p:cNvPr id="7" name="TextBox 6">
            <a:extLst>
              <a:ext uri="{FF2B5EF4-FFF2-40B4-BE49-F238E27FC236}">
                <a16:creationId xmlns:a16="http://schemas.microsoft.com/office/drawing/2014/main" id="{417FABF7-219C-BB8B-972A-B8E797A77188}"/>
              </a:ext>
            </a:extLst>
          </p:cNvPr>
          <p:cNvSpPr txBox="1"/>
          <p:nvPr/>
        </p:nvSpPr>
        <p:spPr>
          <a:xfrm>
            <a:off x="2650804" y="6291720"/>
            <a:ext cx="7983212" cy="430887"/>
          </a:xfrm>
          <a:prstGeom prst="rect">
            <a:avLst/>
          </a:prstGeom>
          <a:noFill/>
        </p:spPr>
        <p:txBody>
          <a:bodyPr wrap="square" rtlCol="0">
            <a:spAutoFit/>
          </a:bodyPr>
          <a:lstStyle/>
          <a:p>
            <a:r>
              <a:rPr lang="en-US" sz="1100" dirty="0"/>
              <a:t>Source: MMS Blueprint Measure Lifecycle. MMShub.cms.gov. Updated: May 2022. </a:t>
            </a:r>
            <a:r>
              <a:rPr lang="en-US" sz="1100" dirty="0">
                <a:hlinkClick r:id="rId3"/>
              </a:rPr>
              <a:t>https://mmshub.cms.gov/measure-lifecycle/measure-testing/evaluation-criteria/feasibility</a:t>
            </a:r>
            <a:r>
              <a:rPr lang="en-US" sz="1100" dirty="0"/>
              <a:t>. Accessed July 7, 2022. </a:t>
            </a:r>
          </a:p>
        </p:txBody>
      </p:sp>
      <p:sp>
        <p:nvSpPr>
          <p:cNvPr id="4" name="Date Placeholder 3">
            <a:extLst>
              <a:ext uri="{FF2B5EF4-FFF2-40B4-BE49-F238E27FC236}">
                <a16:creationId xmlns:a16="http://schemas.microsoft.com/office/drawing/2014/main" id="{9C633CB7-7A49-B39C-9EA5-5202451E3906}"/>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31470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DF4F38-6635-A194-6E5E-326357449AA1}"/>
              </a:ext>
            </a:extLst>
          </p:cNvPr>
          <p:cNvSpPr>
            <a:spLocks noGrp="1"/>
          </p:cNvSpPr>
          <p:nvPr>
            <p:ph type="title"/>
          </p:nvPr>
        </p:nvSpPr>
        <p:spPr/>
        <p:txBody>
          <a:bodyPr/>
          <a:lstStyle/>
          <a:p>
            <a:r>
              <a:rPr lang="en-US" dirty="0"/>
              <a:t>eCQM Feasibility Scorecard</a:t>
            </a:r>
          </a:p>
        </p:txBody>
      </p:sp>
      <p:sp>
        <p:nvSpPr>
          <p:cNvPr id="2" name="Content Placeholder 1">
            <a:extLst>
              <a:ext uri="{FF2B5EF4-FFF2-40B4-BE49-F238E27FC236}">
                <a16:creationId xmlns:a16="http://schemas.microsoft.com/office/drawing/2014/main" id="{3E73F12B-FA96-7E6B-92B4-194E4093E9BF}"/>
              </a:ext>
            </a:extLst>
          </p:cNvPr>
          <p:cNvSpPr>
            <a:spLocks noGrp="1"/>
          </p:cNvSpPr>
          <p:nvPr>
            <p:ph idx="1"/>
          </p:nvPr>
        </p:nvSpPr>
        <p:spPr/>
        <p:txBody>
          <a:bodyPr>
            <a:normAutofit fontScale="92500" lnSpcReduction="10000"/>
          </a:bodyPr>
          <a:lstStyle/>
          <a:p>
            <a:r>
              <a:rPr lang="en-US" dirty="0"/>
              <a:t>The CMS CBE (NQF) created an eCQM feasibility scorecard assessing</a:t>
            </a:r>
          </a:p>
          <a:p>
            <a:pPr lvl="1"/>
            <a:r>
              <a:rPr lang="en-US" dirty="0"/>
              <a:t>Data availability, is the data readily available in a structured format, i.e., resides in fixed fields in EHR?</a:t>
            </a:r>
          </a:p>
          <a:p>
            <a:pPr lvl="1"/>
            <a:r>
              <a:rPr lang="en-US" dirty="0"/>
              <a:t>Data accuracy, what is the accuracy of the data element in EHRs under normal operating conditions?  Are the data source and recorder specified?</a:t>
            </a:r>
          </a:p>
          <a:p>
            <a:pPr lvl="1"/>
            <a:r>
              <a:rPr lang="en-US" dirty="0"/>
              <a:t>Data standards, is the data element coded using a nationally accepted terminology standard?</a:t>
            </a:r>
          </a:p>
          <a:p>
            <a:pPr lvl="1"/>
            <a:r>
              <a:rPr lang="en-US" dirty="0"/>
              <a:t>Workflow, is the data captured during the course of care? And how does it impact workflow for the user?</a:t>
            </a:r>
          </a:p>
          <a:p>
            <a:endParaRPr lang="en-US" dirty="0"/>
          </a:p>
        </p:txBody>
      </p:sp>
      <p:sp>
        <p:nvSpPr>
          <p:cNvPr id="5" name="Slide Number Placeholder 4">
            <a:extLst>
              <a:ext uri="{FF2B5EF4-FFF2-40B4-BE49-F238E27FC236}">
                <a16:creationId xmlns:a16="http://schemas.microsoft.com/office/drawing/2014/main" id="{C407BF8F-7DC5-8F62-0ADB-F8092B296AEC}"/>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6" name="TextBox 5">
            <a:extLst>
              <a:ext uri="{FF2B5EF4-FFF2-40B4-BE49-F238E27FC236}">
                <a16:creationId xmlns:a16="http://schemas.microsoft.com/office/drawing/2014/main" id="{6F0DDCBD-2000-CB5C-8171-862075BE191A}"/>
              </a:ext>
            </a:extLst>
          </p:cNvPr>
          <p:cNvSpPr txBox="1"/>
          <p:nvPr/>
        </p:nvSpPr>
        <p:spPr>
          <a:xfrm>
            <a:off x="1828800" y="6409901"/>
            <a:ext cx="8803757" cy="276999"/>
          </a:xfrm>
          <a:prstGeom prst="rect">
            <a:avLst/>
          </a:prstGeom>
          <a:noFill/>
        </p:spPr>
        <p:txBody>
          <a:bodyPr wrap="none" rtlCol="0">
            <a:spAutoFit/>
          </a:bodyPr>
          <a:lstStyle/>
          <a:p>
            <a:r>
              <a:rPr lang="en-US" sz="1200" dirty="0"/>
              <a:t>Source: NQF eCQM Scorecard. </a:t>
            </a:r>
            <a:r>
              <a:rPr lang="en-US" sz="1200" dirty="0">
                <a:hlinkClick r:id="rId3"/>
              </a:rPr>
              <a:t>https://www.qualityforum.org/WorkArea/linkit.aspx?LinkIdentifier=id&amp;ItemID=89036</a:t>
            </a:r>
            <a:r>
              <a:rPr lang="en-US" sz="1200" dirty="0"/>
              <a:t>. Accessed July 6, 2022</a:t>
            </a:r>
          </a:p>
        </p:txBody>
      </p:sp>
      <p:sp>
        <p:nvSpPr>
          <p:cNvPr id="4" name="Date Placeholder 3">
            <a:extLst>
              <a:ext uri="{FF2B5EF4-FFF2-40B4-BE49-F238E27FC236}">
                <a16:creationId xmlns:a16="http://schemas.microsoft.com/office/drawing/2014/main" id="{65129C5D-B160-7358-2590-0C32B4F44A15}"/>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07770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6DB6-7578-531F-C6DF-73166B3B92DD}"/>
              </a:ext>
            </a:extLst>
          </p:cNvPr>
          <p:cNvSpPr>
            <a:spLocks noGrp="1"/>
          </p:cNvSpPr>
          <p:nvPr>
            <p:ph type="title"/>
          </p:nvPr>
        </p:nvSpPr>
        <p:spPr/>
        <p:txBody>
          <a:bodyPr/>
          <a:lstStyle/>
          <a:p>
            <a:r>
              <a:rPr lang="en-US" dirty="0"/>
              <a:t>Assessing Quality Measure Feasibility</a:t>
            </a:r>
          </a:p>
        </p:txBody>
      </p:sp>
      <p:sp>
        <p:nvSpPr>
          <p:cNvPr id="5" name="Content Placeholder 4">
            <a:extLst>
              <a:ext uri="{FF2B5EF4-FFF2-40B4-BE49-F238E27FC236}">
                <a16:creationId xmlns:a16="http://schemas.microsoft.com/office/drawing/2014/main" id="{F2962E2B-7DB7-46FB-0023-0B912183959C}"/>
              </a:ext>
            </a:extLst>
          </p:cNvPr>
          <p:cNvSpPr>
            <a:spLocks noGrp="1"/>
          </p:cNvSpPr>
          <p:nvPr>
            <p:ph idx="1"/>
          </p:nvPr>
        </p:nvSpPr>
        <p:spPr/>
        <p:txBody>
          <a:bodyPr>
            <a:normAutofit/>
          </a:bodyPr>
          <a:lstStyle/>
          <a:p>
            <a:r>
              <a:rPr lang="en-US" dirty="0"/>
              <a:t>Currently there is not a general quality measure feasibility scorecard</a:t>
            </a:r>
          </a:p>
          <a:p>
            <a:r>
              <a:rPr lang="en-US" dirty="0"/>
              <a:t>Measure developers may consider modifying the eCQM scorecard for non-EHR-based elements</a:t>
            </a:r>
          </a:p>
          <a:p>
            <a:pPr lvl="1"/>
            <a:r>
              <a:rPr lang="en-US" dirty="0"/>
              <a:t>Concerns about data availability, accuracy, standards, and workflow still apply!</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6D13CE6-669D-2456-5FBF-0004B373B16C}"/>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3" name="Date Placeholder 2">
            <a:extLst>
              <a:ext uri="{FF2B5EF4-FFF2-40B4-BE49-F238E27FC236}">
                <a16:creationId xmlns:a16="http://schemas.microsoft.com/office/drawing/2014/main" id="{6D0325A6-927C-7107-A34B-52470FC17175}"/>
              </a:ext>
            </a:extLst>
          </p:cNvPr>
          <p:cNvSpPr>
            <a:spLocks noGrp="1"/>
          </p:cNvSpPr>
          <p:nvPr>
            <p:ph type="dt" sz="half" idx="10"/>
          </p:nvPr>
        </p:nvSpPr>
        <p:spPr/>
        <p:txBody>
          <a:bodyPr/>
          <a:lstStyle/>
          <a:p>
            <a:fld id="{9D16256B-82DA-4EE1-81C3-24F2947DEBAD}" type="datetime1">
              <a:rPr lang="en-US" smtClean="0"/>
              <a:t>8/30/2022</a:t>
            </a:fld>
            <a:endParaRPr lang="en-US" dirty="0"/>
          </a:p>
        </p:txBody>
      </p:sp>
    </p:spTree>
    <p:extLst>
      <p:ext uri="{BB962C8B-B14F-4D97-AF65-F5344CB8AC3E}">
        <p14:creationId xmlns:p14="http://schemas.microsoft.com/office/powerpoint/2010/main" val="4011403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525F70-D70A-5E22-BBD8-208D37587FCE}"/>
              </a:ext>
            </a:extLst>
          </p:cNvPr>
          <p:cNvSpPr>
            <a:spLocks noGrp="1"/>
          </p:cNvSpPr>
          <p:nvPr>
            <p:ph type="title"/>
          </p:nvPr>
        </p:nvSpPr>
        <p:spPr/>
        <p:txBody>
          <a:bodyPr/>
          <a:lstStyle/>
          <a:p>
            <a:r>
              <a:rPr lang="en-US" dirty="0"/>
              <a:t>Frameworks to Assess Feasibility</a:t>
            </a:r>
          </a:p>
        </p:txBody>
      </p:sp>
      <p:sp>
        <p:nvSpPr>
          <p:cNvPr id="2" name="Content Placeholder 1">
            <a:extLst>
              <a:ext uri="{FF2B5EF4-FFF2-40B4-BE49-F238E27FC236}">
                <a16:creationId xmlns:a16="http://schemas.microsoft.com/office/drawing/2014/main" id="{6A08AB2C-89AD-F320-3D8D-86F6B0112E2D}"/>
              </a:ext>
            </a:extLst>
          </p:cNvPr>
          <p:cNvSpPr>
            <a:spLocks noGrp="1"/>
          </p:cNvSpPr>
          <p:nvPr>
            <p:ph idx="1"/>
          </p:nvPr>
        </p:nvSpPr>
        <p:spPr>
          <a:xfrm>
            <a:off x="457200" y="1752601"/>
            <a:ext cx="4824663" cy="4572000"/>
          </a:xfrm>
        </p:spPr>
        <p:txBody>
          <a:bodyPr>
            <a:normAutofit fontScale="77500" lnSpcReduction="20000"/>
          </a:bodyPr>
          <a:lstStyle/>
          <a:p>
            <a:r>
              <a:rPr lang="en-US" dirty="0"/>
              <a:t>Other frameworks can guide feasibility assessments	</a:t>
            </a:r>
          </a:p>
          <a:p>
            <a:pPr lvl="1"/>
            <a:r>
              <a:rPr lang="en-US" dirty="0"/>
              <a:t>For example, the SEIPS (Systems Engineering Initiative for Patient Safety) Model presents a theoretical framework to study and improve healthcare</a:t>
            </a:r>
          </a:p>
          <a:p>
            <a:pPr lvl="1"/>
            <a:r>
              <a:rPr lang="en-US" dirty="0"/>
              <a:t>Feasibility assessment interviews can systematically evaluate potential workstream issues related to documentation needed for the measure or measure implementation</a:t>
            </a:r>
          </a:p>
          <a:p>
            <a:endParaRPr lang="en-US" dirty="0"/>
          </a:p>
        </p:txBody>
      </p:sp>
      <p:sp>
        <p:nvSpPr>
          <p:cNvPr id="9" name="TextBox 8">
            <a:extLst>
              <a:ext uri="{FF2B5EF4-FFF2-40B4-BE49-F238E27FC236}">
                <a16:creationId xmlns:a16="http://schemas.microsoft.com/office/drawing/2014/main" id="{8EF26B36-7565-AF6B-D40E-CD817886C515}"/>
              </a:ext>
            </a:extLst>
          </p:cNvPr>
          <p:cNvSpPr txBox="1"/>
          <p:nvPr/>
        </p:nvSpPr>
        <p:spPr>
          <a:xfrm>
            <a:off x="5557061" y="1521312"/>
            <a:ext cx="5994400" cy="646331"/>
          </a:xfrm>
          <a:prstGeom prst="rect">
            <a:avLst/>
          </a:prstGeom>
          <a:noFill/>
        </p:spPr>
        <p:txBody>
          <a:bodyPr wrap="square" rtlCol="0">
            <a:spAutoFit/>
          </a:bodyPr>
          <a:lstStyle/>
          <a:p>
            <a:r>
              <a:rPr lang="en-US" dirty="0"/>
              <a:t>Example question: Are procedure reports and pathology reports easily accessible?</a:t>
            </a:r>
          </a:p>
        </p:txBody>
      </p:sp>
      <p:pic>
        <p:nvPicPr>
          <p:cNvPr id="6" name="Picture 3" descr="This graphic contains the combinations of Tools, tasks, people and environments within work systems that move through work processes and end with work outcomes.">
            <a:extLst>
              <a:ext uri="{FF2B5EF4-FFF2-40B4-BE49-F238E27FC236}">
                <a16:creationId xmlns:a16="http://schemas.microsoft.com/office/drawing/2014/main" id="{2009A37B-7EC0-7E2A-6E16-CD9C9A7482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084" y="2421158"/>
            <a:ext cx="6098716" cy="29300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1571AD65-4439-141F-CC5C-B9A4295088DD}"/>
              </a:ext>
            </a:extLst>
          </p:cNvPr>
          <p:cNvSpPr txBox="1"/>
          <p:nvPr/>
        </p:nvSpPr>
        <p:spPr>
          <a:xfrm>
            <a:off x="5636084" y="5343375"/>
            <a:ext cx="5994400" cy="923330"/>
          </a:xfrm>
          <a:prstGeom prst="rect">
            <a:avLst/>
          </a:prstGeom>
          <a:noFill/>
        </p:spPr>
        <p:txBody>
          <a:bodyPr wrap="square" rtlCol="0">
            <a:spAutoFit/>
          </a:bodyPr>
          <a:lstStyle/>
          <a:p>
            <a:r>
              <a:rPr lang="en-US" dirty="0"/>
              <a:t>Example question: Who is necessary to implement the measure within your health system? What are the barriers to identifying or engaging these people?</a:t>
            </a:r>
          </a:p>
        </p:txBody>
      </p:sp>
      <p:sp>
        <p:nvSpPr>
          <p:cNvPr id="10" name="Oval 9">
            <a:extLst>
              <a:ext uri="{FF2B5EF4-FFF2-40B4-BE49-F238E27FC236}">
                <a16:creationId xmlns:a16="http://schemas.microsoft.com/office/drawing/2014/main" id="{1BB566DB-F5F8-5C02-CF66-294A4D54BFE6}"/>
              </a:ext>
              <a:ext uri="{C183D7F6-B498-43B3-948B-1728B52AA6E4}">
                <adec:decorative xmlns:adec="http://schemas.microsoft.com/office/drawing/2017/decorative" val="1"/>
              </a:ext>
            </a:extLst>
          </p:cNvPr>
          <p:cNvSpPr/>
          <p:nvPr/>
        </p:nvSpPr>
        <p:spPr>
          <a:xfrm>
            <a:off x="5557061" y="2765778"/>
            <a:ext cx="708272" cy="5418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24FBD53-11E4-2F0A-6F17-34242762E9F7}"/>
              </a:ext>
              <a:ext uri="{C183D7F6-B498-43B3-948B-1728B52AA6E4}">
                <adec:decorative xmlns:adec="http://schemas.microsoft.com/office/drawing/2017/decorative" val="1"/>
              </a:ext>
            </a:extLst>
          </p:cNvPr>
          <p:cNvCxnSpPr/>
          <p:nvPr/>
        </p:nvCxnSpPr>
        <p:spPr>
          <a:xfrm flipV="1">
            <a:off x="5768622" y="2142500"/>
            <a:ext cx="0" cy="6232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34FF0F9-F118-B4C2-DB9C-E03213134F3B}"/>
              </a:ext>
              <a:ext uri="{C183D7F6-B498-43B3-948B-1728B52AA6E4}">
                <adec:decorative xmlns:adec="http://schemas.microsoft.com/office/drawing/2017/decorative" val="1"/>
              </a:ext>
            </a:extLst>
          </p:cNvPr>
          <p:cNvSpPr/>
          <p:nvPr/>
        </p:nvSpPr>
        <p:spPr>
          <a:xfrm>
            <a:off x="5911197" y="3661348"/>
            <a:ext cx="982133" cy="4019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6CB62A0-3252-9333-8E47-5B9BADFE8AF4}"/>
              </a:ext>
              <a:ext uri="{C183D7F6-B498-43B3-948B-1728B52AA6E4}">
                <adec:decorative xmlns:adec="http://schemas.microsoft.com/office/drawing/2017/decorative" val="1"/>
              </a:ext>
            </a:extLst>
          </p:cNvPr>
          <p:cNvCxnSpPr>
            <a:cxnSpLocks/>
            <a:stCxn id="13" idx="2"/>
          </p:cNvCxnSpPr>
          <p:nvPr/>
        </p:nvCxnSpPr>
        <p:spPr>
          <a:xfrm>
            <a:off x="5911197" y="3862306"/>
            <a:ext cx="0" cy="14994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9BBFD7-2A72-4C50-5780-A5707071B463}"/>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7" name="TextBox 6">
            <a:extLst>
              <a:ext uri="{FF2B5EF4-FFF2-40B4-BE49-F238E27FC236}">
                <a16:creationId xmlns:a16="http://schemas.microsoft.com/office/drawing/2014/main" id="{E39BC0FF-8199-97FD-6AD0-984BA2778F53}"/>
              </a:ext>
            </a:extLst>
          </p:cNvPr>
          <p:cNvSpPr txBox="1"/>
          <p:nvPr/>
        </p:nvSpPr>
        <p:spPr>
          <a:xfrm>
            <a:off x="4032175" y="6258838"/>
            <a:ext cx="6817962" cy="430887"/>
          </a:xfrm>
          <a:prstGeom prst="rect">
            <a:avLst/>
          </a:prstGeom>
          <a:noFill/>
        </p:spPr>
        <p:txBody>
          <a:bodyPr wrap="square" rtlCol="0">
            <a:spAutoFit/>
          </a:bodyPr>
          <a:lstStyle/>
          <a:p>
            <a:r>
              <a:rPr lang="en-US" sz="1100" dirty="0"/>
              <a:t>Source: Holden RJ, </a:t>
            </a:r>
            <a:r>
              <a:rPr lang="en-US" sz="1100" dirty="0" err="1"/>
              <a:t>Carayon</a:t>
            </a:r>
            <a:r>
              <a:rPr lang="en-US" sz="1100" dirty="0"/>
              <a:t> P. SEIPS 101 and seven simple SEIPS tools. </a:t>
            </a:r>
            <a:r>
              <a:rPr lang="en-US" sz="1100" i="1" dirty="0"/>
              <a:t>BMJ Qual </a:t>
            </a:r>
            <a:r>
              <a:rPr lang="en-US" sz="1100" i="1" dirty="0" err="1"/>
              <a:t>Saf</a:t>
            </a:r>
            <a:r>
              <a:rPr lang="en-US" sz="1100" i="1" dirty="0"/>
              <a:t>. </a:t>
            </a:r>
            <a:r>
              <a:rPr lang="en-US" sz="1100" dirty="0"/>
              <a:t>2021;30:901–910. doi:10.1136/bmjqs-2020-012538. Accessed July 7, 2022. </a:t>
            </a:r>
          </a:p>
        </p:txBody>
      </p:sp>
      <p:sp>
        <p:nvSpPr>
          <p:cNvPr id="4" name="Date Placeholder 3">
            <a:extLst>
              <a:ext uri="{FF2B5EF4-FFF2-40B4-BE49-F238E27FC236}">
                <a16:creationId xmlns:a16="http://schemas.microsoft.com/office/drawing/2014/main" id="{2FF3CE7E-92A9-9C19-03A3-2F0CC6DC8C33}"/>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35736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637C3-2C6A-F36B-03C0-ABD28D1F248C}"/>
              </a:ext>
            </a:extLst>
          </p:cNvPr>
          <p:cNvSpPr>
            <a:spLocks noGrp="1"/>
          </p:cNvSpPr>
          <p:nvPr>
            <p:ph type="title"/>
          </p:nvPr>
        </p:nvSpPr>
        <p:spPr/>
        <p:txBody>
          <a:bodyPr/>
          <a:lstStyle/>
          <a:p>
            <a:r>
              <a:rPr lang="en-US" dirty="0"/>
              <a:t>Background</a:t>
            </a:r>
          </a:p>
        </p:txBody>
      </p:sp>
      <p:sp>
        <p:nvSpPr>
          <p:cNvPr id="2" name="Content Placeholder 1">
            <a:extLst>
              <a:ext uri="{FF2B5EF4-FFF2-40B4-BE49-F238E27FC236}">
                <a16:creationId xmlns:a16="http://schemas.microsoft.com/office/drawing/2014/main" id="{05CD2CB7-0D35-B867-511E-79C524302111}"/>
              </a:ext>
            </a:extLst>
          </p:cNvPr>
          <p:cNvSpPr>
            <a:spLocks noGrp="1"/>
          </p:cNvSpPr>
          <p:nvPr>
            <p:ph idx="1"/>
          </p:nvPr>
        </p:nvSpPr>
        <p:spPr/>
        <p:txBody>
          <a:bodyPr/>
          <a:lstStyle/>
          <a:p>
            <a:r>
              <a:rPr lang="en-US" dirty="0"/>
              <a:t>We will focus on a handful of specific testing-related topics that emerged from this year’s Measures Under Consideration (MUC) List submission process and interactions with measure developers. </a:t>
            </a:r>
          </a:p>
          <a:p>
            <a:pPr lvl="1"/>
            <a:r>
              <a:rPr lang="en-US" dirty="0"/>
              <a:t>These topics will not address all commonly encountered testing problems</a:t>
            </a:r>
          </a:p>
          <a:p>
            <a:r>
              <a:rPr lang="en-US" dirty="0"/>
              <a:t>If there are other testing questions you would like discussed during a future session, we encourage you to email us at </a:t>
            </a:r>
            <a:r>
              <a:rPr lang="en-US" dirty="0">
                <a:hlinkClick r:id="rId3"/>
              </a:rPr>
              <a:t>MMSsupport@battelle.org</a:t>
            </a:r>
            <a:r>
              <a:rPr lang="en-US" dirty="0"/>
              <a:t> </a:t>
            </a:r>
          </a:p>
        </p:txBody>
      </p:sp>
      <p:sp>
        <p:nvSpPr>
          <p:cNvPr id="5" name="Slide Number Placeholder 4">
            <a:extLst>
              <a:ext uri="{FF2B5EF4-FFF2-40B4-BE49-F238E27FC236}">
                <a16:creationId xmlns:a16="http://schemas.microsoft.com/office/drawing/2014/main" id="{62EB98C6-A814-6AB5-F193-D9DC565EC728}"/>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4" name="Date Placeholder 3">
            <a:extLst>
              <a:ext uri="{FF2B5EF4-FFF2-40B4-BE49-F238E27FC236}">
                <a16:creationId xmlns:a16="http://schemas.microsoft.com/office/drawing/2014/main" id="{A920EEDD-1082-6843-9576-59E5D7D124D3}"/>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1176832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fld id="{41F09601-6DD1-4740-9ACE-453A4C2DF7A6}" type="datetime1">
              <a:rPr lang="en-US" smtClean="0"/>
              <a:t>8/30/2022</a:t>
            </a:fld>
            <a:endParaRPr lang="en-US" dirty="0"/>
          </a:p>
        </p:txBody>
      </p:sp>
    </p:spTree>
    <p:extLst>
      <p:ext uri="{BB962C8B-B14F-4D97-AF65-F5344CB8AC3E}">
        <p14:creationId xmlns:p14="http://schemas.microsoft.com/office/powerpoint/2010/main" val="241736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a:xfrm>
            <a:off x="457200" y="19638"/>
            <a:ext cx="11277600" cy="1371600"/>
          </a:xfrm>
        </p:spPr>
        <p:txBody>
          <a:bodyPr/>
          <a:lstStyle/>
          <a:p>
            <a:r>
              <a:rPr lang="en-US" dirty="0"/>
              <a:t>Upcoming Public Webinars</a:t>
            </a:r>
          </a:p>
        </p:txBody>
      </p:sp>
      <p:pic>
        <p:nvPicPr>
          <p:cNvPr id="7" name="Content Placeholder 6" descr="Flyer for an upcoming webinar on August 10 and 11, 2022 titled &quot;Digital Quality Measurement Strategic Roadmap&quot;.">
            <a:extLst>
              <a:ext uri="{FF2B5EF4-FFF2-40B4-BE49-F238E27FC236}">
                <a16:creationId xmlns:a16="http://schemas.microsoft.com/office/drawing/2014/main" id="{1D74148D-020C-3DC7-BB12-89EB833B45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8638" y="2027238"/>
            <a:ext cx="8594724" cy="4297362"/>
          </a:xfrm>
        </p:spPr>
      </p:pic>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p:txBody>
          <a:bodyPr/>
          <a:lstStyle/>
          <a:p>
            <a:fld id="{F6B8A4A2-F29A-4651-AFA7-54DA4950AAC7}" type="slidenum">
              <a:rPr lang="en-US" dirty="0" smtClean="0"/>
              <a:pPr/>
              <a:t>20</a:t>
            </a:fld>
            <a:endParaRPr lang="en-US" dirty="0"/>
          </a:p>
        </p:txBody>
      </p:sp>
      <p:sp>
        <p:nvSpPr>
          <p:cNvPr id="4" name="Date Placeholder 3">
            <a:extLst>
              <a:ext uri="{FF2B5EF4-FFF2-40B4-BE49-F238E27FC236}">
                <a16:creationId xmlns:a16="http://schemas.microsoft.com/office/drawing/2014/main" id="{2745F899-034F-4A03-9F9F-1D642438EAAF}"/>
              </a:ext>
            </a:extLst>
          </p:cNvPr>
          <p:cNvSpPr>
            <a:spLocks noGrp="1"/>
          </p:cNvSpPr>
          <p:nvPr>
            <p:ph type="dt" sz="half" idx="10"/>
          </p:nvPr>
        </p:nvSpPr>
        <p:spPr/>
        <p:txBody>
          <a:bodyPr/>
          <a:lstStyle/>
          <a:p>
            <a:r>
              <a:rPr lang="en-US" dirty="0"/>
              <a:t>6/08/2022</a:t>
            </a:r>
          </a:p>
        </p:txBody>
      </p:sp>
    </p:spTree>
    <p:extLst>
      <p:ext uri="{BB962C8B-B14F-4D97-AF65-F5344CB8AC3E}">
        <p14:creationId xmlns:p14="http://schemas.microsoft.com/office/powerpoint/2010/main" val="367545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6019800" cy="677108"/>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6096000" y="5370493"/>
            <a:ext cx="54102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Melissa Gross (CMS </a:t>
            </a:r>
            <a:r>
              <a:rPr lang="en-US" sz="1800" b="0" dirty="0">
                <a:solidFill>
                  <a:schemeClr val="bg1"/>
                </a:solidFill>
                <a:latin typeface="Arial" panose="020B0604020202020204" pitchFamily="34" charset="0"/>
                <a:ea typeface="+mn-ea"/>
                <a:cs typeface="Arial" panose="020B0604020202020204" pitchFamily="34" charset="0"/>
              </a:rPr>
              <a:t>Lead</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Melissa.Gross@cms.hhs.gov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smtClean="0"/>
              <a:pPr/>
              <a:t>21</a:t>
            </a:fld>
            <a:endParaRPr lang="en-US" dirty="0"/>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5/25/2022</a:t>
            </a:r>
          </a:p>
        </p:txBody>
      </p:sp>
    </p:spTree>
    <p:extLst>
      <p:ext uri="{BB962C8B-B14F-4D97-AF65-F5344CB8AC3E}">
        <p14:creationId xmlns:p14="http://schemas.microsoft.com/office/powerpoint/2010/main" val="426075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3F359-1003-C0EF-0873-B5B7A41B0F92}"/>
              </a:ext>
            </a:extLst>
          </p:cNvPr>
          <p:cNvSpPr>
            <a:spLocks noGrp="1"/>
          </p:cNvSpPr>
          <p:nvPr>
            <p:ph type="title"/>
          </p:nvPr>
        </p:nvSpPr>
        <p:spPr/>
        <p:txBody>
          <a:bodyPr/>
          <a:lstStyle/>
          <a:p>
            <a:r>
              <a:rPr lang="en-US" dirty="0"/>
              <a:t>Goals of Session</a:t>
            </a:r>
          </a:p>
        </p:txBody>
      </p:sp>
      <p:sp>
        <p:nvSpPr>
          <p:cNvPr id="2" name="Content Placeholder 1">
            <a:extLst>
              <a:ext uri="{FF2B5EF4-FFF2-40B4-BE49-F238E27FC236}">
                <a16:creationId xmlns:a16="http://schemas.microsoft.com/office/drawing/2014/main" id="{9E074949-A0C3-E475-00C2-B838802C4D17}"/>
              </a:ext>
            </a:extLst>
          </p:cNvPr>
          <p:cNvSpPr>
            <a:spLocks noGrp="1"/>
          </p:cNvSpPr>
          <p:nvPr>
            <p:ph idx="1"/>
          </p:nvPr>
        </p:nvSpPr>
        <p:spPr/>
        <p:txBody>
          <a:bodyPr/>
          <a:lstStyle/>
          <a:p>
            <a:r>
              <a:rPr lang="en-US" dirty="0"/>
              <a:t>To learn about potential solutions to the following measure testing challenges:</a:t>
            </a:r>
          </a:p>
          <a:p>
            <a:pPr lvl="1"/>
            <a:r>
              <a:rPr lang="en-US" dirty="0"/>
              <a:t>Which intraclass correlation coefficient (ICC) variation is most appropriate to assess reliability?</a:t>
            </a:r>
          </a:p>
          <a:p>
            <a:pPr lvl="1"/>
            <a:r>
              <a:rPr lang="en-US" dirty="0"/>
              <a:t>What is person/encounter level data? </a:t>
            </a:r>
          </a:p>
          <a:p>
            <a:pPr lvl="1"/>
            <a:r>
              <a:rPr lang="en-US" dirty="0"/>
              <a:t>Are there standardized ways to evaluate quality measure  feasibility?</a:t>
            </a:r>
          </a:p>
          <a:p>
            <a:endParaRPr lang="en-US" dirty="0"/>
          </a:p>
        </p:txBody>
      </p:sp>
      <p:sp>
        <p:nvSpPr>
          <p:cNvPr id="5" name="Slide Number Placeholder 4">
            <a:extLst>
              <a:ext uri="{FF2B5EF4-FFF2-40B4-BE49-F238E27FC236}">
                <a16:creationId xmlns:a16="http://schemas.microsoft.com/office/drawing/2014/main" id="{43615743-8993-6846-2C4F-6ECB336A4C14}"/>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4" name="Date Placeholder 3">
            <a:extLst>
              <a:ext uri="{FF2B5EF4-FFF2-40B4-BE49-F238E27FC236}">
                <a16:creationId xmlns:a16="http://schemas.microsoft.com/office/drawing/2014/main" id="{ED654571-01C9-3D3D-E1EC-5B7A07B7BA63}"/>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128998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s a document and smiles at another woman who is gesturing with her hand. Other men and women are seated in a circle and appear to listen.">
            <a:extLst>
              <a:ext uri="{FF2B5EF4-FFF2-40B4-BE49-F238E27FC236}">
                <a16:creationId xmlns:a16="http://schemas.microsoft.com/office/drawing/2014/main" id="{5B87B8DB-E898-4A99-9443-C02D7F8D75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Intraclass Correlation Coefficient </a:t>
            </a:r>
          </a:p>
        </p:txBody>
      </p:sp>
      <p:sp>
        <p:nvSpPr>
          <p:cNvPr id="4" name="Slide Number Placeholder 3">
            <a:extLst>
              <a:ext uri="{FF2B5EF4-FFF2-40B4-BE49-F238E27FC236}">
                <a16:creationId xmlns:a16="http://schemas.microsoft.com/office/drawing/2014/main" id="{DF40D614-370F-45D9-9973-F2680FA57D3D}"/>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3" name="Date Placeholder 2">
            <a:extLst>
              <a:ext uri="{FF2B5EF4-FFF2-40B4-BE49-F238E27FC236}">
                <a16:creationId xmlns:a16="http://schemas.microsoft.com/office/drawing/2014/main" id="{7E31B6CB-906E-4D5E-976D-36B1372677C7}"/>
              </a:ext>
              <a:ext uri="{C183D7F6-B498-43B3-948B-1728B52AA6E4}">
                <adec:decorative xmlns:adec="http://schemas.microsoft.com/office/drawing/2017/decorative" val="1"/>
              </a:ext>
            </a:extLst>
          </p:cNvPr>
          <p:cNvSpPr>
            <a:spLocks noGrp="1"/>
          </p:cNvSpPr>
          <p:nvPr>
            <p:ph type="dt" sz="half" idx="10"/>
          </p:nvPr>
        </p:nvSpPr>
        <p:spPr/>
        <p:txBody>
          <a:bodyPr/>
          <a:lstStyle/>
          <a:p>
            <a:fld id="{02F2DBDE-9271-4706-A2C9-8742B964D42C}" type="datetime1">
              <a:rPr lang="en-US" smtClean="0"/>
              <a:t>8/30/2022</a:t>
            </a:fld>
            <a:endParaRPr lang="en-US" dirty="0"/>
          </a:p>
        </p:txBody>
      </p:sp>
    </p:spTree>
    <p:extLst>
      <p:ext uri="{BB962C8B-B14F-4D97-AF65-F5344CB8AC3E}">
        <p14:creationId xmlns:p14="http://schemas.microsoft.com/office/powerpoint/2010/main" val="346740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Reliability</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lnSpcReduction="10000"/>
          </a:bodyPr>
          <a:lstStyle/>
          <a:p>
            <a:r>
              <a:rPr lang="en-US" dirty="0"/>
              <a:t>Reliability testing evaluates whether:</a:t>
            </a:r>
          </a:p>
          <a:p>
            <a:pPr lvl="1"/>
            <a:r>
              <a:rPr lang="en-US" dirty="0"/>
              <a:t>The measure data elements are extracted over time, produce the same results a high proportion of the time when assessed in the same population in the same time period, and/or that</a:t>
            </a:r>
          </a:p>
          <a:p>
            <a:pPr lvl="1"/>
            <a:r>
              <a:rPr lang="en-US" dirty="0"/>
              <a:t>The measure score is precise. </a:t>
            </a:r>
          </a:p>
          <a:p>
            <a:r>
              <a:rPr lang="en-US" dirty="0"/>
              <a:t>Reliability also applies to abstractors and coders (e.g., inter-rater reliability [IRR]). </a:t>
            </a:r>
          </a:p>
          <a:p>
            <a:r>
              <a:rPr lang="en-US" dirty="0"/>
              <a:t>It can also refer to the amount of error associated with the computed measure scores (e.g., signal vs. noise).</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8/30/2022</a:t>
            </a:fld>
            <a:endParaRPr lang="en-US" dirty="0"/>
          </a:p>
        </p:txBody>
      </p:sp>
      <p:sp>
        <p:nvSpPr>
          <p:cNvPr id="8" name="TextBox 7">
            <a:extLst>
              <a:ext uri="{FF2B5EF4-FFF2-40B4-BE49-F238E27FC236}">
                <a16:creationId xmlns:a16="http://schemas.microsoft.com/office/drawing/2014/main" id="{4DEE1BAA-5A1E-DF62-0CCE-5A645310E329}"/>
              </a:ext>
            </a:extLst>
          </p:cNvPr>
          <p:cNvSpPr txBox="1"/>
          <p:nvPr/>
        </p:nvSpPr>
        <p:spPr>
          <a:xfrm>
            <a:off x="3751588" y="6350913"/>
            <a:ext cx="7983212" cy="430887"/>
          </a:xfrm>
          <a:prstGeom prst="rect">
            <a:avLst/>
          </a:prstGeom>
          <a:noFill/>
        </p:spPr>
        <p:txBody>
          <a:bodyPr wrap="square" rtlCol="0">
            <a:spAutoFit/>
          </a:bodyPr>
          <a:lstStyle/>
          <a:p>
            <a:r>
              <a:rPr lang="en-US" sz="1100" dirty="0"/>
              <a:t>Source: MMS Blueprint Measure Lifecycle. MMShub.cms.gov. Updated: May 2022. https://mmshub.cms.gov/measure-lifecycle/measure-testing/evaluation-criteria/scientific-acceptability/reliability. Accessed July 7, 2022. </a:t>
            </a:r>
          </a:p>
        </p:txBody>
      </p:sp>
    </p:spTree>
    <p:extLst>
      <p:ext uri="{BB962C8B-B14F-4D97-AF65-F5344CB8AC3E}">
        <p14:creationId xmlns:p14="http://schemas.microsoft.com/office/powerpoint/2010/main" val="329961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2577BB-E7CD-8198-1DE0-605DA80BA364}"/>
              </a:ext>
            </a:extLst>
          </p:cNvPr>
          <p:cNvSpPr>
            <a:spLocks noGrp="1"/>
          </p:cNvSpPr>
          <p:nvPr>
            <p:ph type="title"/>
          </p:nvPr>
        </p:nvSpPr>
        <p:spPr/>
        <p:txBody>
          <a:bodyPr/>
          <a:lstStyle/>
          <a:p>
            <a:r>
              <a:rPr lang="en-US" dirty="0"/>
              <a:t>Evaluating Reliability</a:t>
            </a:r>
          </a:p>
        </p:txBody>
      </p:sp>
      <p:sp>
        <p:nvSpPr>
          <p:cNvPr id="2" name="Content Placeholder 1">
            <a:extLst>
              <a:ext uri="{FF2B5EF4-FFF2-40B4-BE49-F238E27FC236}">
                <a16:creationId xmlns:a16="http://schemas.microsoft.com/office/drawing/2014/main" id="{0C90CCF2-8517-E8BC-0763-0E092237EA95}"/>
              </a:ext>
            </a:extLst>
          </p:cNvPr>
          <p:cNvSpPr>
            <a:spLocks noGrp="1"/>
          </p:cNvSpPr>
          <p:nvPr>
            <p:ph idx="1"/>
          </p:nvPr>
        </p:nvSpPr>
        <p:spPr/>
        <p:txBody>
          <a:bodyPr>
            <a:normAutofit/>
          </a:bodyPr>
          <a:lstStyle/>
          <a:p>
            <a:r>
              <a:rPr lang="en-US" dirty="0"/>
              <a:t>Reliability values range from 0 to 1</a:t>
            </a:r>
          </a:p>
          <a:p>
            <a:pPr lvl="1"/>
            <a:r>
              <a:rPr lang="en-US" dirty="0"/>
              <a:t>Values closer to 1 represent stronger reliability.</a:t>
            </a:r>
          </a:p>
          <a:p>
            <a:pPr lvl="1"/>
            <a:r>
              <a:rPr lang="en-US" dirty="0"/>
              <a:t>Mathematically, reliability is the ratio of true variance over true variance plus error variance.</a:t>
            </a:r>
          </a:p>
          <a:p>
            <a:r>
              <a:rPr lang="en-US" dirty="0"/>
              <a:t>Intraclass correlation coefficient (ICC) is a measure of reliability that reflects both degree of correlation and agreement between measurements, offering an advantage over historical methods (e.g., Pearson correlation coefficient)</a:t>
            </a:r>
          </a:p>
        </p:txBody>
      </p:sp>
      <p:sp>
        <p:nvSpPr>
          <p:cNvPr id="5" name="Slide Number Placeholder 4">
            <a:extLst>
              <a:ext uri="{FF2B5EF4-FFF2-40B4-BE49-F238E27FC236}">
                <a16:creationId xmlns:a16="http://schemas.microsoft.com/office/drawing/2014/main" id="{00DC6F33-35E9-E188-4BFE-708519ED10C9}"/>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6" name="TextBox 5">
            <a:extLst>
              <a:ext uri="{FF2B5EF4-FFF2-40B4-BE49-F238E27FC236}">
                <a16:creationId xmlns:a16="http://schemas.microsoft.com/office/drawing/2014/main" id="{DCACD873-8046-C704-929F-FC48AAB6FF45}"/>
              </a:ext>
            </a:extLst>
          </p:cNvPr>
          <p:cNvSpPr txBox="1"/>
          <p:nvPr/>
        </p:nvSpPr>
        <p:spPr>
          <a:xfrm>
            <a:off x="3501483" y="6324600"/>
            <a:ext cx="7348655" cy="430374"/>
          </a:xfrm>
          <a:prstGeom prst="rect">
            <a:avLst/>
          </a:prstGeom>
          <a:noFill/>
        </p:spPr>
        <p:txBody>
          <a:bodyPr wrap="square" rtlCol="0">
            <a:spAutoFit/>
          </a:bodyPr>
          <a:lstStyle/>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Source: Koo, TK, Li, MY. A Guideline of Selecting and Reporting Intraclass Correlation Coefficients for Reliability Research.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J. </a:t>
            </a: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Chiropr</a:t>
            </a:r>
            <a:r>
              <a:rPr lang="en-US" sz="1050" i="1" dirty="0">
                <a:effectLst/>
                <a:latin typeface="Calibri" panose="020F0502020204030204" pitchFamily="34" charset="0"/>
                <a:ea typeface="Calibri" panose="020F0502020204030204" pitchFamily="34" charset="0"/>
                <a:cs typeface="Times New Roman" panose="02020603050405020304" pitchFamily="18" charset="0"/>
              </a:rPr>
              <a:t>. Med. </a:t>
            </a:r>
            <a:r>
              <a:rPr lang="en-US" sz="1050" dirty="0">
                <a:effectLst/>
                <a:latin typeface="Calibri" panose="020F0502020204030204" pitchFamily="34" charset="0"/>
                <a:ea typeface="Calibri" panose="020F0502020204030204" pitchFamily="34" charset="0"/>
                <a:cs typeface="Times New Roman" panose="02020603050405020304" pitchFamily="18" charset="0"/>
              </a:rPr>
              <a:t>2016</a:t>
            </a:r>
            <a:r>
              <a:rPr lang="en-US" sz="1050" i="1" dirty="0">
                <a:latin typeface="Calibri" panose="020F0502020204030204" pitchFamily="34" charset="0"/>
                <a:ea typeface="Calibri" panose="020F0502020204030204" pitchFamily="34" charset="0"/>
                <a:cs typeface="Times New Roman" panose="02020603050405020304" pitchFamily="18" charset="0"/>
              </a:rPr>
              <a:t>;</a:t>
            </a:r>
            <a:r>
              <a:rPr lang="en-US" sz="1050" dirty="0">
                <a:effectLst/>
                <a:latin typeface="Calibri" panose="020F0502020204030204" pitchFamily="34" charset="0"/>
                <a:ea typeface="Calibri" panose="020F0502020204030204" pitchFamily="34" charset="0"/>
                <a:cs typeface="Times New Roman" panose="02020603050405020304" pitchFamily="18" charset="0"/>
              </a:rPr>
              <a:t>15,155-163.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https://www.ncbi.nlm.nih.gov/pmc/articles/PMC4913118/pdf/main.pdf</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Accessed July 7, 2022. </a:t>
            </a:r>
          </a:p>
        </p:txBody>
      </p:sp>
      <p:sp>
        <p:nvSpPr>
          <p:cNvPr id="4" name="Date Placeholder 3">
            <a:extLst>
              <a:ext uri="{FF2B5EF4-FFF2-40B4-BE49-F238E27FC236}">
                <a16:creationId xmlns:a16="http://schemas.microsoft.com/office/drawing/2014/main" id="{38293972-655B-2CD0-63E1-2ACA7E6C2D43}"/>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360207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607B3-01F2-EFFC-BA5B-68F702978189}"/>
              </a:ext>
            </a:extLst>
          </p:cNvPr>
          <p:cNvSpPr>
            <a:spLocks noGrp="1"/>
          </p:cNvSpPr>
          <p:nvPr>
            <p:ph type="title"/>
          </p:nvPr>
        </p:nvSpPr>
        <p:spPr/>
        <p:txBody>
          <a:bodyPr/>
          <a:lstStyle/>
          <a:p>
            <a:r>
              <a:rPr lang="en-US" dirty="0"/>
              <a:t>Using the Intraclass Correlation Coefficient</a:t>
            </a:r>
          </a:p>
        </p:txBody>
      </p:sp>
      <p:sp>
        <p:nvSpPr>
          <p:cNvPr id="2" name="Content Placeholder 1">
            <a:extLst>
              <a:ext uri="{FF2B5EF4-FFF2-40B4-BE49-F238E27FC236}">
                <a16:creationId xmlns:a16="http://schemas.microsoft.com/office/drawing/2014/main" id="{7E9075D8-E09C-00C1-D4B8-4E3C333CEC87}"/>
              </a:ext>
            </a:extLst>
          </p:cNvPr>
          <p:cNvSpPr>
            <a:spLocks noGrp="1"/>
          </p:cNvSpPr>
          <p:nvPr>
            <p:ph idx="1"/>
          </p:nvPr>
        </p:nvSpPr>
        <p:spPr/>
        <p:txBody>
          <a:bodyPr>
            <a:normAutofit/>
          </a:bodyPr>
          <a:lstStyle/>
          <a:p>
            <a:r>
              <a:rPr lang="en-US" dirty="0"/>
              <a:t>Different types of reliability can be assessed with ICC.</a:t>
            </a:r>
          </a:p>
          <a:p>
            <a:pPr lvl="1"/>
            <a:r>
              <a:rPr lang="en-US" dirty="0"/>
              <a:t>Inter-rater – the extent two observers agree on the same phenomenon.</a:t>
            </a:r>
          </a:p>
          <a:p>
            <a:pPr lvl="1"/>
            <a:r>
              <a:rPr lang="en-US" dirty="0"/>
              <a:t>Intra-rater – extent of consistency of one observer. </a:t>
            </a:r>
          </a:p>
          <a:p>
            <a:pPr lvl="1"/>
            <a:r>
              <a:rPr lang="en-US" dirty="0"/>
              <a:t>Test-retest – extent a survey/instrument provides same response under the same conditions.</a:t>
            </a:r>
          </a:p>
          <a:p>
            <a:r>
              <a:rPr lang="en-US" b="0" i="0" dirty="0">
                <a:solidFill>
                  <a:srgbClr val="171717"/>
                </a:solidFill>
                <a:effectLst/>
              </a:rPr>
              <a:t>There are multiple variations of ICC, that can give different results when applied to the same set of data: </a:t>
            </a:r>
          </a:p>
          <a:p>
            <a:pPr lvl="1"/>
            <a:r>
              <a:rPr lang="en-US" b="0" i="0" dirty="0">
                <a:solidFill>
                  <a:srgbClr val="171717"/>
                </a:solidFill>
                <a:effectLst/>
              </a:rPr>
              <a:t>How do you know which variation of the ICC to use? </a:t>
            </a:r>
          </a:p>
          <a:p>
            <a:endParaRPr lang="en-US" dirty="0"/>
          </a:p>
        </p:txBody>
      </p:sp>
      <p:sp>
        <p:nvSpPr>
          <p:cNvPr id="5" name="Slide Number Placeholder 4">
            <a:extLst>
              <a:ext uri="{FF2B5EF4-FFF2-40B4-BE49-F238E27FC236}">
                <a16:creationId xmlns:a16="http://schemas.microsoft.com/office/drawing/2014/main" id="{25323332-75AE-4914-29F3-D66CD609D14E}"/>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9F309745-D042-8071-886A-DAE07B0D4D82}"/>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48639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22E757-6616-4EFD-E4DF-013616646269}"/>
              </a:ext>
            </a:extLst>
          </p:cNvPr>
          <p:cNvSpPr>
            <a:spLocks noGrp="1"/>
          </p:cNvSpPr>
          <p:nvPr>
            <p:ph type="title"/>
          </p:nvPr>
        </p:nvSpPr>
        <p:spPr/>
        <p:txBody>
          <a:bodyPr/>
          <a:lstStyle/>
          <a:p>
            <a:r>
              <a:rPr lang="en-US" dirty="0"/>
              <a:t>Intraclass Correlation Coefficient Variations</a:t>
            </a:r>
          </a:p>
        </p:txBody>
      </p:sp>
      <p:sp>
        <p:nvSpPr>
          <p:cNvPr id="2" name="Content Placeholder 1">
            <a:extLst>
              <a:ext uri="{FF2B5EF4-FFF2-40B4-BE49-F238E27FC236}">
                <a16:creationId xmlns:a16="http://schemas.microsoft.com/office/drawing/2014/main" id="{03B13995-559D-4C03-AD43-EB5468902E9E}"/>
              </a:ext>
            </a:extLst>
          </p:cNvPr>
          <p:cNvSpPr>
            <a:spLocks noGrp="1"/>
          </p:cNvSpPr>
          <p:nvPr>
            <p:ph sz="half" idx="1"/>
          </p:nvPr>
        </p:nvSpPr>
        <p:spPr>
          <a:xfrm>
            <a:off x="457200" y="1752600"/>
            <a:ext cx="4027136" cy="3571875"/>
          </a:xfrm>
        </p:spPr>
        <p:txBody>
          <a:bodyPr>
            <a:normAutofit fontScale="85000" lnSpcReduction="10000"/>
          </a:bodyPr>
          <a:lstStyle/>
          <a:p>
            <a:pPr marL="0" indent="0">
              <a:buNone/>
            </a:pPr>
            <a:r>
              <a:rPr lang="en-US" b="0" i="0" dirty="0">
                <a:solidFill>
                  <a:srgbClr val="171717"/>
                </a:solidFill>
                <a:effectLst/>
                <a:latin typeface="OpenSans-Regular"/>
              </a:rPr>
              <a:t>The variation selected depends on the:</a:t>
            </a:r>
          </a:p>
          <a:p>
            <a:pPr lvl="1"/>
            <a:r>
              <a:rPr lang="en-US" b="0" i="0" dirty="0">
                <a:solidFill>
                  <a:srgbClr val="171717"/>
                </a:solidFill>
                <a:effectLst/>
                <a:latin typeface="OpenSans-Regular"/>
              </a:rPr>
              <a:t>model (random or mixed effects)</a:t>
            </a:r>
          </a:p>
          <a:p>
            <a:pPr lvl="1"/>
            <a:r>
              <a:rPr lang="en-US" b="0" i="0" dirty="0">
                <a:solidFill>
                  <a:srgbClr val="171717"/>
                </a:solidFill>
                <a:effectLst/>
                <a:latin typeface="OpenSans-Regular"/>
              </a:rPr>
              <a:t>form (number of raters; single or </a:t>
            </a:r>
            <a:r>
              <a:rPr lang="en-US" b="0" i="1" dirty="0">
                <a:solidFill>
                  <a:srgbClr val="171717"/>
                </a:solidFill>
                <a:effectLst/>
                <a:latin typeface="OpenSans-Regular"/>
              </a:rPr>
              <a:t>k)</a:t>
            </a:r>
          </a:p>
          <a:p>
            <a:pPr lvl="1"/>
            <a:r>
              <a:rPr lang="en-US" b="0" i="0" dirty="0">
                <a:solidFill>
                  <a:srgbClr val="171717"/>
                </a:solidFill>
                <a:effectLst/>
                <a:latin typeface="OpenSans-Regular"/>
              </a:rPr>
              <a:t>the type of reliability of interest (agreement or consistency in ratings)</a:t>
            </a:r>
            <a:endParaRPr lang="en-US" dirty="0"/>
          </a:p>
        </p:txBody>
      </p:sp>
      <p:pic>
        <p:nvPicPr>
          <p:cNvPr id="10" name="Picture 9" descr="Variations of Intraclass Correlation contains Definitions of 1 way random, 2 way random and 2 way mixed .Form 1  is included with definition and Form K with definition">
            <a:extLst>
              <a:ext uri="{FF2B5EF4-FFF2-40B4-BE49-F238E27FC236}">
                <a16:creationId xmlns:a16="http://schemas.microsoft.com/office/drawing/2014/main" id="{C0A2A07F-5BDC-318E-5274-B60EF78BF919}"/>
              </a:ext>
            </a:extLst>
          </p:cNvPr>
          <p:cNvPicPr>
            <a:picLocks noChangeAspect="1"/>
          </p:cNvPicPr>
          <p:nvPr/>
        </p:nvPicPr>
        <p:blipFill>
          <a:blip r:embed="rId3"/>
          <a:stretch>
            <a:fillRect/>
          </a:stretch>
        </p:blipFill>
        <p:spPr>
          <a:xfrm>
            <a:off x="4627211" y="1659035"/>
            <a:ext cx="7250464" cy="4572000"/>
          </a:xfrm>
          <a:prstGeom prst="rect">
            <a:avLst/>
          </a:prstGeom>
        </p:spPr>
      </p:pic>
      <p:sp>
        <p:nvSpPr>
          <p:cNvPr id="5" name="Slide Number Placeholder 4">
            <a:extLst>
              <a:ext uri="{FF2B5EF4-FFF2-40B4-BE49-F238E27FC236}">
                <a16:creationId xmlns:a16="http://schemas.microsoft.com/office/drawing/2014/main" id="{B6B78420-FBCE-D497-23B4-9648951885B5}"/>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7" name="TextBox 6">
            <a:extLst>
              <a:ext uri="{FF2B5EF4-FFF2-40B4-BE49-F238E27FC236}">
                <a16:creationId xmlns:a16="http://schemas.microsoft.com/office/drawing/2014/main" id="{05248F3C-3D62-6245-1E9E-1B5CA9485A12}"/>
              </a:ext>
            </a:extLst>
          </p:cNvPr>
          <p:cNvSpPr txBox="1"/>
          <p:nvPr/>
        </p:nvSpPr>
        <p:spPr>
          <a:xfrm>
            <a:off x="2989588" y="6350913"/>
            <a:ext cx="7983212" cy="430887"/>
          </a:xfrm>
          <a:prstGeom prst="rect">
            <a:avLst/>
          </a:prstGeom>
          <a:noFill/>
        </p:spPr>
        <p:txBody>
          <a:bodyPr wrap="square" rtlCol="0">
            <a:spAutoFit/>
          </a:bodyPr>
          <a:lstStyle/>
          <a:p>
            <a:r>
              <a:rPr lang="en-US" sz="1100" dirty="0"/>
              <a:t>Source: MMS Blueprint Measure Lifecycle. MMShub.cms.gov. Updated: May 2022. </a:t>
            </a:r>
            <a:r>
              <a:rPr lang="en-US" sz="1100" dirty="0">
                <a:hlinkClick r:id="rId4"/>
              </a:rPr>
              <a:t>https://mmshub.cms.gov/measure-lifecycle/measure-testing/evaluation-criteria/scientific-acceptability/reliability</a:t>
            </a:r>
            <a:r>
              <a:rPr lang="en-US" sz="1100" dirty="0"/>
              <a:t>. Accessed July 7, 2022. </a:t>
            </a:r>
          </a:p>
        </p:txBody>
      </p:sp>
      <p:sp>
        <p:nvSpPr>
          <p:cNvPr id="4" name="Date Placeholder 3">
            <a:extLst>
              <a:ext uri="{FF2B5EF4-FFF2-40B4-BE49-F238E27FC236}">
                <a16:creationId xmlns:a16="http://schemas.microsoft.com/office/drawing/2014/main" id="{72689759-59C2-B776-3469-3E9CDD21A154}"/>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91065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E47E12-3F07-6331-D2B3-6853DBCEDC59}"/>
              </a:ext>
            </a:extLst>
          </p:cNvPr>
          <p:cNvSpPr>
            <a:spLocks noGrp="1"/>
          </p:cNvSpPr>
          <p:nvPr>
            <p:ph type="title"/>
          </p:nvPr>
        </p:nvSpPr>
        <p:spPr/>
        <p:txBody>
          <a:bodyPr/>
          <a:lstStyle/>
          <a:p>
            <a:r>
              <a:rPr lang="en-US" dirty="0"/>
              <a:t>Signal-to-Noise</a:t>
            </a:r>
          </a:p>
        </p:txBody>
      </p:sp>
      <p:sp>
        <p:nvSpPr>
          <p:cNvPr id="2" name="Content Placeholder 1">
            <a:extLst>
              <a:ext uri="{FF2B5EF4-FFF2-40B4-BE49-F238E27FC236}">
                <a16:creationId xmlns:a16="http://schemas.microsoft.com/office/drawing/2014/main" id="{65626D6D-70DA-5637-BD32-0C7759BF11F0}"/>
              </a:ext>
            </a:extLst>
          </p:cNvPr>
          <p:cNvSpPr>
            <a:spLocks noGrp="1"/>
          </p:cNvSpPr>
          <p:nvPr>
            <p:ph idx="1"/>
          </p:nvPr>
        </p:nvSpPr>
        <p:spPr/>
        <p:txBody>
          <a:bodyPr/>
          <a:lstStyle/>
          <a:p>
            <a:r>
              <a:rPr lang="en-US" dirty="0"/>
              <a:t>Another way to assess measure score reliability is to calculate the signal-to-noise ratio (e.g., Adams, 2009) which estimates the proportion of variability in measured performance that can be explained by the real differences in performance between measured entities.</a:t>
            </a:r>
          </a:p>
          <a:p>
            <a:r>
              <a:rPr lang="en-US" dirty="0"/>
              <a:t>The relationship between signal-to-noise and ICC and why reliability results may differ between the two is unclear</a:t>
            </a:r>
          </a:p>
          <a:p>
            <a:pPr lvl="1"/>
            <a:r>
              <a:rPr lang="en-US" dirty="0"/>
              <a:t>Efforts to clarify the relationship between the two statistics are underway</a:t>
            </a:r>
          </a:p>
          <a:p>
            <a:endParaRPr lang="en-US" dirty="0"/>
          </a:p>
        </p:txBody>
      </p:sp>
      <p:sp>
        <p:nvSpPr>
          <p:cNvPr id="5" name="Slide Number Placeholder 4">
            <a:extLst>
              <a:ext uri="{FF2B5EF4-FFF2-40B4-BE49-F238E27FC236}">
                <a16:creationId xmlns:a16="http://schemas.microsoft.com/office/drawing/2014/main" id="{5D7AA1F9-AA03-876C-3AD1-FD07F018416D}"/>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6" name="TextBox 5">
            <a:extLst>
              <a:ext uri="{FF2B5EF4-FFF2-40B4-BE49-F238E27FC236}">
                <a16:creationId xmlns:a16="http://schemas.microsoft.com/office/drawing/2014/main" id="{3CB2A27E-B8C9-6D09-7680-7D69EB30A31D}"/>
              </a:ext>
            </a:extLst>
          </p:cNvPr>
          <p:cNvSpPr txBox="1"/>
          <p:nvPr/>
        </p:nvSpPr>
        <p:spPr>
          <a:xfrm>
            <a:off x="4628444" y="6043394"/>
            <a:ext cx="6163734" cy="646331"/>
          </a:xfrm>
          <a:prstGeom prst="rect">
            <a:avLst/>
          </a:prstGeom>
          <a:noFill/>
        </p:spPr>
        <p:txBody>
          <a:bodyPr wrap="square" rtlCol="0">
            <a:spAutoFit/>
          </a:bodyPr>
          <a:lstStyle/>
          <a:p>
            <a:r>
              <a:rPr lang="en-US" dirty="0">
                <a:hlinkClick r:id="rId3"/>
              </a:rPr>
              <a:t>Source: Adams, JL (2009). The Reliability of Provider Profiling: A Tutorial</a:t>
            </a:r>
            <a:r>
              <a:rPr lang="en-US" dirty="0"/>
              <a:t>. Santa Monica, CA: RAND Corporation.</a:t>
            </a:r>
          </a:p>
        </p:txBody>
      </p:sp>
      <p:sp>
        <p:nvSpPr>
          <p:cNvPr id="4" name="Date Placeholder 3">
            <a:extLst>
              <a:ext uri="{FF2B5EF4-FFF2-40B4-BE49-F238E27FC236}">
                <a16:creationId xmlns:a16="http://schemas.microsoft.com/office/drawing/2014/main" id="{1F281378-F7FB-3190-9CF9-A2E843DD7CAF}"/>
              </a:ext>
            </a:extLst>
          </p:cNvPr>
          <p:cNvSpPr>
            <a:spLocks noGrp="1"/>
          </p:cNvSpPr>
          <p:nvPr>
            <p:ph type="dt" sz="half" idx="10"/>
          </p:nvPr>
        </p:nvSpPr>
        <p:spPr/>
        <p:txBody>
          <a:bodyPr/>
          <a:lstStyle/>
          <a:p>
            <a:fld id="{097C0194-4FDA-43AF-9F3B-BE4B0F1060EB}" type="datetime1">
              <a:rPr lang="en-US" smtClean="0"/>
              <a:t>8/30/2022</a:t>
            </a:fld>
            <a:endParaRPr lang="en-US" dirty="0"/>
          </a:p>
        </p:txBody>
      </p:sp>
    </p:spTree>
    <p:extLst>
      <p:ext uri="{BB962C8B-B14F-4D97-AF65-F5344CB8AC3E}">
        <p14:creationId xmlns:p14="http://schemas.microsoft.com/office/powerpoint/2010/main" val="2655763397"/>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85f45de-9781-4f9c-a476-faa529bf8047"/>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3152</Words>
  <Application>Microsoft Office PowerPoint</Application>
  <PresentationFormat>Widescreen</PresentationFormat>
  <Paragraphs>208</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OpenSans-Regular</vt:lpstr>
      <vt:lpstr>Wingdings</vt:lpstr>
      <vt:lpstr>CMS theme 2019</vt:lpstr>
      <vt:lpstr>Measure Testing Problems and Solutions A testing topic roundup </vt:lpstr>
      <vt:lpstr>Background</vt:lpstr>
      <vt:lpstr>Goals of Session</vt:lpstr>
      <vt:lpstr>Intraclass Correlation Coefficient </vt:lpstr>
      <vt:lpstr>Reliability</vt:lpstr>
      <vt:lpstr>Evaluating Reliability</vt:lpstr>
      <vt:lpstr>Using the Intraclass Correlation Coefficient</vt:lpstr>
      <vt:lpstr>Intraclass Correlation Coefficient Variations</vt:lpstr>
      <vt:lpstr>Signal-to-Noise</vt:lpstr>
      <vt:lpstr>Data Element Terminology</vt:lpstr>
      <vt:lpstr>Data Element Definitions</vt:lpstr>
      <vt:lpstr>Data Element vs. Person/Encounter Level</vt:lpstr>
      <vt:lpstr>Critical Person/Encounter Level Elements</vt:lpstr>
      <vt:lpstr>Assessing Feasibility</vt:lpstr>
      <vt:lpstr>Feasibility Definition</vt:lpstr>
      <vt:lpstr>Feasibility Assessments</vt:lpstr>
      <vt:lpstr>eCQM Feasibility Scorecard</vt:lpstr>
      <vt:lpstr>Assessing Quality Measure Feasibility</vt:lpstr>
      <vt:lpstr>Frameworks to Assess Feasibility</vt:lpstr>
      <vt:lpstr>Discussion Questions</vt:lpstr>
      <vt:lpstr>Upcoming Public Webinars</vt:lpstr>
      <vt:lpstr>CMS Melissa Gross (CMS Lead) Contact: Melissa.Gross@cms.hhs.gov</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Session Measure Problems</dc:title>
  <dc:creator/>
  <cp:keywords>508, Informaiton Sessions, Measure Problems</cp:keywords>
  <cp:lastModifiedBy/>
  <cp:revision>1</cp:revision>
  <dcterms:created xsi:type="dcterms:W3CDTF">2016-08-30T18:54:20Z</dcterms:created>
  <dcterms:modified xsi:type="dcterms:W3CDTF">2022-08-30T15:43:07Z</dcterms:modified>
  <cp:category>PPT , 508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