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94" r:id="rId5"/>
  </p:sldMasterIdLst>
  <p:notesMasterIdLst>
    <p:notesMasterId r:id="rId28"/>
  </p:notesMasterIdLst>
  <p:handoutMasterIdLst>
    <p:handoutMasterId r:id="rId29"/>
  </p:handoutMasterIdLst>
  <p:sldIdLst>
    <p:sldId id="473" r:id="rId6"/>
    <p:sldId id="1978" r:id="rId7"/>
    <p:sldId id="504" r:id="rId8"/>
    <p:sldId id="514" r:id="rId9"/>
    <p:sldId id="538" r:id="rId10"/>
    <p:sldId id="545" r:id="rId11"/>
    <p:sldId id="539" r:id="rId12"/>
    <p:sldId id="527" r:id="rId13"/>
    <p:sldId id="540" r:id="rId14"/>
    <p:sldId id="518" r:id="rId15"/>
    <p:sldId id="528" r:id="rId16"/>
    <p:sldId id="519" r:id="rId17"/>
    <p:sldId id="543" r:id="rId18"/>
    <p:sldId id="541" r:id="rId19"/>
    <p:sldId id="544" r:id="rId20"/>
    <p:sldId id="522" r:id="rId21"/>
    <p:sldId id="536" r:id="rId22"/>
    <p:sldId id="537" r:id="rId23"/>
    <p:sldId id="481" r:id="rId24"/>
    <p:sldId id="485" r:id="rId25"/>
    <p:sldId id="1980" r:id="rId26"/>
    <p:sldId id="19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85"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71995" autoAdjust="0"/>
  </p:normalViewPr>
  <p:slideViewPr>
    <p:cSldViewPr snapToGrid="0">
      <p:cViewPr varScale="1">
        <p:scale>
          <a:sx n="62" d="100"/>
          <a:sy n="62" d="100"/>
        </p:scale>
        <p:origin x="816" y="43"/>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9/26/2022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9/26/2022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1</a:t>
            </a:fld>
            <a:endParaRPr lang="en-US" dirty="0"/>
          </a:p>
        </p:txBody>
      </p:sp>
    </p:spTree>
    <p:extLst>
      <p:ext uri="{BB962C8B-B14F-4D97-AF65-F5344CB8AC3E}">
        <p14:creationId xmlns:p14="http://schemas.microsoft.com/office/powerpoint/2010/main" val="198622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gains have been made with the AIAN population in these three primary goals areas, this along with applying valuable insights and lessons learned towards future program improvements.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19882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on this slide are some of the core measures in the AIAN space.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00211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opioid prescribing has declined and the statute is limited in terms of working with outlier prescribers, we currently are engaging with a very small pool of roughly 200.  We obtain our list of outlier prescribers from the Center for Program Integrity, and iQIIG provides TA through a national contractor.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challenges in this program, not simply due to limitations from the statutes that focus us on a very small group of providers, but inherent challenges with effective outreach and communication and in providing the required TA.  Presently, we are in the midst of program reassessment to gauge short-term actions that may be effective, as well as thinking long-term.</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37621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Listed on this slide are some of the measures addressed in the program.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754967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ESRD Networks</a:t>
            </a:r>
            <a:r>
              <a:rPr lang="en-US" sz="1800" dirty="0">
                <a:effectLst/>
                <a:latin typeface="Calibri" panose="020F0502020204030204" pitchFamily="34" charset="0"/>
                <a:ea typeface="Calibri" panose="020F0502020204030204" pitchFamily="34" charset="0"/>
                <a:cs typeface="Times New Roman" panose="02020603050405020304" pitchFamily="18" charset="0"/>
              </a:rPr>
              <a:t>—A statutorily mandated/funded program to improve care for dialysis patients.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ETCLC</a:t>
            </a:r>
            <a:r>
              <a:rPr lang="en-US" sz="1800" dirty="0">
                <a:effectLst/>
                <a:latin typeface="Calibri" panose="020F0502020204030204" pitchFamily="34" charset="0"/>
                <a:ea typeface="Calibri" panose="020F0502020204030204" pitchFamily="34" charset="0"/>
                <a:cs typeface="Times New Roman" panose="02020603050405020304" pitchFamily="18" charset="0"/>
              </a:rPr>
              <a:t>—CMS developed this payment model with the express goal to increase kidney transplantation nationwide.  In the development and administration of this contract we collaborate with the innovation center and HRSA for that oversight and direction. They have recruited 80% of all transplant centers in the nation, 80% of OPOs, and two donor hospitals per OPO, and therefore is a large collaborative bringing together the entire community.  Lastly, we review data to identify the highest performers in each area and disseminate those best practices from the high performers across the transplant community.</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27484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Treatment of depression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COVID triggered an increase of depression in the ESRD community, since many individuals are isolated, and so there is a focus on screening and referral for treatment.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Kidney transplant</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primary method of increasing patient quality of life for ESRD patients.  We try to increase those that are on a wait list and the number of actual patients that are transplanted.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Vaccinations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—Pneumococcal and flu vaccinations focusing on patients and staff.  For the nursing home program a strong focus on infection control to reduce the spread of COVID-19 in dialysis facilities, including TA to clinics with increases in COVID cases, and COVID vaccination efforts for staff and patients.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39463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Aim 2</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discard aim focuses on decreasing the discard rate of procured kidneys with a KDPI score greater than or equal to 60, and decreasing that discard rate of procured kidneys below the 60 KDPI, for which there are different metrics for each kidney type.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Aim 3</a:t>
            </a:r>
            <a:r>
              <a:rPr lang="en-US" sz="1800" dirty="0">
                <a:effectLst/>
                <a:latin typeface="Calibri" panose="020F0502020204030204" pitchFamily="34" charset="0"/>
                <a:ea typeface="Calibri" panose="020F0502020204030204" pitchFamily="34" charset="0"/>
                <a:cs typeface="Times New Roman" panose="02020603050405020304" pitchFamily="18" charset="0"/>
              </a:rPr>
              <a:t>—Focuses on increasing the number of deceased donor kidneys with a KDPI greater than 60 that are recovered for transplant.  Currently, the higher KDPI kidneys are not used often, and in certain circumstances may increase transplant rates, increase quality of life, and help some avoid dialysis.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77881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85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B898A01-842B-0042-9AB7-55364486B9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79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100 staff are located in Baltimore and locations across the U.S. that serve as quality improvement leaders responsible for healthcare quality improvement in nursing homes, hospitals, communities, dialysis facilities with the AIAN population. The Beneficiary and Family Centered Care (BFCC) advocacy program provides beneficiary protections and oversight.</a:t>
            </a:r>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7410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task is completed through quality improvement contracts. The QIOs work with nursing homes and hospitals and communities.  The HQIP has a hospital quality improvement contractor, and the ESRD Networks work in the kidney health space, for which these contracts run over five-year periods or terms.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Being one of the largest federal programs devoted to quality improvement we have a huge sense of responsibility and accountability, and that is infused throughout various aspects of the program — whether it’s the design of the program or outcomes-based payments.  These are contractors paid for outcomes achieved and through frequent monitoring and evaluation.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53528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Measurement is a critical part of quality improvement, since it quantifies healthcare processes and outcomes, and provides the needed data as the basis for quality improvement efforts.  Through meaningful alignment we can increase CMS’ impact in the quality safety space in the utilization of measurement data — between the focus of measurement and improvement we can hone in on gaps and build on that data to deploy quality improvement interventions to change behavior and likely outcomes, with the express goal of improving outcomes for patients and improving the overall patient experience.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Vaccine assistance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—QIOs help to procure vaccines where they were not as available through onsite mobile vaccine clinics and booster clinics directly at nursing homes, or close by to ensure convenience to staff and residents. They also assist administrators in nursing homes to reduce vaccination hesitancy.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Improve quality of care transitions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 patient or resident in a nursing home frequently goes through other avenues of care, either requiring a transfer to a PCP or unfortunately hospitalization.  We strive to ensure those transitions are done as carefully and safely as possible.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97901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entire focus remains on increasing patient safety and reducing harm from preventable events and during transitions of care.  CMS has approved infection control and prevention training using many resources, especially those provided by the CDC as the source of truth.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88757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directs the QIOs to provide TA and training to providers and community partners.  For instance, the Area Council on Aging (COA) has seen great success working with churches and their ministries, other health departments and providers of care to beneficiaries.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Reduce harm from opioid use</a:t>
            </a:r>
            <a:r>
              <a:rPr lang="en-US" sz="1800" dirty="0">
                <a:effectLst/>
                <a:latin typeface="Calibri" panose="020F0502020204030204" pitchFamily="34" charset="0"/>
                <a:ea typeface="Calibri" panose="020F0502020204030204" pitchFamily="34" charset="0"/>
                <a:cs typeface="Times New Roman" panose="02020603050405020304" pitchFamily="18" charset="0"/>
              </a:rPr>
              <a:t>—We disseminated information about COVID vaccines, although the primary goals surround reducing harms from opioid use with an emphasis on how opioids are prescribed.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Transitions of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—We coordinate hospitals and emergency departments to ensure patients are discharged safely, and that there are no unplanned returns to the hospital or emergency department for various preventable incidences.  If possible, we manage chronic conditions to reduce the need for the patients who have a more serious illness or to be hospitalized or end up in the emergency department.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69272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Care coordination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Hospital utilization pertains to safe discharges and readmissions.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Opioid utilization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—Addresses adverse drug events for opioids and how they are prevented.  Also, the dissemination of opioid best use practices with physicians and providers to safely prescribe these very dangerous drugs while reducing the opportunities for patient harms.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Emergency preparedness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that providers in healthcare facilities in communities have a localized emergency preparedness plan.  Currently, some nursing homes and providers have off-the-shelf emergency plans which may not take into account emergencies such as flooding.</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Chronic disease management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—To reduce incidences of heart attacks and stroke and kidney disease, along with outpatient cardiac rehabilitation to ensure a patient is as close to baseline as possible after the incident.  We also look at reducing diabetes and ways to help prevent kidney disease.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Vaccination &amp; booster rates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would increase influenza vaccination, pneumonia vaccinations, and then COVID-19 vaccinations among our beneficiaries.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0887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hospital program is a four-year program that began in 2020 and ends in 2024, with a focus on roughly 2,000 hospitals.  They are small and rural and include CAHs that provide care to vulnerable populations, with a total population served by these hospitals of about a million Medicare beneficiaries.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71766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Decreased opioid misuse</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quality improvement contractors have made gains in the behavioral health outcome space with opioid prescribing and adverse drug events.  Nationally there’s been a significant decline in the number of opioid prescriptions, and also deaths due to overdose.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Patient safety</a:t>
            </a:r>
            <a:r>
              <a:rPr lang="en-US" sz="1800" dirty="0">
                <a:effectLst/>
                <a:latin typeface="Calibri" panose="020F0502020204030204" pitchFamily="34" charset="0"/>
                <a:ea typeface="Calibri" panose="020F0502020204030204" pitchFamily="34" charset="0"/>
                <a:cs typeface="Times New Roman" panose="02020603050405020304" pitchFamily="18" charset="0"/>
              </a:rPr>
              <a:t>—Listening sessions were held with large national stakeholders in the patient safety space including IHI, AHA, American central hospitals and the Joint Commission.  The feedback received was in terms of the experiences on the frontlines around challenges in patient safety.  There are currently recommendations to design a quality improvement package responsive to these existing challenges.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422454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9/26/2022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9/26/2022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9/26/2022</a:t>
            </a:fld>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9/26/2022</a:t>
            </a:fld>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9/26/2022</a:t>
            </a:fld>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9/26/2022</a:t>
            </a:fld>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9/26/2022</a:t>
            </a:fld>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9/26/2022</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9/26/2022</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9/26/2022</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9/26/2022</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9/26/2022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9/26/2022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9/26/2022</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9/26/2022</a:t>
            </a:fld>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9/26/2022</a:t>
            </a:fld>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4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242497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2"/>
        <p:cNvGrpSpPr/>
        <p:nvPr/>
      </p:nvGrpSpPr>
      <p:grpSpPr>
        <a:xfrm>
          <a:off x="0" y="0"/>
          <a:ext cx="0" cy="0"/>
          <a:chOff x="0" y="0"/>
          <a:chExt cx="0" cy="0"/>
        </a:xfrm>
      </p:grpSpPr>
      <p:sp>
        <p:nvSpPr>
          <p:cNvPr id="153" name="Google Shape;153;p49"/>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9"/>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49"/>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9"/>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53432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8"/>
        <p:cNvGrpSpPr/>
        <p:nvPr/>
      </p:nvGrpSpPr>
      <p:grpSpPr>
        <a:xfrm>
          <a:off x="0" y="0"/>
          <a:ext cx="0" cy="0"/>
          <a:chOff x="0" y="0"/>
          <a:chExt cx="0" cy="0"/>
        </a:xfrm>
      </p:grpSpPr>
      <p:sp>
        <p:nvSpPr>
          <p:cNvPr id="159" name="Google Shape;159;p71"/>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71"/>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71"/>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71"/>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1"/>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09960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4"/>
        <p:cNvGrpSpPr/>
        <p:nvPr/>
      </p:nvGrpSpPr>
      <p:grpSpPr>
        <a:xfrm>
          <a:off x="0" y="0"/>
          <a:ext cx="0" cy="0"/>
          <a:chOff x="0" y="0"/>
          <a:chExt cx="0" cy="0"/>
        </a:xfrm>
      </p:grpSpPr>
      <p:pic>
        <p:nvPicPr>
          <p:cNvPr id="165" name="Google Shape;165;p72" descr="Chart,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72"/>
          <p:cNvSpPr/>
          <p:nvPr/>
        </p:nvSpPr>
        <p:spPr>
          <a:xfrm>
            <a:off x="0" y="0"/>
            <a:ext cx="12192000" cy="6850525"/>
          </a:xfrm>
          <a:prstGeom prst="rect">
            <a:avLst/>
          </a:prstGeom>
          <a:gradFill>
            <a:gsLst>
              <a:gs pos="0">
                <a:srgbClr val="E4E5FB">
                  <a:alpha val="0"/>
                </a:srgbClr>
              </a:gs>
              <a:gs pos="100000">
                <a:srgbClr val="E4E5FB">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72"/>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2"/>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72"/>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a:solidFill>
                  <a:schemeClr val="dk1"/>
                </a:solidFill>
                <a:latin typeface="Arial"/>
                <a:ea typeface="Arial"/>
                <a:cs typeface="Arial"/>
                <a:sym typeface="Arial"/>
              </a:defRPr>
            </a:lvl1pPr>
            <a:lvl2pPr marL="0" lvl="1" indent="0" algn="r">
              <a:spcBef>
                <a:spcPts val="0"/>
              </a:spcBef>
              <a:buNone/>
              <a:defRPr sz="1200" b="1" i="0">
                <a:solidFill>
                  <a:schemeClr val="dk1"/>
                </a:solidFill>
                <a:latin typeface="Arial"/>
                <a:ea typeface="Arial"/>
                <a:cs typeface="Arial"/>
                <a:sym typeface="Arial"/>
              </a:defRPr>
            </a:lvl2pPr>
            <a:lvl3pPr marL="0" lvl="2" indent="0" algn="r">
              <a:spcBef>
                <a:spcPts val="0"/>
              </a:spcBef>
              <a:buNone/>
              <a:defRPr sz="1200" b="1" i="0">
                <a:solidFill>
                  <a:schemeClr val="dk1"/>
                </a:solidFill>
                <a:latin typeface="Arial"/>
                <a:ea typeface="Arial"/>
                <a:cs typeface="Arial"/>
                <a:sym typeface="Arial"/>
              </a:defRPr>
            </a:lvl3pPr>
            <a:lvl4pPr marL="0" lvl="3" indent="0" algn="r">
              <a:spcBef>
                <a:spcPts val="0"/>
              </a:spcBef>
              <a:buNone/>
              <a:defRPr sz="1200" b="1" i="0">
                <a:solidFill>
                  <a:schemeClr val="dk1"/>
                </a:solidFill>
                <a:latin typeface="Arial"/>
                <a:ea typeface="Arial"/>
                <a:cs typeface="Arial"/>
                <a:sym typeface="Arial"/>
              </a:defRPr>
            </a:lvl4pPr>
            <a:lvl5pPr marL="0" lvl="4" indent="0" algn="r">
              <a:spcBef>
                <a:spcPts val="0"/>
              </a:spcBef>
              <a:buNone/>
              <a:defRPr sz="1200" b="1" i="0">
                <a:solidFill>
                  <a:schemeClr val="dk1"/>
                </a:solidFill>
                <a:latin typeface="Arial"/>
                <a:ea typeface="Arial"/>
                <a:cs typeface="Arial"/>
                <a:sym typeface="Arial"/>
              </a:defRPr>
            </a:lvl5pPr>
            <a:lvl6pPr marL="0" lvl="5" indent="0" algn="r">
              <a:spcBef>
                <a:spcPts val="0"/>
              </a:spcBef>
              <a:buNone/>
              <a:defRPr sz="1200" b="1" i="0">
                <a:solidFill>
                  <a:schemeClr val="dk1"/>
                </a:solidFill>
                <a:latin typeface="Arial"/>
                <a:ea typeface="Arial"/>
                <a:cs typeface="Arial"/>
                <a:sym typeface="Arial"/>
              </a:defRPr>
            </a:lvl6pPr>
            <a:lvl7pPr marL="0" lvl="6" indent="0" algn="r">
              <a:spcBef>
                <a:spcPts val="0"/>
              </a:spcBef>
              <a:buNone/>
              <a:defRPr sz="1200" b="1" i="0">
                <a:solidFill>
                  <a:schemeClr val="dk1"/>
                </a:solidFill>
                <a:latin typeface="Arial"/>
                <a:ea typeface="Arial"/>
                <a:cs typeface="Arial"/>
                <a:sym typeface="Arial"/>
              </a:defRPr>
            </a:lvl7pPr>
            <a:lvl8pPr marL="0" lvl="7" indent="0" algn="r">
              <a:spcBef>
                <a:spcPts val="0"/>
              </a:spcBef>
              <a:buNone/>
              <a:defRPr sz="1200" b="1" i="0">
                <a:solidFill>
                  <a:schemeClr val="dk1"/>
                </a:solidFill>
                <a:latin typeface="Arial"/>
                <a:ea typeface="Arial"/>
                <a:cs typeface="Arial"/>
                <a:sym typeface="Arial"/>
              </a:defRPr>
            </a:lvl8pPr>
            <a:lvl9pPr marL="0" lvl="8" indent="0" algn="r">
              <a:spcBef>
                <a:spcPts val="0"/>
              </a:spcBef>
              <a:buNone/>
              <a:defRPr sz="1200" b="1"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72" descr="Logo&#10;&#10;Description automatically generated"/>
          <p:cNvPicPr preferRelativeResize="0"/>
          <p:nvPr/>
        </p:nvPicPr>
        <p:blipFill rotWithShape="1">
          <a:blip r:embed="rId3">
            <a:alphaModFix/>
          </a:blip>
          <a:srcRect/>
          <a:stretch/>
        </p:blipFill>
        <p:spPr>
          <a:xfrm>
            <a:off x="10000002" y="884365"/>
            <a:ext cx="1806350" cy="1178611"/>
          </a:xfrm>
          <a:prstGeom prst="rect">
            <a:avLst/>
          </a:prstGeom>
          <a:noFill/>
          <a:ln>
            <a:noFill/>
          </a:ln>
        </p:spPr>
      </p:pic>
    </p:spTree>
    <p:extLst>
      <p:ext uri="{BB962C8B-B14F-4D97-AF65-F5344CB8AC3E}">
        <p14:creationId xmlns:p14="http://schemas.microsoft.com/office/powerpoint/2010/main" val="394204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1"/>
        <p:cNvGrpSpPr/>
        <p:nvPr/>
      </p:nvGrpSpPr>
      <p:grpSpPr>
        <a:xfrm>
          <a:off x="0" y="0"/>
          <a:ext cx="0" cy="0"/>
          <a:chOff x="0" y="0"/>
          <a:chExt cx="0" cy="0"/>
        </a:xfrm>
      </p:grpSpPr>
      <p:sp>
        <p:nvSpPr>
          <p:cNvPr id="172" name="Google Shape;172;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Black"/>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A91"/>
                </a:solidFill>
              </a:defRPr>
            </a:lvl1pPr>
            <a:lvl2pPr marL="914400" lvl="1" indent="-228600" algn="l">
              <a:lnSpc>
                <a:spcPct val="90000"/>
              </a:lnSpc>
              <a:spcBef>
                <a:spcPts val="500"/>
              </a:spcBef>
              <a:spcAft>
                <a:spcPts val="0"/>
              </a:spcAft>
              <a:buSzPts val="2000"/>
              <a:buNone/>
              <a:defRPr sz="2000">
                <a:solidFill>
                  <a:srgbClr val="888A91"/>
                </a:solidFill>
              </a:defRPr>
            </a:lvl2pPr>
            <a:lvl3pPr marL="1371600" lvl="2" indent="-228600" algn="l">
              <a:lnSpc>
                <a:spcPct val="90000"/>
              </a:lnSpc>
              <a:spcBef>
                <a:spcPts val="500"/>
              </a:spcBef>
              <a:spcAft>
                <a:spcPts val="0"/>
              </a:spcAft>
              <a:buSzPts val="1800"/>
              <a:buNone/>
              <a:defRPr sz="1800">
                <a:solidFill>
                  <a:srgbClr val="888A91"/>
                </a:solidFill>
              </a:defRPr>
            </a:lvl3pPr>
            <a:lvl4pPr marL="1828800" lvl="3" indent="-228600" algn="l">
              <a:lnSpc>
                <a:spcPct val="90000"/>
              </a:lnSpc>
              <a:spcBef>
                <a:spcPts val="500"/>
              </a:spcBef>
              <a:spcAft>
                <a:spcPts val="0"/>
              </a:spcAft>
              <a:buSzPts val="1600"/>
              <a:buNone/>
              <a:defRPr sz="1600">
                <a:solidFill>
                  <a:srgbClr val="888A91"/>
                </a:solidFill>
              </a:defRPr>
            </a:lvl4pPr>
            <a:lvl5pPr marL="2286000" lvl="4" indent="-228600" algn="l">
              <a:lnSpc>
                <a:spcPct val="90000"/>
              </a:lnSpc>
              <a:spcBef>
                <a:spcPts val="500"/>
              </a:spcBef>
              <a:spcAft>
                <a:spcPts val="0"/>
              </a:spcAft>
              <a:buSzPts val="1600"/>
              <a:buNone/>
              <a:defRPr sz="1600">
                <a:solidFill>
                  <a:srgbClr val="888A91"/>
                </a:solidFill>
              </a:defRPr>
            </a:lvl5pPr>
            <a:lvl6pPr marL="2743200" lvl="5" indent="-228600" algn="l">
              <a:lnSpc>
                <a:spcPct val="90000"/>
              </a:lnSpc>
              <a:spcBef>
                <a:spcPts val="500"/>
              </a:spcBef>
              <a:spcAft>
                <a:spcPts val="0"/>
              </a:spcAft>
              <a:buClr>
                <a:srgbClr val="888A91"/>
              </a:buClr>
              <a:buSzPts val="1600"/>
              <a:buNone/>
              <a:defRPr sz="1600">
                <a:solidFill>
                  <a:srgbClr val="888A91"/>
                </a:solidFill>
              </a:defRPr>
            </a:lvl6pPr>
            <a:lvl7pPr marL="3200400" lvl="6" indent="-228600" algn="l">
              <a:lnSpc>
                <a:spcPct val="90000"/>
              </a:lnSpc>
              <a:spcBef>
                <a:spcPts val="500"/>
              </a:spcBef>
              <a:spcAft>
                <a:spcPts val="0"/>
              </a:spcAft>
              <a:buClr>
                <a:srgbClr val="888A91"/>
              </a:buClr>
              <a:buSzPts val="1600"/>
              <a:buNone/>
              <a:defRPr sz="1600">
                <a:solidFill>
                  <a:srgbClr val="888A91"/>
                </a:solidFill>
              </a:defRPr>
            </a:lvl7pPr>
            <a:lvl8pPr marL="3657600" lvl="7" indent="-228600" algn="l">
              <a:lnSpc>
                <a:spcPct val="90000"/>
              </a:lnSpc>
              <a:spcBef>
                <a:spcPts val="500"/>
              </a:spcBef>
              <a:spcAft>
                <a:spcPts val="0"/>
              </a:spcAft>
              <a:buClr>
                <a:srgbClr val="888A91"/>
              </a:buClr>
              <a:buSzPts val="1600"/>
              <a:buNone/>
              <a:defRPr sz="1600">
                <a:solidFill>
                  <a:srgbClr val="888A91"/>
                </a:solidFill>
              </a:defRPr>
            </a:lvl8pPr>
            <a:lvl9pPr marL="4114800" lvl="8" indent="-228600" algn="l">
              <a:lnSpc>
                <a:spcPct val="90000"/>
              </a:lnSpc>
              <a:spcBef>
                <a:spcPts val="500"/>
              </a:spcBef>
              <a:spcAft>
                <a:spcPts val="0"/>
              </a:spcAft>
              <a:buClr>
                <a:srgbClr val="888A91"/>
              </a:buClr>
              <a:buSzPts val="1600"/>
              <a:buNone/>
              <a:defRPr sz="1600">
                <a:solidFill>
                  <a:srgbClr val="888A91"/>
                </a:solidFill>
              </a:defRPr>
            </a:lvl9pPr>
          </a:lstStyle>
          <a:p>
            <a:endParaRPr/>
          </a:p>
        </p:txBody>
      </p:sp>
      <p:sp>
        <p:nvSpPr>
          <p:cNvPr id="174" name="Google Shape;174;p73"/>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73"/>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3"/>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918942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7"/>
        <p:cNvGrpSpPr/>
        <p:nvPr/>
      </p:nvGrpSpPr>
      <p:grpSpPr>
        <a:xfrm>
          <a:off x="0" y="0"/>
          <a:ext cx="0" cy="0"/>
          <a:chOff x="0" y="0"/>
          <a:chExt cx="0" cy="0"/>
        </a:xfrm>
      </p:grpSpPr>
      <p:sp>
        <p:nvSpPr>
          <p:cNvPr id="178" name="Google Shape;178;p74"/>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74"/>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74"/>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74"/>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60181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4"/>
        <p:cNvGrpSpPr/>
        <p:nvPr/>
      </p:nvGrpSpPr>
      <p:grpSpPr>
        <a:xfrm>
          <a:off x="0" y="0"/>
          <a:ext cx="0" cy="0"/>
          <a:chOff x="0" y="0"/>
          <a:chExt cx="0" cy="0"/>
        </a:xfrm>
      </p:grpSpPr>
      <p:sp>
        <p:nvSpPr>
          <p:cNvPr id="185" name="Google Shape;185;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75"/>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75"/>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5"/>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54482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7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7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84602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97"/>
        <p:cNvGrpSpPr/>
        <p:nvPr/>
      </p:nvGrpSpPr>
      <p:grpSpPr>
        <a:xfrm>
          <a:off x="0" y="0"/>
          <a:ext cx="0" cy="0"/>
          <a:chOff x="0" y="0"/>
          <a:chExt cx="0" cy="0"/>
        </a:xfrm>
      </p:grpSpPr>
      <p:sp>
        <p:nvSpPr>
          <p:cNvPr id="198" name="Google Shape;198;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0" name="Google Shape;200;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7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7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08158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04"/>
        <p:cNvGrpSpPr/>
        <p:nvPr/>
      </p:nvGrpSpPr>
      <p:grpSpPr>
        <a:xfrm>
          <a:off x="0" y="0"/>
          <a:ext cx="0" cy="0"/>
          <a:chOff x="0" y="0"/>
          <a:chExt cx="0" cy="0"/>
        </a:xfrm>
      </p:grpSpPr>
      <p:sp>
        <p:nvSpPr>
          <p:cNvPr id="205" name="Google Shape;205;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78"/>
          <p:cNvSpPr>
            <a:spLocks noGrp="1"/>
          </p:cNvSpPr>
          <p:nvPr>
            <p:ph type="pic" idx="2"/>
          </p:nvPr>
        </p:nvSpPr>
        <p:spPr>
          <a:xfrm>
            <a:off x="5183188" y="987425"/>
            <a:ext cx="6172200" cy="4873625"/>
          </a:xfrm>
          <a:prstGeom prst="rect">
            <a:avLst/>
          </a:prstGeom>
          <a:noFill/>
          <a:ln>
            <a:noFill/>
          </a:ln>
        </p:spPr>
      </p:sp>
      <p:sp>
        <p:nvSpPr>
          <p:cNvPr id="207" name="Google Shape;207;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78"/>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p78"/>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8"/>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302506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4498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9/26/2022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9/26/2022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9/26/2022</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200"/>
              <a:buFont typeface="Arial Black"/>
              <a:buNone/>
              <a:defRPr sz="3200" b="1"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3B641"/>
              </a:buClr>
              <a:buSzPts val="2800"/>
              <a:buFont typeface="Arial"/>
              <a:buChar char="•"/>
              <a:defRPr sz="2800" b="0"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rgbClr val="E3B641"/>
              </a:buClr>
              <a:buSzPts val="2400"/>
              <a:buFont typeface="Arial"/>
              <a:buChar char="•"/>
              <a:defRPr sz="2400" b="0" i="0" u="none" strike="noStrike" cap="none">
                <a:solidFill>
                  <a:schemeClr val="accent6"/>
                </a:solidFill>
                <a:latin typeface="Arial"/>
                <a:ea typeface="Arial"/>
                <a:cs typeface="Arial"/>
                <a:sym typeface="Arial"/>
              </a:defRPr>
            </a:lvl2pPr>
            <a:lvl3pPr marL="1371600" marR="0" lvl="2" indent="-355600" algn="l" rtl="0">
              <a:lnSpc>
                <a:spcPct val="90000"/>
              </a:lnSpc>
              <a:spcBef>
                <a:spcPts val="500"/>
              </a:spcBef>
              <a:spcAft>
                <a:spcPts val="0"/>
              </a:spcAft>
              <a:buClr>
                <a:srgbClr val="E3B641"/>
              </a:buClr>
              <a:buSzPts val="2000"/>
              <a:buFont typeface="Arial"/>
              <a:buChar char="•"/>
              <a:defRPr sz="2000" b="0" i="0" u="none" strike="noStrike" cap="none">
                <a:solidFill>
                  <a:schemeClr val="accent6"/>
                </a:solidFill>
                <a:latin typeface="Arial"/>
                <a:ea typeface="Arial"/>
                <a:cs typeface="Arial"/>
                <a:sym typeface="Arial"/>
              </a:defRPr>
            </a:lvl3pPr>
            <a:lvl4pPr marL="1828800" marR="0" lvl="3"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4pPr>
            <a:lvl5pPr marL="2286000" marR="0" lvl="4"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1" name="Google Shape;141;p46"/>
          <p:cNvSpPr/>
          <p:nvPr/>
        </p:nvSpPr>
        <p:spPr>
          <a:xfrm>
            <a:off x="0" y="6451600"/>
            <a:ext cx="12192000" cy="406400"/>
          </a:xfrm>
          <a:prstGeom prst="rect">
            <a:avLst/>
          </a:prstGeom>
          <a:solidFill>
            <a:srgbClr val="1121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2" name="Google Shape;142;p46"/>
          <p:cNvSpPr txBox="1"/>
          <p:nvPr/>
        </p:nvSpPr>
        <p:spPr>
          <a:xfrm>
            <a:off x="186264" y="6557964"/>
            <a:ext cx="4013201" cy="21544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800" b="1" i="0" u="none" strike="noStrike" cap="none">
                <a:solidFill>
                  <a:srgbClr val="E3B641"/>
                </a:solidFill>
                <a:latin typeface="Arial"/>
                <a:ea typeface="Arial"/>
                <a:cs typeface="Arial"/>
                <a:sym typeface="Arial"/>
              </a:rPr>
              <a:t>THEGRAVITYPROJECT.NET</a:t>
            </a:r>
            <a:endParaRPr sz="800">
              <a:solidFill>
                <a:srgbClr val="E3B641"/>
              </a:solidFill>
              <a:latin typeface="Arial"/>
              <a:ea typeface="Arial"/>
              <a:cs typeface="Arial"/>
              <a:sym typeface="Arial"/>
            </a:endParaRPr>
          </a:p>
        </p:txBody>
      </p:sp>
      <p:sp>
        <p:nvSpPr>
          <p:cNvPr id="143" name="Google Shape;143;p4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a:solidFill>
                  <a:srgbClr val="E3B641"/>
                </a:solidFill>
                <a:latin typeface="Arial"/>
                <a:ea typeface="Arial"/>
                <a:cs typeface="Arial"/>
                <a:sym typeface="Arial"/>
              </a:defRPr>
            </a:lvl1pPr>
            <a:lvl2pPr marL="0" marR="0" lvl="1" indent="0" algn="r" rtl="0">
              <a:spcBef>
                <a:spcPts val="0"/>
              </a:spcBef>
              <a:buNone/>
              <a:defRPr sz="1200" b="1" i="0" u="none">
                <a:solidFill>
                  <a:srgbClr val="E3B641"/>
                </a:solidFill>
                <a:latin typeface="Arial"/>
                <a:ea typeface="Arial"/>
                <a:cs typeface="Arial"/>
                <a:sym typeface="Arial"/>
              </a:defRPr>
            </a:lvl2pPr>
            <a:lvl3pPr marL="0" marR="0" lvl="2" indent="0" algn="r" rtl="0">
              <a:spcBef>
                <a:spcPts val="0"/>
              </a:spcBef>
              <a:buNone/>
              <a:defRPr sz="1200" b="1" i="0" u="none">
                <a:solidFill>
                  <a:srgbClr val="E3B641"/>
                </a:solidFill>
                <a:latin typeface="Arial"/>
                <a:ea typeface="Arial"/>
                <a:cs typeface="Arial"/>
                <a:sym typeface="Arial"/>
              </a:defRPr>
            </a:lvl3pPr>
            <a:lvl4pPr marL="0" marR="0" lvl="3" indent="0" algn="r" rtl="0">
              <a:spcBef>
                <a:spcPts val="0"/>
              </a:spcBef>
              <a:buNone/>
              <a:defRPr sz="1200" b="1" i="0" u="none">
                <a:solidFill>
                  <a:srgbClr val="E3B641"/>
                </a:solidFill>
                <a:latin typeface="Arial"/>
                <a:ea typeface="Arial"/>
                <a:cs typeface="Arial"/>
                <a:sym typeface="Arial"/>
              </a:defRPr>
            </a:lvl4pPr>
            <a:lvl5pPr marL="0" marR="0" lvl="4" indent="0" algn="r" rtl="0">
              <a:spcBef>
                <a:spcPts val="0"/>
              </a:spcBef>
              <a:buNone/>
              <a:defRPr sz="1200" b="1" i="0" u="none">
                <a:solidFill>
                  <a:srgbClr val="E3B641"/>
                </a:solidFill>
                <a:latin typeface="Arial"/>
                <a:ea typeface="Arial"/>
                <a:cs typeface="Arial"/>
                <a:sym typeface="Arial"/>
              </a:defRPr>
            </a:lvl5pPr>
            <a:lvl6pPr marL="0" marR="0" lvl="5" indent="0" algn="r" rtl="0">
              <a:spcBef>
                <a:spcPts val="0"/>
              </a:spcBef>
              <a:buNone/>
              <a:defRPr sz="1200" b="1" i="0" u="none">
                <a:solidFill>
                  <a:srgbClr val="E3B641"/>
                </a:solidFill>
                <a:latin typeface="Arial"/>
                <a:ea typeface="Arial"/>
                <a:cs typeface="Arial"/>
                <a:sym typeface="Arial"/>
              </a:defRPr>
            </a:lvl6pPr>
            <a:lvl7pPr marL="0" marR="0" lvl="6" indent="0" algn="r" rtl="0">
              <a:spcBef>
                <a:spcPts val="0"/>
              </a:spcBef>
              <a:buNone/>
              <a:defRPr sz="1200" b="1" i="0" u="none">
                <a:solidFill>
                  <a:srgbClr val="E3B641"/>
                </a:solidFill>
                <a:latin typeface="Arial"/>
                <a:ea typeface="Arial"/>
                <a:cs typeface="Arial"/>
                <a:sym typeface="Arial"/>
              </a:defRPr>
            </a:lvl7pPr>
            <a:lvl8pPr marL="0" marR="0" lvl="7" indent="0" algn="r" rtl="0">
              <a:spcBef>
                <a:spcPts val="0"/>
              </a:spcBef>
              <a:buNone/>
              <a:defRPr sz="1200" b="1" i="0" u="none">
                <a:solidFill>
                  <a:srgbClr val="E3B641"/>
                </a:solidFill>
                <a:latin typeface="Arial"/>
                <a:ea typeface="Arial"/>
                <a:cs typeface="Arial"/>
                <a:sym typeface="Arial"/>
              </a:defRPr>
            </a:lvl8pPr>
            <a:lvl9pPr marL="0" marR="0" lvl="8" indent="0" algn="r" rtl="0">
              <a:spcBef>
                <a:spcPts val="0"/>
              </a:spcBef>
              <a:buNone/>
              <a:defRPr sz="1200" b="1" i="0" u="none">
                <a:solidFill>
                  <a:srgbClr val="E3B6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4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46" name="Google Shape;146;p46" descr="Logo&#10;&#10;Description automatically generated"/>
          <p:cNvPicPr preferRelativeResize="0"/>
          <p:nvPr/>
        </p:nvPicPr>
        <p:blipFill rotWithShape="1">
          <a:blip r:embed="rId13">
            <a:alphaModFix/>
          </a:blip>
          <a:srcRect/>
          <a:stretch/>
        </p:blipFill>
        <p:spPr>
          <a:xfrm>
            <a:off x="10895574" y="295910"/>
            <a:ext cx="903136" cy="589280"/>
          </a:xfrm>
          <a:prstGeom prst="rect">
            <a:avLst/>
          </a:prstGeom>
          <a:noFill/>
          <a:ln>
            <a:noFill/>
          </a:ln>
        </p:spPr>
      </p:pic>
    </p:spTree>
    <p:extLst>
      <p:ext uri="{BB962C8B-B14F-4D97-AF65-F5344CB8AC3E}">
        <p14:creationId xmlns:p14="http://schemas.microsoft.com/office/powerpoint/2010/main" val="3290779177"/>
      </p:ext>
    </p:extLst>
  </p:cSld>
  <p:clrMap bg1="lt1" tx1="dk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hyperlink" Target="mailto:Colleen.Frey@cms.hhs.gov" TargetMode="External"/><Relationship Id="rId2" Type="http://schemas.openxmlformats.org/officeDocument/2006/relationships/hyperlink" Target="mailto:Anita.Monteiro@cms.hhs.gov" TargetMode="External"/><Relationship Id="rId1" Type="http://schemas.openxmlformats.org/officeDocument/2006/relationships/slideLayout" Target="../slideLayouts/slideLayout18.xml"/><Relationship Id="rId5" Type="http://schemas.openxmlformats.org/officeDocument/2006/relationships/hyperlink" Target="mailto:Shalon.Quinn@cms.hhs.gov" TargetMode="External"/><Relationship Id="rId4" Type="http://schemas.openxmlformats.org/officeDocument/2006/relationships/hyperlink" Target="mailto:Shawan.Johnson@cms.hh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battellemms.webex.com/battellemms/onstage/g.php?MTID=ec4523171fda0ade76ea67891f8191e01"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mmshub.cms.gov/about-quality/quality-at-CMS/quality-program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image of clinicians">
            <a:extLst>
              <a:ext uri="{FF2B5EF4-FFF2-40B4-BE49-F238E27FC236}">
                <a16:creationId xmlns:a16="http://schemas.microsoft.com/office/drawing/2014/main" id="{F150780F-4A4F-4398-817B-C514D1E7845A}"/>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57200" y="533399"/>
            <a:ext cx="8534400" cy="1304731"/>
          </a:xfrm>
        </p:spPr>
        <p:txBody>
          <a:bodyPr/>
          <a:lstStyle/>
          <a:p>
            <a:r>
              <a:rPr lang="en-US" sz="3200" dirty="0">
                <a:solidFill>
                  <a:schemeClr val="tx2"/>
                </a:solidFill>
              </a:rPr>
              <a:t>iQuality Improvement &amp; Innovation Group (</a:t>
            </a:r>
            <a:r>
              <a:rPr lang="en-US" sz="3200" dirty="0" err="1">
                <a:solidFill>
                  <a:schemeClr val="tx2"/>
                </a:solidFill>
              </a:rPr>
              <a:t>iQIIG</a:t>
            </a:r>
            <a:r>
              <a:rPr lang="en-US" sz="3200" dirty="0">
                <a:solidFill>
                  <a:schemeClr val="tx2"/>
                </a:solidFill>
              </a:rPr>
              <a:t>)</a:t>
            </a:r>
          </a:p>
        </p:txBody>
      </p:sp>
      <p:sp>
        <p:nvSpPr>
          <p:cNvPr id="3" name="Author">
            <a:extLst>
              <a:ext uri="{FF2B5EF4-FFF2-40B4-BE49-F238E27FC236}">
                <a16:creationId xmlns:a16="http://schemas.microsoft.com/office/drawing/2014/main" id="{5BE76DBA-C4F3-48D7-BFAD-9023D9031D37}"/>
              </a:ext>
            </a:extLst>
          </p:cNvPr>
          <p:cNvSpPr>
            <a:spLocks noGrp="1"/>
          </p:cNvSpPr>
          <p:nvPr>
            <p:ph type="subTitle" idx="1"/>
          </p:nvPr>
        </p:nvSpPr>
        <p:spPr>
          <a:xfrm>
            <a:off x="9448800" y="5096854"/>
            <a:ext cx="2286000" cy="1219200"/>
          </a:xfrm>
        </p:spPr>
        <p:txBody>
          <a:bodyPr/>
          <a:lstStyle/>
          <a:p>
            <a:r>
              <a:rPr lang="en-US" dirty="0"/>
              <a:t>Anita Monteiro, iQIIG Group Director</a:t>
            </a:r>
          </a:p>
          <a:p>
            <a:r>
              <a:rPr lang="en-US" dirty="0"/>
              <a:t>September 14, 2022</a:t>
            </a:r>
          </a:p>
        </p:txBody>
      </p:sp>
      <p:sp>
        <p:nvSpPr>
          <p:cNvPr id="4" name="Subtitle">
            <a:extLst>
              <a:ext uri="{FF2B5EF4-FFF2-40B4-BE49-F238E27FC236}">
                <a16:creationId xmlns:a16="http://schemas.microsoft.com/office/drawing/2014/main" id="{FB436B66-5398-40AA-B125-C22767CB8FA1}"/>
              </a:ext>
              <a:ext uri="{C183D7F6-B498-43B3-948B-1728B52AA6E4}">
                <adec:decorative xmlns:adec="http://schemas.microsoft.com/office/drawing/2017/decorative" val="0"/>
              </a:ext>
            </a:extLst>
          </p:cNvPr>
          <p:cNvSpPr txBox="1">
            <a:spLocks/>
          </p:cNvSpPr>
          <p:nvPr/>
        </p:nvSpPr>
        <p:spPr>
          <a:xfrm>
            <a:off x="533400" y="1904214"/>
            <a:ext cx="11201400" cy="457986"/>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CMS’ Quality Improvement Programs</a:t>
            </a:r>
          </a:p>
        </p:txBody>
      </p:sp>
    </p:spTree>
    <p:extLst>
      <p:ext uri="{BB962C8B-B14F-4D97-AF65-F5344CB8AC3E}">
        <p14:creationId xmlns:p14="http://schemas.microsoft.com/office/powerpoint/2010/main" val="195854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111577"/>
          </a:xfrm>
        </p:spPr>
        <p:txBody>
          <a:bodyPr/>
          <a:lstStyle/>
          <a:p>
            <a:r>
              <a:rPr lang="en-US" dirty="0"/>
              <a:t>Hospitals</a:t>
            </a:r>
            <a:br>
              <a:rPr lang="en-US" sz="3200" dirty="0"/>
            </a:br>
            <a:r>
              <a:rPr lang="en-US" sz="2800" dirty="0"/>
              <a:t>Director:  Shawan Johnson</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900928" y="1779112"/>
            <a:ext cx="9967369" cy="762674"/>
          </a:xfrm>
        </p:spPr>
        <p:txBody>
          <a:bodyPr vert="horz" lIns="91440" tIns="45720" rIns="91440" bIns="45720" rtlCol="0" anchor="t">
            <a:noAutofit/>
          </a:bodyPr>
          <a:lstStyle/>
          <a:p>
            <a:pPr marL="0" indent="0">
              <a:buNone/>
            </a:pPr>
            <a:r>
              <a:rPr lang="en-US" sz="2400" b="1" dirty="0">
                <a:solidFill>
                  <a:schemeClr val="tx2"/>
                </a:solidFill>
                <a:latin typeface="Arial"/>
                <a:cs typeface="Arial"/>
              </a:rPr>
              <a:t>As directed by CMS, the Hospital Quality Improvement Contractors (HQIC) provide technical assistance and training to small, rural and critical access hospitals.</a:t>
            </a:r>
            <a:endParaRPr lang="en-US" sz="2400" b="1" dirty="0">
              <a:solidFill>
                <a:schemeClr val="tx2"/>
              </a:solidFill>
            </a:endParaRP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9/26/2022</a:t>
            </a:fld>
            <a:endParaRPr lang="en-US" dirty="0"/>
          </a:p>
        </p:txBody>
      </p:sp>
      <p:sp>
        <p:nvSpPr>
          <p:cNvPr id="2" name="TextBox 1">
            <a:extLst>
              <a:ext uri="{FF2B5EF4-FFF2-40B4-BE49-F238E27FC236}">
                <a16:creationId xmlns:a16="http://schemas.microsoft.com/office/drawing/2014/main" id="{4B0D81B7-90B9-0239-360C-8817AAE81F28}"/>
              </a:ext>
            </a:extLst>
          </p:cNvPr>
          <p:cNvSpPr txBox="1"/>
          <p:nvPr/>
        </p:nvSpPr>
        <p:spPr>
          <a:xfrm>
            <a:off x="644433" y="3192116"/>
            <a:ext cx="5766733" cy="1938992"/>
          </a:xfrm>
          <a:prstGeom prst="rect">
            <a:avLst/>
          </a:prstGeom>
          <a:noFill/>
        </p:spPr>
        <p:txBody>
          <a:bodyPr wrap="square">
            <a:spAutoFit/>
          </a:bodyPr>
          <a:lstStyle/>
          <a:p>
            <a:pPr marL="400050" lvl="1"/>
            <a:r>
              <a:rPr lang="en-US" sz="2000" u="sng" dirty="0">
                <a:latin typeface="Arial" panose="020B0604020202020204" pitchFamily="34" charset="0"/>
                <a:cs typeface="Arial" panose="020B0604020202020204" pitchFamily="34" charset="0"/>
              </a:rPr>
              <a:t>Primary Goals: </a:t>
            </a:r>
          </a:p>
          <a:p>
            <a:pPr marL="74295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Improve Behavioral Health Outcomes, with a Focus on Decreased Opioid Misuse </a:t>
            </a:r>
          </a:p>
          <a:p>
            <a:pPr marL="74295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Increase Patient Safety, with a Focus on Reduction of Harm</a:t>
            </a:r>
          </a:p>
          <a:p>
            <a:pPr marL="74295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Increase the Quality of Care Transitions</a:t>
            </a:r>
          </a:p>
        </p:txBody>
      </p:sp>
      <p:pic>
        <p:nvPicPr>
          <p:cNvPr id="8" name="Picture 7" descr="Person with a stethoscope with arm round person">
            <a:extLst>
              <a:ext uri="{FF2B5EF4-FFF2-40B4-BE49-F238E27FC236}">
                <a16:creationId xmlns:a16="http://schemas.microsoft.com/office/drawing/2014/main" id="{247E73FB-7FE8-37BD-2BF2-F095475E4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599" y="3000067"/>
            <a:ext cx="4755968" cy="3170645"/>
          </a:xfrm>
          <a:prstGeom prst="rect">
            <a:avLst/>
          </a:prstGeom>
        </p:spPr>
      </p:pic>
    </p:spTree>
    <p:extLst>
      <p:ext uri="{BB962C8B-B14F-4D97-AF65-F5344CB8AC3E}">
        <p14:creationId xmlns:p14="http://schemas.microsoft.com/office/powerpoint/2010/main" val="69920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222EB-ECFB-598F-E775-25BA895032F7}"/>
              </a:ext>
            </a:extLst>
          </p:cNvPr>
          <p:cNvSpPr>
            <a:spLocks noGrp="1"/>
          </p:cNvSpPr>
          <p:nvPr>
            <p:ph type="title"/>
          </p:nvPr>
        </p:nvSpPr>
        <p:spPr>
          <a:xfrm>
            <a:off x="457200" y="76200"/>
            <a:ext cx="11277600" cy="1064002"/>
          </a:xfrm>
        </p:spPr>
        <p:txBody>
          <a:bodyPr lIns="91440" tIns="45720" rIns="91440" bIns="45720" anchor="ctr"/>
          <a:lstStyle/>
          <a:p>
            <a:r>
              <a:rPr lang="en-US" dirty="0">
                <a:latin typeface="Arial"/>
                <a:cs typeface="Arial"/>
              </a:rPr>
              <a:t>Hospital Program Core Measures</a:t>
            </a:r>
            <a:endParaRPr lang="en-US" dirty="0"/>
          </a:p>
        </p:txBody>
      </p:sp>
      <p:graphicFrame>
        <p:nvGraphicFramePr>
          <p:cNvPr id="6" name="Table 6" descr="Table like text box: Goal: Improve Behavioral Health Outcomes, with a Focus on Decreased Opioid Misuse&#10;">
            <a:extLst>
              <a:ext uri="{FF2B5EF4-FFF2-40B4-BE49-F238E27FC236}">
                <a16:creationId xmlns:a16="http://schemas.microsoft.com/office/drawing/2014/main" id="{A0955D31-F1BB-1B38-9721-254C2525837C}"/>
              </a:ext>
            </a:extLst>
          </p:cNvPr>
          <p:cNvGraphicFramePr>
            <a:graphicFrameLocks noGrp="1"/>
          </p:cNvGraphicFramePr>
          <p:nvPr>
            <p:extLst>
              <p:ext uri="{D42A27DB-BD31-4B8C-83A1-F6EECF244321}">
                <p14:modId xmlns:p14="http://schemas.microsoft.com/office/powerpoint/2010/main" val="247240418"/>
              </p:ext>
            </p:extLst>
          </p:nvPr>
        </p:nvGraphicFramePr>
        <p:xfrm>
          <a:off x="1143000" y="2034073"/>
          <a:ext cx="4289364" cy="1656077"/>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Improve Behavioral Health Outcomes, with a Focus on Decreased Opioid Misuse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39">
                <a:tc>
                  <a:txBody>
                    <a:bodyPr/>
                    <a:lstStyle/>
                    <a:p>
                      <a:pPr lvl="0">
                        <a:buNone/>
                      </a:pPr>
                      <a:r>
                        <a:rPr lang="en-US" dirty="0">
                          <a:latin typeface="Arial" panose="020B0604020202020204" pitchFamily="34" charset="0"/>
                          <a:cs typeface="Arial" panose="020B0604020202020204" pitchFamily="34" charset="0"/>
                        </a:rPr>
                        <a:t>Opioid Adverse Drug Events</a:t>
                      </a:r>
                    </a:p>
                  </a:txBody>
                  <a:tcPr/>
                </a:tc>
                <a:extLst>
                  <a:ext uri="{0D108BD9-81ED-4DB2-BD59-A6C34878D82A}">
                    <a16:rowId xmlns:a16="http://schemas.microsoft.com/office/drawing/2014/main" val="375970260"/>
                  </a:ext>
                </a:extLst>
              </a:tr>
              <a:tr h="370838">
                <a:tc>
                  <a:txBody>
                    <a:bodyPr/>
                    <a:lstStyle/>
                    <a:p>
                      <a:pPr lvl="0">
                        <a:buNone/>
                      </a:pPr>
                      <a:r>
                        <a:rPr lang="en-US" dirty="0">
                          <a:latin typeface="Arial" panose="020B0604020202020204" pitchFamily="34" charset="0"/>
                          <a:cs typeface="Arial" panose="020B0604020202020204" pitchFamily="34" charset="0"/>
                        </a:rPr>
                        <a:t>Opioid Prescribing</a:t>
                      </a:r>
                    </a:p>
                  </a:txBody>
                  <a:tcPr/>
                </a:tc>
                <a:extLst>
                  <a:ext uri="{0D108BD9-81ED-4DB2-BD59-A6C34878D82A}">
                    <a16:rowId xmlns:a16="http://schemas.microsoft.com/office/drawing/2014/main" val="1951473806"/>
                  </a:ext>
                </a:extLst>
              </a:tr>
            </a:tbl>
          </a:graphicData>
        </a:graphic>
      </p:graphicFrame>
      <p:graphicFrame>
        <p:nvGraphicFramePr>
          <p:cNvPr id="9" name="Table 6" descr="Table like text box: Goal: Increase the Quality of Care Transitions&#10;">
            <a:extLst>
              <a:ext uri="{FF2B5EF4-FFF2-40B4-BE49-F238E27FC236}">
                <a16:creationId xmlns:a16="http://schemas.microsoft.com/office/drawing/2014/main" id="{CFC240A2-1276-0AE2-43A2-B84FDA81AAFE}"/>
              </a:ext>
            </a:extLst>
          </p:cNvPr>
          <p:cNvGraphicFramePr>
            <a:graphicFrameLocks noGrp="1"/>
          </p:cNvGraphicFramePr>
          <p:nvPr>
            <p:extLst>
              <p:ext uri="{D42A27DB-BD31-4B8C-83A1-F6EECF244321}">
                <p14:modId xmlns:p14="http://schemas.microsoft.com/office/powerpoint/2010/main" val="603399848"/>
              </p:ext>
            </p:extLst>
          </p:nvPr>
        </p:nvGraphicFramePr>
        <p:xfrm>
          <a:off x="1143000" y="4501915"/>
          <a:ext cx="4289364" cy="101092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the Quality of Care Transitions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All-Cause Readmissions</a:t>
                      </a:r>
                    </a:p>
                  </a:txBody>
                  <a:tcPr/>
                </a:tc>
                <a:extLst>
                  <a:ext uri="{0D108BD9-81ED-4DB2-BD59-A6C34878D82A}">
                    <a16:rowId xmlns:a16="http://schemas.microsoft.com/office/drawing/2014/main" val="2759357075"/>
                  </a:ext>
                </a:extLst>
              </a:tr>
            </a:tbl>
          </a:graphicData>
        </a:graphic>
      </p:graphicFrame>
      <p:graphicFrame>
        <p:nvGraphicFramePr>
          <p:cNvPr id="8" name="Table 6" descr="Table like text box: Goal: Increase Patient Safety with a Focus on Reduction of Harm&#10;">
            <a:extLst>
              <a:ext uri="{FF2B5EF4-FFF2-40B4-BE49-F238E27FC236}">
                <a16:creationId xmlns:a16="http://schemas.microsoft.com/office/drawing/2014/main" id="{EA392C41-E43E-0C93-E023-D2C2B96974AA}"/>
              </a:ext>
            </a:extLst>
          </p:cNvPr>
          <p:cNvGraphicFramePr>
            <a:graphicFrameLocks noGrp="1"/>
          </p:cNvGraphicFramePr>
          <p:nvPr>
            <p:extLst>
              <p:ext uri="{D42A27DB-BD31-4B8C-83A1-F6EECF244321}">
                <p14:modId xmlns:p14="http://schemas.microsoft.com/office/powerpoint/2010/main" val="335747376"/>
              </p:ext>
            </p:extLst>
          </p:nvPr>
        </p:nvGraphicFramePr>
        <p:xfrm>
          <a:off x="6306588" y="1622922"/>
          <a:ext cx="4289364" cy="4785349"/>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Patient Safety with a Focus on Reduction of Harm</a:t>
                      </a: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Catheter-Associated Urinary Tract Infection (CAUTI)</a:t>
                      </a:r>
                    </a:p>
                  </a:txBody>
                  <a:tcPr/>
                </a:tc>
                <a:extLst>
                  <a:ext uri="{0D108BD9-81ED-4DB2-BD59-A6C34878D82A}">
                    <a16:rowId xmlns:a16="http://schemas.microsoft.com/office/drawing/2014/main" val="2759357075"/>
                  </a:ext>
                </a:extLst>
              </a:tr>
              <a:tr h="370840">
                <a:tc>
                  <a:txBody>
                    <a:bodyPr/>
                    <a:lstStyle/>
                    <a:p>
                      <a:r>
                        <a:rPr lang="en-US" dirty="0">
                          <a:latin typeface="Arial" panose="020B0604020202020204" pitchFamily="34" charset="0"/>
                          <a:cs typeface="Arial" panose="020B0604020202020204" pitchFamily="34" charset="0"/>
                        </a:rPr>
                        <a:t>Central Line-Associated Blood Stream Infection (CLABSI)</a:t>
                      </a:r>
                    </a:p>
                  </a:txBody>
                  <a:tcPr/>
                </a:tc>
                <a:extLst>
                  <a:ext uri="{0D108BD9-81ED-4DB2-BD59-A6C34878D82A}">
                    <a16:rowId xmlns:a16="http://schemas.microsoft.com/office/drawing/2014/main" val="2357866800"/>
                  </a:ext>
                </a:extLst>
              </a:tr>
              <a:tr h="370839">
                <a:tc>
                  <a:txBody>
                    <a:bodyPr/>
                    <a:lstStyle/>
                    <a:p>
                      <a:pPr lvl="0">
                        <a:buNone/>
                      </a:pPr>
                      <a:r>
                        <a:rPr lang="en-US" dirty="0">
                          <a:latin typeface="Arial" panose="020B0604020202020204" pitchFamily="34" charset="0"/>
                          <a:cs typeface="Arial" panose="020B0604020202020204" pitchFamily="34" charset="0"/>
                        </a:rPr>
                        <a:t>Clostridioides Difficile (C.diff)</a:t>
                      </a:r>
                    </a:p>
                  </a:txBody>
                  <a:tcPr/>
                </a:tc>
                <a:extLst>
                  <a:ext uri="{0D108BD9-81ED-4DB2-BD59-A6C34878D82A}">
                    <a16:rowId xmlns:a16="http://schemas.microsoft.com/office/drawing/2014/main" val="2729034608"/>
                  </a:ext>
                </a:extLst>
              </a:tr>
              <a:tr h="370838">
                <a:tc>
                  <a:txBody>
                    <a:bodyPr/>
                    <a:lstStyle/>
                    <a:p>
                      <a:pPr lvl="0">
                        <a:buNone/>
                      </a:pPr>
                      <a:r>
                        <a:rPr lang="en-US" sz="1800" b="0" i="0" u="none" strike="noStrike" noProof="0" dirty="0">
                          <a:latin typeface="Arial" panose="020B0604020202020204" pitchFamily="34" charset="0"/>
                          <a:cs typeface="Arial" panose="020B0604020202020204" pitchFamily="34" charset="0"/>
                        </a:rPr>
                        <a:t>Methicillin-resistant Staphylococcus aureus (</a:t>
                      </a:r>
                      <a:r>
                        <a:rPr lang="en-US" dirty="0">
                          <a:latin typeface="Arial" panose="020B0604020202020204" pitchFamily="34" charset="0"/>
                          <a:cs typeface="Arial" panose="020B0604020202020204" pitchFamily="34" charset="0"/>
                        </a:rPr>
                        <a:t>MRSA)</a:t>
                      </a:r>
                    </a:p>
                  </a:txBody>
                  <a:tcPr/>
                </a:tc>
                <a:extLst>
                  <a:ext uri="{0D108BD9-81ED-4DB2-BD59-A6C34878D82A}">
                    <a16:rowId xmlns:a16="http://schemas.microsoft.com/office/drawing/2014/main" val="1528962837"/>
                  </a:ext>
                </a:extLst>
              </a:tr>
              <a:tr h="370838">
                <a:tc>
                  <a:txBody>
                    <a:bodyPr/>
                    <a:lstStyle/>
                    <a:p>
                      <a:pPr lvl="0">
                        <a:buNone/>
                      </a:pPr>
                      <a:r>
                        <a:rPr lang="en-US" dirty="0">
                          <a:latin typeface="Arial" panose="020B0604020202020204" pitchFamily="34" charset="0"/>
                          <a:cs typeface="Arial" panose="020B0604020202020204" pitchFamily="34" charset="0"/>
                        </a:rPr>
                        <a:t>Pressure Injuries</a:t>
                      </a:r>
                    </a:p>
                  </a:txBody>
                  <a:tcPr/>
                </a:tc>
                <a:extLst>
                  <a:ext uri="{0D108BD9-81ED-4DB2-BD59-A6C34878D82A}">
                    <a16:rowId xmlns:a16="http://schemas.microsoft.com/office/drawing/2014/main" val="282446689"/>
                  </a:ext>
                </a:extLst>
              </a:tr>
              <a:tr h="370838">
                <a:tc>
                  <a:txBody>
                    <a:bodyPr/>
                    <a:lstStyle/>
                    <a:p>
                      <a:pPr lvl="0">
                        <a:buNone/>
                      </a:pPr>
                      <a:r>
                        <a:rPr lang="en-US" dirty="0">
                          <a:latin typeface="Arial" panose="020B0604020202020204" pitchFamily="34" charset="0"/>
                          <a:cs typeface="Arial" panose="020B0604020202020204" pitchFamily="34" charset="0"/>
                        </a:rPr>
                        <a:t>Sepsis</a:t>
                      </a:r>
                    </a:p>
                  </a:txBody>
                  <a:tcPr/>
                </a:tc>
                <a:extLst>
                  <a:ext uri="{0D108BD9-81ED-4DB2-BD59-A6C34878D82A}">
                    <a16:rowId xmlns:a16="http://schemas.microsoft.com/office/drawing/2014/main" val="418001131"/>
                  </a:ext>
                </a:extLst>
              </a:tr>
              <a:tr h="370838">
                <a:tc>
                  <a:txBody>
                    <a:bodyPr/>
                    <a:lstStyle/>
                    <a:p>
                      <a:pPr lvl="0">
                        <a:buNone/>
                      </a:pPr>
                      <a:r>
                        <a:rPr lang="en-US" dirty="0">
                          <a:latin typeface="Arial" panose="020B0604020202020204" pitchFamily="34" charset="0"/>
                          <a:cs typeface="Arial" panose="020B0604020202020204" pitchFamily="34" charset="0"/>
                        </a:rPr>
                        <a:t>Septic Shock</a:t>
                      </a:r>
                    </a:p>
                  </a:txBody>
                  <a:tcPr/>
                </a:tc>
                <a:extLst>
                  <a:ext uri="{0D108BD9-81ED-4DB2-BD59-A6C34878D82A}">
                    <a16:rowId xmlns:a16="http://schemas.microsoft.com/office/drawing/2014/main" val="1836295315"/>
                  </a:ext>
                </a:extLst>
              </a:tr>
              <a:tr h="370838">
                <a:tc>
                  <a:txBody>
                    <a:bodyPr/>
                    <a:lstStyle/>
                    <a:p>
                      <a:pPr lvl="0">
                        <a:buNone/>
                      </a:pPr>
                      <a:r>
                        <a:rPr lang="en-US" dirty="0">
                          <a:latin typeface="Arial" panose="020B0604020202020204" pitchFamily="34" charset="0"/>
                          <a:cs typeface="Arial" panose="020B0604020202020204" pitchFamily="34" charset="0"/>
                        </a:rPr>
                        <a:t>Adverse Drug Event: Anticoagulation</a:t>
                      </a:r>
                    </a:p>
                  </a:txBody>
                  <a:tcPr/>
                </a:tc>
                <a:extLst>
                  <a:ext uri="{0D108BD9-81ED-4DB2-BD59-A6C34878D82A}">
                    <a16:rowId xmlns:a16="http://schemas.microsoft.com/office/drawing/2014/main" val="1074035559"/>
                  </a:ext>
                </a:extLst>
              </a:tr>
              <a:tr h="370838">
                <a:tc>
                  <a:txBody>
                    <a:bodyPr/>
                    <a:lstStyle/>
                    <a:p>
                      <a:pPr lvl="0">
                        <a:buNone/>
                      </a:pPr>
                      <a:r>
                        <a:rPr lang="en-US" sz="1800" b="0" i="0" u="none" strike="noStrike" noProof="0" dirty="0">
                          <a:latin typeface="Arial" panose="020B0604020202020204" pitchFamily="34" charset="0"/>
                          <a:cs typeface="Arial" panose="020B0604020202020204" pitchFamily="34" charset="0"/>
                        </a:rPr>
                        <a:t>Adverse Drug Event</a:t>
                      </a:r>
                      <a:r>
                        <a:rPr lang="en-US" dirty="0">
                          <a:latin typeface="Arial" panose="020B0604020202020204" pitchFamily="34" charset="0"/>
                          <a:cs typeface="Arial" panose="020B0604020202020204" pitchFamily="34" charset="0"/>
                        </a:rPr>
                        <a:t>: Hypoglycemia</a:t>
                      </a:r>
                    </a:p>
                  </a:txBody>
                  <a:tcPr/>
                </a:tc>
                <a:extLst>
                  <a:ext uri="{0D108BD9-81ED-4DB2-BD59-A6C34878D82A}">
                    <a16:rowId xmlns:a16="http://schemas.microsoft.com/office/drawing/2014/main" val="2588908865"/>
                  </a:ext>
                </a:extLst>
              </a:tr>
            </a:tbl>
          </a:graphicData>
        </a:graphic>
      </p:graphicFrame>
      <p:sp>
        <p:nvSpPr>
          <p:cNvPr id="5" name="Slide Number Placeholder 4">
            <a:extLst>
              <a:ext uri="{FF2B5EF4-FFF2-40B4-BE49-F238E27FC236}">
                <a16:creationId xmlns:a16="http://schemas.microsoft.com/office/drawing/2014/main" id="{9935D5FA-15D9-053D-C4ED-66C99035047E}"/>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4" name="Date Placeholder 3">
            <a:extLst>
              <a:ext uri="{FF2B5EF4-FFF2-40B4-BE49-F238E27FC236}">
                <a16:creationId xmlns:a16="http://schemas.microsoft.com/office/drawing/2014/main" id="{BA286FBE-0674-4579-BA65-5D0E776C39AF}"/>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249202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1" y="168275"/>
            <a:ext cx="12177099" cy="1371600"/>
          </a:xfrm>
        </p:spPr>
        <p:txBody>
          <a:bodyPr/>
          <a:lstStyle/>
          <a:p>
            <a:r>
              <a:rPr lang="en-US" sz="2800" dirty="0"/>
              <a:t>American Indian Alaska Native Healthcare Quality Initiative (AIANHQI)</a:t>
            </a:r>
            <a:br>
              <a:rPr lang="en-US" sz="3000" dirty="0"/>
            </a:br>
            <a:r>
              <a:rPr lang="en-US" sz="2800" dirty="0"/>
              <a:t>Director:  Shawan Johnson</a:t>
            </a:r>
            <a:br>
              <a:rPr lang="en-US" sz="2800" dirty="0"/>
            </a:br>
            <a:endParaRPr lang="en-US" sz="2800"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1045379" y="1817011"/>
            <a:ext cx="10244251" cy="1861047"/>
          </a:xfrm>
          <a:ln w="38100">
            <a:noFill/>
          </a:ln>
        </p:spPr>
        <p:txBody>
          <a:bodyPr vert="horz" lIns="91440" tIns="45720" rIns="91440" bIns="45720" rtlCol="0" anchor="t">
            <a:noAutofit/>
          </a:bodyPr>
          <a:lstStyle/>
          <a:p>
            <a:pPr marL="0" indent="0">
              <a:buNone/>
            </a:pPr>
            <a:r>
              <a:rPr lang="en-US" sz="2400" b="1" dirty="0">
                <a:solidFill>
                  <a:schemeClr val="accent1"/>
                </a:solidFill>
                <a:latin typeface="Arial"/>
                <a:cs typeface="Arial"/>
              </a:rPr>
              <a:t>As directed by CMS, the American Indian Alaska Native Healthcare Quality Initiative (AIANHQI) contractor provides technical assistance and training to Medicare-certified Indian Health Service (IHS)-managed hospitals, including small, rural and critical access hospitals.</a:t>
            </a:r>
            <a:endParaRPr lang="en-US" sz="2400" b="1" dirty="0">
              <a:solidFill>
                <a:schemeClr val="accent1"/>
              </a:solidFill>
            </a:endParaRP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9/26/2022</a:t>
            </a:fld>
            <a:endParaRPr lang="en-US" dirty="0"/>
          </a:p>
        </p:txBody>
      </p:sp>
      <p:sp>
        <p:nvSpPr>
          <p:cNvPr id="2" name="TextBox 1">
            <a:extLst>
              <a:ext uri="{FF2B5EF4-FFF2-40B4-BE49-F238E27FC236}">
                <a16:creationId xmlns:a16="http://schemas.microsoft.com/office/drawing/2014/main" id="{A6C55464-0BFC-D377-B128-D67967C102E1}"/>
              </a:ext>
            </a:extLst>
          </p:cNvPr>
          <p:cNvSpPr txBox="1"/>
          <p:nvPr/>
        </p:nvSpPr>
        <p:spPr>
          <a:xfrm>
            <a:off x="1045379" y="3955195"/>
            <a:ext cx="10525896" cy="1785104"/>
          </a:xfrm>
          <a:prstGeom prst="rect">
            <a:avLst/>
          </a:prstGeom>
          <a:noFill/>
        </p:spPr>
        <p:txBody>
          <a:bodyPr wrap="square">
            <a:spAutoFit/>
          </a:bodyPr>
          <a:lstStyle/>
          <a:p>
            <a:r>
              <a:rPr lang="en-US" sz="2200" u="sng" dirty="0">
                <a:latin typeface="Arial" panose="020B0604020202020204" pitchFamily="34" charset="0"/>
                <a:cs typeface="Arial" panose="020B0604020202020204" pitchFamily="34" charset="0"/>
              </a:rPr>
              <a:t>Primary Goals: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Improve Behavioral Health Outcomes, with a Focus on Decreased Opioid Misuse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Increase Patient Safety, with a Focus on Reduction of Harm</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Increase the Quality of Care Transitions</a:t>
            </a:r>
          </a:p>
        </p:txBody>
      </p:sp>
    </p:spTree>
    <p:extLst>
      <p:ext uri="{BB962C8B-B14F-4D97-AF65-F5344CB8AC3E}">
        <p14:creationId xmlns:p14="http://schemas.microsoft.com/office/powerpoint/2010/main" val="304810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222EB-ECFB-598F-E775-25BA895032F7}"/>
              </a:ext>
            </a:extLst>
          </p:cNvPr>
          <p:cNvSpPr>
            <a:spLocks noGrp="1"/>
          </p:cNvSpPr>
          <p:nvPr>
            <p:ph type="title"/>
          </p:nvPr>
        </p:nvSpPr>
        <p:spPr/>
        <p:txBody>
          <a:bodyPr lIns="91440" tIns="45720" rIns="91440" bIns="45720" anchor="ctr"/>
          <a:lstStyle/>
          <a:p>
            <a:r>
              <a:rPr lang="en-US" dirty="0">
                <a:latin typeface="Arial"/>
                <a:cs typeface="Arial"/>
              </a:rPr>
              <a:t>AIAN Core Measures</a:t>
            </a:r>
            <a:endParaRPr lang="en-US" dirty="0"/>
          </a:p>
        </p:txBody>
      </p:sp>
      <p:graphicFrame>
        <p:nvGraphicFramePr>
          <p:cNvPr id="6" name="Table 6" descr="Table like text box: Goal: Improve Behavioral Health Outcomes, with a Focus on Decreased Opioid Misuse&#10;">
            <a:extLst>
              <a:ext uri="{FF2B5EF4-FFF2-40B4-BE49-F238E27FC236}">
                <a16:creationId xmlns:a16="http://schemas.microsoft.com/office/drawing/2014/main" id="{A0955D31-F1BB-1B38-9721-254C2525837C}"/>
              </a:ext>
            </a:extLst>
          </p:cNvPr>
          <p:cNvGraphicFramePr>
            <a:graphicFrameLocks noGrp="1"/>
          </p:cNvGraphicFramePr>
          <p:nvPr>
            <p:extLst>
              <p:ext uri="{D42A27DB-BD31-4B8C-83A1-F6EECF244321}">
                <p14:modId xmlns:p14="http://schemas.microsoft.com/office/powerpoint/2010/main" val="740656202"/>
              </p:ext>
            </p:extLst>
          </p:nvPr>
        </p:nvGraphicFramePr>
        <p:xfrm>
          <a:off x="1246488" y="2143761"/>
          <a:ext cx="4289364" cy="1285239"/>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Improve Behavioral Health Outcomes, with a Focus on Decreased Opioid Misuse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39">
                <a:tc>
                  <a:txBody>
                    <a:bodyPr/>
                    <a:lstStyle/>
                    <a:p>
                      <a:pPr lvl="0">
                        <a:buNone/>
                      </a:pPr>
                      <a:r>
                        <a:rPr lang="en-US" sz="1800" dirty="0">
                          <a:latin typeface="Arial" panose="020B0604020202020204" pitchFamily="34" charset="0"/>
                          <a:cs typeface="Arial" panose="020B0604020202020204" pitchFamily="34" charset="0"/>
                        </a:rPr>
                        <a:t>Opioid Adverse Drug Events</a:t>
                      </a:r>
                    </a:p>
                  </a:txBody>
                  <a:tcPr/>
                </a:tc>
                <a:extLst>
                  <a:ext uri="{0D108BD9-81ED-4DB2-BD59-A6C34878D82A}">
                    <a16:rowId xmlns:a16="http://schemas.microsoft.com/office/drawing/2014/main" val="375970260"/>
                  </a:ext>
                </a:extLst>
              </a:tr>
            </a:tbl>
          </a:graphicData>
        </a:graphic>
      </p:graphicFrame>
      <p:graphicFrame>
        <p:nvGraphicFramePr>
          <p:cNvPr id="8" name="Table 6" descr="Table like text box: Goal: Increase Patient Safety with a Focus on Reduction of Harm&#10;">
            <a:extLst>
              <a:ext uri="{FF2B5EF4-FFF2-40B4-BE49-F238E27FC236}">
                <a16:creationId xmlns:a16="http://schemas.microsoft.com/office/drawing/2014/main" id="{EA392C41-E43E-0C93-E023-D2C2B96974AA}"/>
              </a:ext>
            </a:extLst>
          </p:cNvPr>
          <p:cNvGraphicFramePr>
            <a:graphicFrameLocks noGrp="1"/>
          </p:cNvGraphicFramePr>
          <p:nvPr>
            <p:extLst>
              <p:ext uri="{D42A27DB-BD31-4B8C-83A1-F6EECF244321}">
                <p14:modId xmlns:p14="http://schemas.microsoft.com/office/powerpoint/2010/main" val="9337305"/>
              </p:ext>
            </p:extLst>
          </p:nvPr>
        </p:nvGraphicFramePr>
        <p:xfrm>
          <a:off x="1246488" y="4054064"/>
          <a:ext cx="4289364" cy="1381759"/>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Patient Safety with a Focus on Reduction of Harm</a:t>
                      </a:r>
                    </a:p>
                  </a:txBody>
                  <a:tcPr/>
                </a:tc>
                <a:extLst>
                  <a:ext uri="{0D108BD9-81ED-4DB2-BD59-A6C34878D82A}">
                    <a16:rowId xmlns:a16="http://schemas.microsoft.com/office/drawing/2014/main" val="2605489307"/>
                  </a:ext>
                </a:extLst>
              </a:tr>
              <a:tr h="370839">
                <a:tc>
                  <a:txBody>
                    <a:bodyPr/>
                    <a:lstStyle/>
                    <a:p>
                      <a:pPr lvl="0">
                        <a:buNone/>
                      </a:pPr>
                      <a:r>
                        <a:rPr lang="en-US" sz="1800" b="0" i="0" u="none" strike="noStrike" noProof="0" dirty="0">
                          <a:latin typeface="Arial" panose="020B0604020202020204" pitchFamily="34" charset="0"/>
                          <a:cs typeface="Arial" panose="020B0604020202020204" pitchFamily="34" charset="0"/>
                        </a:rPr>
                        <a:t>All Cause Harm</a:t>
                      </a:r>
                    </a:p>
                  </a:txBody>
                  <a:tcPr/>
                </a:tc>
                <a:extLst>
                  <a:ext uri="{0D108BD9-81ED-4DB2-BD59-A6C34878D82A}">
                    <a16:rowId xmlns:a16="http://schemas.microsoft.com/office/drawing/2014/main" val="3111647469"/>
                  </a:ext>
                </a:extLst>
              </a:tr>
              <a:tr h="370840">
                <a:tc>
                  <a:txBody>
                    <a:bodyPr/>
                    <a:lstStyle/>
                    <a:p>
                      <a:pPr lvl="0">
                        <a:buNone/>
                      </a:pPr>
                      <a:r>
                        <a:rPr lang="en-US" sz="1800" dirty="0">
                          <a:latin typeface="Arial" panose="020B0604020202020204" pitchFamily="34" charset="0"/>
                          <a:cs typeface="Arial" panose="020B0604020202020204" pitchFamily="34" charset="0"/>
                        </a:rPr>
                        <a:t>Emergency Room Severity Index</a:t>
                      </a:r>
                    </a:p>
                  </a:txBody>
                  <a:tcPr/>
                </a:tc>
                <a:extLst>
                  <a:ext uri="{0D108BD9-81ED-4DB2-BD59-A6C34878D82A}">
                    <a16:rowId xmlns:a16="http://schemas.microsoft.com/office/drawing/2014/main" val="2759357075"/>
                  </a:ext>
                </a:extLst>
              </a:tr>
            </a:tbl>
          </a:graphicData>
        </a:graphic>
      </p:graphicFrame>
      <p:graphicFrame>
        <p:nvGraphicFramePr>
          <p:cNvPr id="9" name="Table 6" descr="Table like text box: Goal: Increase the Quality of Care Transitions&#10;">
            <a:extLst>
              <a:ext uri="{FF2B5EF4-FFF2-40B4-BE49-F238E27FC236}">
                <a16:creationId xmlns:a16="http://schemas.microsoft.com/office/drawing/2014/main" id="{CFC240A2-1276-0AE2-43A2-B84FDA81AAFE}"/>
              </a:ext>
            </a:extLst>
          </p:cNvPr>
          <p:cNvGraphicFramePr>
            <a:graphicFrameLocks noGrp="1"/>
          </p:cNvGraphicFramePr>
          <p:nvPr>
            <p:extLst>
              <p:ext uri="{D42A27DB-BD31-4B8C-83A1-F6EECF244321}">
                <p14:modId xmlns:p14="http://schemas.microsoft.com/office/powerpoint/2010/main" val="3494833312"/>
              </p:ext>
            </p:extLst>
          </p:nvPr>
        </p:nvGraphicFramePr>
        <p:xfrm>
          <a:off x="6656150" y="2143983"/>
          <a:ext cx="4361943" cy="3291840"/>
        </p:xfrm>
        <a:graphic>
          <a:graphicData uri="http://schemas.openxmlformats.org/drawingml/2006/table">
            <a:tbl>
              <a:tblPr firstRow="1" bandRow="1">
                <a:tableStyleId>{5C22544A-7EE6-4342-B048-85BDC9FD1C3A}</a:tableStyleId>
              </a:tblPr>
              <a:tblGrid>
                <a:gridCol w="4361943">
                  <a:extLst>
                    <a:ext uri="{9D8B030D-6E8A-4147-A177-3AD203B41FA5}">
                      <a16:colId xmlns:a16="http://schemas.microsoft.com/office/drawing/2014/main" val="885970633"/>
                    </a:ext>
                  </a:extLst>
                </a:gridCol>
              </a:tblGrid>
              <a:tr h="580571">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the Quality of Care Transitions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39657">
                <a:tc>
                  <a:txBody>
                    <a:bodyPr/>
                    <a:lstStyle/>
                    <a:p>
                      <a:pPr lvl="0">
                        <a:buNone/>
                      </a:pPr>
                      <a:r>
                        <a:rPr lang="en-US" sz="1800" b="0" i="0" u="none" strike="noStrike" noProof="0" dirty="0">
                          <a:latin typeface="Arial" panose="020B0604020202020204" pitchFamily="34" charset="0"/>
                          <a:cs typeface="Arial" panose="020B0604020202020204" pitchFamily="34" charset="0"/>
                        </a:rPr>
                        <a:t>All-Cause Readmissions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4680701"/>
                  </a:ext>
                </a:extLst>
              </a:tr>
              <a:tr h="339657">
                <a:tc>
                  <a:txBody>
                    <a:bodyPr/>
                    <a:lstStyle/>
                    <a:p>
                      <a:pPr lvl="0">
                        <a:buNone/>
                      </a:pPr>
                      <a:r>
                        <a:rPr lang="en-US" sz="1800" b="0" i="0" u="none" strike="noStrike" noProof="0" dirty="0">
                          <a:latin typeface="Arial" panose="020B0604020202020204" pitchFamily="34" charset="0"/>
                          <a:cs typeface="Arial" panose="020B0604020202020204" pitchFamily="34" charset="0"/>
                        </a:rPr>
                        <a:t>Post Discharge Contact</a:t>
                      </a:r>
                    </a:p>
                  </a:txBody>
                  <a:tcPr/>
                </a:tc>
                <a:extLst>
                  <a:ext uri="{0D108BD9-81ED-4DB2-BD59-A6C34878D82A}">
                    <a16:rowId xmlns:a16="http://schemas.microsoft.com/office/drawing/2014/main" val="3414903925"/>
                  </a:ext>
                </a:extLst>
              </a:tr>
              <a:tr h="577417">
                <a:tc>
                  <a:txBody>
                    <a:bodyPr/>
                    <a:lstStyle/>
                    <a:p>
                      <a:pPr lvl="0">
                        <a:buNone/>
                      </a:pPr>
                      <a:r>
                        <a:rPr lang="en-US" sz="1800" b="0" i="0" u="none" strike="noStrike" noProof="0" dirty="0">
                          <a:latin typeface="Arial" panose="020B0604020202020204" pitchFamily="34" charset="0"/>
                          <a:cs typeface="Arial" panose="020B0604020202020204" pitchFamily="34" charset="0"/>
                        </a:rPr>
                        <a:t>Quality Assurance and Performance Improvement (QAPI) program</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9357075"/>
                  </a:ext>
                </a:extLst>
              </a:tr>
              <a:tr h="339657">
                <a:tc>
                  <a:txBody>
                    <a:bodyPr/>
                    <a:lstStyle/>
                    <a:p>
                      <a:pPr lvl="0">
                        <a:buNone/>
                      </a:pPr>
                      <a:r>
                        <a:rPr lang="en-US" sz="1800" b="0" i="0" u="none" strike="noStrike" noProof="0" dirty="0">
                          <a:latin typeface="Arial" panose="020B0604020202020204" pitchFamily="34" charset="0"/>
                          <a:cs typeface="Arial" panose="020B0604020202020204" pitchFamily="34" charset="0"/>
                        </a:rPr>
                        <a:t>Median time from ED arrival to departure</a:t>
                      </a:r>
                    </a:p>
                  </a:txBody>
                  <a:tcPr/>
                </a:tc>
                <a:extLst>
                  <a:ext uri="{0D108BD9-81ED-4DB2-BD59-A6C34878D82A}">
                    <a16:rowId xmlns:a16="http://schemas.microsoft.com/office/drawing/2014/main" val="849219183"/>
                  </a:ext>
                </a:extLst>
              </a:tr>
              <a:tr h="339657">
                <a:tc>
                  <a:txBody>
                    <a:bodyPr/>
                    <a:lstStyle/>
                    <a:p>
                      <a:pPr lvl="0">
                        <a:buNone/>
                      </a:pPr>
                      <a:r>
                        <a:rPr lang="en-US" sz="1800" b="0" i="0" u="none" strike="noStrike" noProof="0" dirty="0">
                          <a:latin typeface="Arial" panose="020B0604020202020204" pitchFamily="34" charset="0"/>
                          <a:cs typeface="Arial" panose="020B0604020202020204" pitchFamily="34" charset="0"/>
                        </a:rPr>
                        <a:t>Vulnerabilities and Disparities_decrease ED utilization</a:t>
                      </a:r>
                    </a:p>
                  </a:txBody>
                  <a:tcPr/>
                </a:tc>
                <a:extLst>
                  <a:ext uri="{0D108BD9-81ED-4DB2-BD59-A6C34878D82A}">
                    <a16:rowId xmlns:a16="http://schemas.microsoft.com/office/drawing/2014/main" val="68779605"/>
                  </a:ext>
                </a:extLst>
              </a:tr>
            </a:tbl>
          </a:graphicData>
        </a:graphic>
      </p:graphicFrame>
      <p:sp>
        <p:nvSpPr>
          <p:cNvPr id="5" name="Slide Number Placeholder 4">
            <a:extLst>
              <a:ext uri="{FF2B5EF4-FFF2-40B4-BE49-F238E27FC236}">
                <a16:creationId xmlns:a16="http://schemas.microsoft.com/office/drawing/2014/main" id="{9935D5FA-15D9-053D-C4ED-66C99035047E}"/>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4" name="Date Placeholder 3">
            <a:extLst>
              <a:ext uri="{FF2B5EF4-FFF2-40B4-BE49-F238E27FC236}">
                <a16:creationId xmlns:a16="http://schemas.microsoft.com/office/drawing/2014/main" id="{BA286FBE-0674-4579-BA65-5D0E776C39AF}"/>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411228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4EFF25-D309-EB49-2A68-D0A9A48AFB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78000"/>
          </a:xfrm>
          <a:prstGeom prst="rect">
            <a:avLst/>
          </a:prstGeom>
        </p:spPr>
      </p:pic>
      <p:sp>
        <p:nvSpPr>
          <p:cNvPr id="3" name="Title 2">
            <a:extLst>
              <a:ext uri="{FF2B5EF4-FFF2-40B4-BE49-F238E27FC236}">
                <a16:creationId xmlns:a16="http://schemas.microsoft.com/office/drawing/2014/main" id="{B2D3485C-7329-5414-AAE4-A2E25F6ED6BB}"/>
              </a:ext>
            </a:extLst>
          </p:cNvPr>
          <p:cNvSpPr>
            <a:spLocks noGrp="1"/>
          </p:cNvSpPr>
          <p:nvPr>
            <p:ph type="title"/>
          </p:nvPr>
        </p:nvSpPr>
        <p:spPr>
          <a:xfrm>
            <a:off x="601579" y="0"/>
            <a:ext cx="11277600" cy="1371600"/>
          </a:xfrm>
        </p:spPr>
        <p:txBody>
          <a:bodyPr lIns="91440" tIns="45720" rIns="91440" bIns="45720" anchor="ctr"/>
          <a:lstStyle/>
          <a:p>
            <a:r>
              <a:rPr lang="en-US" sz="3200" dirty="0">
                <a:latin typeface="Arial"/>
                <a:cs typeface="Arial"/>
              </a:rPr>
              <a:t>Opioid Prescriber Support and Safety Program (OPSS)</a:t>
            </a:r>
            <a:br>
              <a:rPr lang="en-US" sz="3200" dirty="0">
                <a:latin typeface="Arial"/>
                <a:cs typeface="Arial"/>
              </a:rPr>
            </a:br>
            <a:r>
              <a:rPr lang="en-US" sz="2800" dirty="0">
                <a:latin typeface="Arial"/>
                <a:cs typeface="Arial"/>
              </a:rPr>
              <a:t>Director:  Shawan Johnson </a:t>
            </a:r>
            <a:endParaRPr lang="en-US" sz="2800" dirty="0"/>
          </a:p>
        </p:txBody>
      </p:sp>
      <p:sp>
        <p:nvSpPr>
          <p:cNvPr id="2" name="Content Placeholder 1">
            <a:extLst>
              <a:ext uri="{FF2B5EF4-FFF2-40B4-BE49-F238E27FC236}">
                <a16:creationId xmlns:a16="http://schemas.microsoft.com/office/drawing/2014/main" id="{B3F41EAB-F668-D7BD-2E72-15B6EFF2219F}"/>
              </a:ext>
            </a:extLst>
          </p:cNvPr>
          <p:cNvSpPr>
            <a:spLocks noGrp="1"/>
          </p:cNvSpPr>
          <p:nvPr>
            <p:ph idx="1"/>
          </p:nvPr>
        </p:nvSpPr>
        <p:spPr>
          <a:xfrm>
            <a:off x="457200" y="1882428"/>
            <a:ext cx="6724870" cy="4648999"/>
          </a:xfrm>
        </p:spPr>
        <p:txBody>
          <a:bodyPr vert="horz" lIns="91440" tIns="45720" rIns="91440" bIns="45720" rtlCol="0" anchor="t">
            <a:noAutofit/>
          </a:bodyPr>
          <a:lstStyle/>
          <a:p>
            <a:r>
              <a:rPr lang="en-US" sz="2100" b="1" dirty="0">
                <a:latin typeface="Arial"/>
                <a:cs typeface="Arial"/>
              </a:rPr>
              <a:t>Section 6052</a:t>
            </a:r>
            <a:r>
              <a:rPr lang="en-US" sz="2100" dirty="0">
                <a:latin typeface="Arial"/>
                <a:cs typeface="Arial"/>
              </a:rPr>
              <a:t> of the </a:t>
            </a:r>
            <a:r>
              <a:rPr lang="en-US" sz="2100" b="1" dirty="0">
                <a:latin typeface="Arial"/>
                <a:cs typeface="Arial"/>
              </a:rPr>
              <a:t>SUPPORT Act </a:t>
            </a:r>
            <a:r>
              <a:rPr lang="en-US" sz="2100" dirty="0">
                <a:latin typeface="Arial"/>
                <a:cs typeface="Arial"/>
              </a:rPr>
              <a:t>authorizes technical assistance to outlier prescribers of opioids.1 Under this provision, the program and contractors</a:t>
            </a:r>
          </a:p>
          <a:p>
            <a:pPr lvl="1"/>
            <a:r>
              <a:rPr lang="en-US" sz="2100" b="1" dirty="0">
                <a:latin typeface="Arial"/>
                <a:cs typeface="Arial"/>
              </a:rPr>
              <a:t>a) </a:t>
            </a:r>
            <a:r>
              <a:rPr lang="en-US" sz="2100" dirty="0">
                <a:latin typeface="Arial"/>
                <a:cs typeface="Arial"/>
              </a:rPr>
              <a:t>Educate and provide training and technical assistance to outlier prescribers of opioids about best practices for prescribing opioids;</a:t>
            </a:r>
          </a:p>
          <a:p>
            <a:pPr lvl="1"/>
            <a:r>
              <a:rPr lang="en-US" sz="2100" b="1" dirty="0">
                <a:latin typeface="Arial"/>
                <a:cs typeface="Arial"/>
              </a:rPr>
              <a:t>b) </a:t>
            </a:r>
            <a:r>
              <a:rPr lang="en-US" sz="2100" dirty="0">
                <a:latin typeface="Arial"/>
                <a:cs typeface="Arial"/>
              </a:rPr>
              <a:t>Educate and provide training and technical assistance to outlier prescribers of opioids about non-opioid pain management therapies; and</a:t>
            </a:r>
          </a:p>
          <a:p>
            <a:pPr lvl="1"/>
            <a:r>
              <a:rPr lang="en-US" sz="2100" b="1" dirty="0">
                <a:latin typeface="Arial"/>
                <a:cs typeface="Arial"/>
              </a:rPr>
              <a:t>c) </a:t>
            </a:r>
            <a:r>
              <a:rPr lang="en-US" sz="2100" dirty="0">
                <a:latin typeface="Arial"/>
                <a:cs typeface="Arial"/>
              </a:rPr>
              <a:t>Reduce the amount of opioid prescriptions prescribed by outlier prescribers of opioids.</a:t>
            </a:r>
          </a:p>
        </p:txBody>
      </p:sp>
      <p:pic>
        <p:nvPicPr>
          <p:cNvPr id="7" name="Picture 6" descr="Interior of doctor's office">
            <a:extLst>
              <a:ext uri="{FF2B5EF4-FFF2-40B4-BE49-F238E27FC236}">
                <a16:creationId xmlns:a16="http://schemas.microsoft.com/office/drawing/2014/main" id="{03282244-71A6-DA61-4066-3BEE2791C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070" y="2098016"/>
            <a:ext cx="4762197" cy="3174490"/>
          </a:xfrm>
          <a:prstGeom prst="rect">
            <a:avLst/>
          </a:prstGeom>
        </p:spPr>
      </p:pic>
      <p:sp>
        <p:nvSpPr>
          <p:cNvPr id="5" name="Slide Number Placeholder 4">
            <a:extLst>
              <a:ext uri="{FF2B5EF4-FFF2-40B4-BE49-F238E27FC236}">
                <a16:creationId xmlns:a16="http://schemas.microsoft.com/office/drawing/2014/main" id="{89935403-5DAE-E054-01A2-3024555FF969}"/>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4" name="Date Placeholder 3">
            <a:extLst>
              <a:ext uri="{FF2B5EF4-FFF2-40B4-BE49-F238E27FC236}">
                <a16:creationId xmlns:a16="http://schemas.microsoft.com/office/drawing/2014/main" id="{431F767F-FC83-5338-0098-50FA8770C0A3}"/>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371639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222EB-ECFB-598F-E775-25BA895032F7}"/>
              </a:ext>
            </a:extLst>
          </p:cNvPr>
          <p:cNvSpPr>
            <a:spLocks noGrp="1"/>
          </p:cNvSpPr>
          <p:nvPr>
            <p:ph type="title"/>
          </p:nvPr>
        </p:nvSpPr>
        <p:spPr>
          <a:xfrm>
            <a:off x="457200" y="76200"/>
            <a:ext cx="11277600" cy="1181249"/>
          </a:xfrm>
        </p:spPr>
        <p:txBody>
          <a:bodyPr lIns="91440" tIns="45720" rIns="91440" bIns="45720" anchor="ctr"/>
          <a:lstStyle/>
          <a:p>
            <a:r>
              <a:rPr lang="en-US" dirty="0">
                <a:latin typeface="Arial"/>
                <a:cs typeface="Arial"/>
              </a:rPr>
              <a:t>OPSS Core Measures</a:t>
            </a:r>
            <a:endParaRPr lang="en-US" dirty="0"/>
          </a:p>
        </p:txBody>
      </p:sp>
      <p:graphicFrame>
        <p:nvGraphicFramePr>
          <p:cNvPr id="6" name="Table 6" descr="Table like text box: Goal: Education and Outreach/Prescribing&#10;">
            <a:extLst>
              <a:ext uri="{FF2B5EF4-FFF2-40B4-BE49-F238E27FC236}">
                <a16:creationId xmlns:a16="http://schemas.microsoft.com/office/drawing/2014/main" id="{A0955D31-F1BB-1B38-9721-254C2525837C}"/>
              </a:ext>
            </a:extLst>
          </p:cNvPr>
          <p:cNvGraphicFramePr>
            <a:graphicFrameLocks noGrp="1"/>
          </p:cNvGraphicFramePr>
          <p:nvPr>
            <p:extLst>
              <p:ext uri="{D42A27DB-BD31-4B8C-83A1-F6EECF244321}">
                <p14:modId xmlns:p14="http://schemas.microsoft.com/office/powerpoint/2010/main" val="3668019820"/>
              </p:ext>
            </p:extLst>
          </p:nvPr>
        </p:nvGraphicFramePr>
        <p:xfrm>
          <a:off x="1143000" y="1996442"/>
          <a:ext cx="4289364" cy="1752595"/>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Education and Outreach/Prescribing</a:t>
                      </a:r>
                    </a:p>
                  </a:txBody>
                  <a:tcPr/>
                </a:tc>
                <a:extLst>
                  <a:ext uri="{0D108BD9-81ED-4DB2-BD59-A6C34878D82A}">
                    <a16:rowId xmlns:a16="http://schemas.microsoft.com/office/drawing/2014/main" val="2605489307"/>
                  </a:ext>
                </a:extLst>
              </a:tr>
              <a:tr h="370839">
                <a:tc>
                  <a:txBody>
                    <a:bodyPr/>
                    <a:lstStyle/>
                    <a:p>
                      <a:pPr lvl="0">
                        <a:buNone/>
                      </a:pPr>
                      <a:r>
                        <a:rPr lang="en-US" dirty="0">
                          <a:latin typeface="Arial" panose="020B0604020202020204" pitchFamily="34" charset="0"/>
                          <a:cs typeface="Arial" panose="020B0604020202020204" pitchFamily="34" charset="0"/>
                        </a:rPr>
                        <a:t>Co-Prescribing</a:t>
                      </a:r>
                    </a:p>
                  </a:txBody>
                  <a:tcPr/>
                </a:tc>
                <a:extLst>
                  <a:ext uri="{0D108BD9-81ED-4DB2-BD59-A6C34878D82A}">
                    <a16:rowId xmlns:a16="http://schemas.microsoft.com/office/drawing/2014/main" val="375970260"/>
                  </a:ext>
                </a:extLst>
              </a:tr>
              <a:tr h="370838">
                <a:tc>
                  <a:txBody>
                    <a:bodyPr/>
                    <a:lstStyle/>
                    <a:p>
                      <a:pPr lvl="0">
                        <a:buNone/>
                      </a:pPr>
                      <a:r>
                        <a:rPr lang="en-US" dirty="0">
                          <a:latin typeface="Arial" panose="020B0604020202020204" pitchFamily="34" charset="0"/>
                          <a:cs typeface="Arial" panose="020B0604020202020204" pitchFamily="34" charset="0"/>
                        </a:rPr>
                        <a:t>Naloxone prescription</a:t>
                      </a:r>
                    </a:p>
                  </a:txBody>
                  <a:tcPr/>
                </a:tc>
                <a:extLst>
                  <a:ext uri="{0D108BD9-81ED-4DB2-BD59-A6C34878D82A}">
                    <a16:rowId xmlns:a16="http://schemas.microsoft.com/office/drawing/2014/main" val="1951473806"/>
                  </a:ext>
                </a:extLst>
              </a:tr>
              <a:tr h="370838">
                <a:tc>
                  <a:txBody>
                    <a:bodyPr/>
                    <a:lstStyle/>
                    <a:p>
                      <a:pPr lvl="0">
                        <a:buNone/>
                      </a:pPr>
                      <a:r>
                        <a:rPr lang="en-US" dirty="0">
                          <a:latin typeface="Arial" panose="020B0604020202020204" pitchFamily="34" charset="0"/>
                          <a:cs typeface="Arial" panose="020B0604020202020204" pitchFamily="34" charset="0"/>
                        </a:rPr>
                        <a:t>Buprenorphine Waiver Approval</a:t>
                      </a:r>
                    </a:p>
                  </a:txBody>
                  <a:tcPr/>
                </a:tc>
                <a:extLst>
                  <a:ext uri="{0D108BD9-81ED-4DB2-BD59-A6C34878D82A}">
                    <a16:rowId xmlns:a16="http://schemas.microsoft.com/office/drawing/2014/main" val="3973017147"/>
                  </a:ext>
                </a:extLst>
              </a:tr>
            </a:tbl>
          </a:graphicData>
        </a:graphic>
      </p:graphicFrame>
      <p:graphicFrame>
        <p:nvGraphicFramePr>
          <p:cNvPr id="9" name="Table 6" descr="Table like text box: Goal: Education and Outreach/Non-Opioid Pain Management Therapies&#10;">
            <a:extLst>
              <a:ext uri="{FF2B5EF4-FFF2-40B4-BE49-F238E27FC236}">
                <a16:creationId xmlns:a16="http://schemas.microsoft.com/office/drawing/2014/main" id="{CFC240A2-1276-0AE2-43A2-B84FDA81AAFE}"/>
              </a:ext>
            </a:extLst>
          </p:cNvPr>
          <p:cNvGraphicFramePr>
            <a:graphicFrameLocks noGrp="1"/>
          </p:cNvGraphicFramePr>
          <p:nvPr>
            <p:extLst>
              <p:ext uri="{D42A27DB-BD31-4B8C-83A1-F6EECF244321}">
                <p14:modId xmlns:p14="http://schemas.microsoft.com/office/powerpoint/2010/main" val="3480435316"/>
              </p:ext>
            </p:extLst>
          </p:nvPr>
        </p:nvGraphicFramePr>
        <p:xfrm>
          <a:off x="1143000" y="4389120"/>
          <a:ext cx="4289364" cy="101092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Education and Outreach/Non-Opioid Pain Management Therapies</a:t>
                      </a: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MAT-based therapy</a:t>
                      </a:r>
                    </a:p>
                  </a:txBody>
                  <a:tcPr/>
                </a:tc>
                <a:extLst>
                  <a:ext uri="{0D108BD9-81ED-4DB2-BD59-A6C34878D82A}">
                    <a16:rowId xmlns:a16="http://schemas.microsoft.com/office/drawing/2014/main" val="2759357075"/>
                  </a:ext>
                </a:extLst>
              </a:tr>
            </a:tbl>
          </a:graphicData>
        </a:graphic>
      </p:graphicFrame>
      <p:graphicFrame>
        <p:nvGraphicFramePr>
          <p:cNvPr id="8" name="Table 6" descr="Table like text box: Goal: Reduce Opioid Prescriptions&#10;">
            <a:extLst>
              <a:ext uri="{FF2B5EF4-FFF2-40B4-BE49-F238E27FC236}">
                <a16:creationId xmlns:a16="http://schemas.microsoft.com/office/drawing/2014/main" id="{EA392C41-E43E-0C93-E023-D2C2B96974AA}"/>
              </a:ext>
            </a:extLst>
          </p:cNvPr>
          <p:cNvGraphicFramePr>
            <a:graphicFrameLocks noGrp="1"/>
          </p:cNvGraphicFramePr>
          <p:nvPr>
            <p:extLst>
              <p:ext uri="{D42A27DB-BD31-4B8C-83A1-F6EECF244321}">
                <p14:modId xmlns:p14="http://schemas.microsoft.com/office/powerpoint/2010/main" val="1926077413"/>
              </p:ext>
            </p:extLst>
          </p:nvPr>
        </p:nvGraphicFramePr>
        <p:xfrm>
          <a:off x="6593971" y="1996442"/>
          <a:ext cx="4289364" cy="3403598"/>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Reduce Opioid Prescriptions</a:t>
                      </a: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Opioid Stewardship</a:t>
                      </a:r>
                    </a:p>
                  </a:txBody>
                  <a:tcPr/>
                </a:tc>
                <a:extLst>
                  <a:ext uri="{0D108BD9-81ED-4DB2-BD59-A6C34878D82A}">
                    <a16:rowId xmlns:a16="http://schemas.microsoft.com/office/drawing/2014/main" val="2759357075"/>
                  </a:ext>
                </a:extLst>
              </a:tr>
              <a:tr h="370840">
                <a:tc>
                  <a:txBody>
                    <a:bodyPr/>
                    <a:lstStyle/>
                    <a:p>
                      <a:r>
                        <a:rPr lang="en-US" dirty="0">
                          <a:latin typeface="Arial" panose="020B0604020202020204" pitchFamily="34" charset="0"/>
                          <a:cs typeface="Arial" panose="020B0604020202020204" pitchFamily="34" charset="0"/>
                        </a:rPr>
                        <a:t>Opioid prescribing</a:t>
                      </a:r>
                    </a:p>
                  </a:txBody>
                  <a:tcPr/>
                </a:tc>
                <a:extLst>
                  <a:ext uri="{0D108BD9-81ED-4DB2-BD59-A6C34878D82A}">
                    <a16:rowId xmlns:a16="http://schemas.microsoft.com/office/drawing/2014/main" val="2357866800"/>
                  </a:ext>
                </a:extLst>
              </a:tr>
              <a:tr h="370839">
                <a:tc>
                  <a:txBody>
                    <a:bodyPr/>
                    <a:lstStyle/>
                    <a:p>
                      <a:pPr lvl="0">
                        <a:buNone/>
                      </a:pPr>
                      <a:r>
                        <a:rPr lang="en-US" dirty="0">
                          <a:latin typeface="Arial" panose="020B0604020202020204" pitchFamily="34" charset="0"/>
                          <a:cs typeface="Arial" panose="020B0604020202020204" pitchFamily="34" charset="0"/>
                        </a:rPr>
                        <a:t>Opioid prescribing at the beneficiary level</a:t>
                      </a:r>
                    </a:p>
                  </a:txBody>
                  <a:tcPr/>
                </a:tc>
                <a:extLst>
                  <a:ext uri="{0D108BD9-81ED-4DB2-BD59-A6C34878D82A}">
                    <a16:rowId xmlns:a16="http://schemas.microsoft.com/office/drawing/2014/main" val="2729034608"/>
                  </a:ext>
                </a:extLst>
              </a:tr>
              <a:tr h="370838">
                <a:tc>
                  <a:txBody>
                    <a:bodyPr/>
                    <a:lstStyle/>
                    <a:p>
                      <a:pPr lvl="0">
                        <a:buNone/>
                      </a:pPr>
                      <a:r>
                        <a:rPr lang="en-US" dirty="0">
                          <a:latin typeface="Arial" panose="020B0604020202020204" pitchFamily="34" charset="0"/>
                          <a:cs typeface="Arial" panose="020B0604020202020204" pitchFamily="34" charset="0"/>
                        </a:rPr>
                        <a:t>Opioid and Benzodiazepine co-prescribing</a:t>
                      </a:r>
                    </a:p>
                  </a:txBody>
                  <a:tcPr/>
                </a:tc>
                <a:extLst>
                  <a:ext uri="{0D108BD9-81ED-4DB2-BD59-A6C34878D82A}">
                    <a16:rowId xmlns:a16="http://schemas.microsoft.com/office/drawing/2014/main" val="1528962837"/>
                  </a:ext>
                </a:extLst>
              </a:tr>
              <a:tr h="370838">
                <a:tc>
                  <a:txBody>
                    <a:bodyPr/>
                    <a:lstStyle/>
                    <a:p>
                      <a:pPr lvl="0">
                        <a:buNone/>
                      </a:pPr>
                      <a:r>
                        <a:rPr lang="en-US" sz="1800" b="0" i="0" u="none" strike="noStrike" noProof="0" dirty="0">
                          <a:latin typeface="Arial" panose="020B0604020202020204" pitchFamily="34" charset="0"/>
                          <a:cs typeface="Arial" panose="020B0604020202020204" pitchFamily="34" charset="0"/>
                        </a:rPr>
                        <a:t>Opioid and Benzodiazepine co-prescribing at the beneficiary level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446689"/>
                  </a:ext>
                </a:extLst>
              </a:tr>
              <a:tr h="370838">
                <a:tc>
                  <a:txBody>
                    <a:bodyPr/>
                    <a:lstStyle/>
                    <a:p>
                      <a:pPr lvl="0">
                        <a:buNone/>
                      </a:pPr>
                      <a:r>
                        <a:rPr lang="en-US" dirty="0">
                          <a:latin typeface="Arial" panose="020B0604020202020204" pitchFamily="34" charset="0"/>
                          <a:cs typeface="Arial" panose="020B0604020202020204" pitchFamily="34" charset="0"/>
                        </a:rPr>
                        <a:t>Opioid prescriptions </a:t>
                      </a:r>
                      <a:r>
                        <a:rPr lang="en-US" sz="1800" b="0" i="0" u="none" strike="noStrike" noProof="0" dirty="0">
                          <a:latin typeface="Arial" panose="020B0604020202020204" pitchFamily="34" charset="0"/>
                          <a:cs typeface="Arial" panose="020B0604020202020204" pitchFamily="34" charset="0"/>
                        </a:rPr>
                        <a:t>≥ 50MME daily</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001131"/>
                  </a:ext>
                </a:extLst>
              </a:tr>
            </a:tbl>
          </a:graphicData>
        </a:graphic>
      </p:graphicFrame>
      <p:sp>
        <p:nvSpPr>
          <p:cNvPr id="5" name="Slide Number Placeholder 4">
            <a:extLst>
              <a:ext uri="{FF2B5EF4-FFF2-40B4-BE49-F238E27FC236}">
                <a16:creationId xmlns:a16="http://schemas.microsoft.com/office/drawing/2014/main" id="{9935D5FA-15D9-053D-C4ED-66C99035047E}"/>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4" name="Date Placeholder 3">
            <a:extLst>
              <a:ext uri="{FF2B5EF4-FFF2-40B4-BE49-F238E27FC236}">
                <a16:creationId xmlns:a16="http://schemas.microsoft.com/office/drawing/2014/main" id="{BA286FBE-0674-4579-BA65-5D0E776C39AF}"/>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279241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DC5C0-A183-4DE9-9659-0BC26F7E040A}"/>
              </a:ext>
            </a:extLst>
          </p:cNvPr>
          <p:cNvSpPr>
            <a:spLocks noGrp="1"/>
          </p:cNvSpPr>
          <p:nvPr>
            <p:ph type="title"/>
          </p:nvPr>
        </p:nvSpPr>
        <p:spPr>
          <a:xfrm>
            <a:off x="457200" y="0"/>
            <a:ext cx="11277600" cy="1291472"/>
          </a:xfrm>
        </p:spPr>
        <p:txBody>
          <a:bodyPr lIns="91440" tIns="45720" rIns="91440" bIns="45720" anchor="ctr"/>
          <a:lstStyle/>
          <a:p>
            <a:r>
              <a:rPr lang="en-US" dirty="0">
                <a:latin typeface="Arial"/>
                <a:cs typeface="Arial"/>
              </a:rPr>
              <a:t>Kidney Health</a:t>
            </a:r>
            <a:br>
              <a:rPr lang="en-US" sz="3200" dirty="0">
                <a:latin typeface="Arial"/>
                <a:cs typeface="Arial"/>
              </a:rPr>
            </a:br>
            <a:r>
              <a:rPr lang="en-US" sz="2800" dirty="0">
                <a:latin typeface="Arial"/>
                <a:cs typeface="Arial"/>
              </a:rPr>
              <a:t>Director:  Shalon Quinn </a:t>
            </a:r>
            <a:endParaRPr lang="en-US" sz="2800" dirty="0"/>
          </a:p>
        </p:txBody>
      </p:sp>
      <p:sp>
        <p:nvSpPr>
          <p:cNvPr id="2" name="Content Placeholder 1">
            <a:extLst>
              <a:ext uri="{FF2B5EF4-FFF2-40B4-BE49-F238E27FC236}">
                <a16:creationId xmlns:a16="http://schemas.microsoft.com/office/drawing/2014/main" id="{E2746878-796B-4FB9-8A30-C4E270E19046}"/>
              </a:ext>
            </a:extLst>
          </p:cNvPr>
          <p:cNvSpPr>
            <a:spLocks noGrp="1"/>
          </p:cNvSpPr>
          <p:nvPr>
            <p:ph idx="1"/>
          </p:nvPr>
        </p:nvSpPr>
        <p:spPr>
          <a:xfrm>
            <a:off x="457200" y="1960775"/>
            <a:ext cx="11277600" cy="4363826"/>
          </a:xfrm>
        </p:spPr>
        <p:txBody>
          <a:bodyPr vert="horz" lIns="91440" tIns="45720" rIns="91440" bIns="45720" rtlCol="0" anchor="t">
            <a:normAutofit fontScale="85000" lnSpcReduction="10000"/>
          </a:bodyPr>
          <a:lstStyle/>
          <a:p>
            <a:pPr marL="0" indent="0">
              <a:buNone/>
            </a:pPr>
            <a:r>
              <a:rPr lang="en-US" sz="2600" b="1" dirty="0">
                <a:solidFill>
                  <a:srgbClr val="004986"/>
                </a:solidFill>
                <a:latin typeface="Arial"/>
                <a:cs typeface="Arial"/>
              </a:rPr>
              <a:t>ESRD Networks</a:t>
            </a:r>
            <a:endParaRPr lang="en-US" sz="2600" b="1" dirty="0">
              <a:solidFill>
                <a:srgbClr val="004986"/>
              </a:solidFill>
            </a:endParaRPr>
          </a:p>
          <a:p>
            <a:r>
              <a:rPr lang="en-US" sz="2000" dirty="0">
                <a:latin typeface="Arial"/>
                <a:cs typeface="Arial"/>
              </a:rPr>
              <a:t>Section 1881 of the Social Security Act and the Omnibus Budget Reconciliation Act of 1986. </a:t>
            </a:r>
          </a:p>
          <a:p>
            <a:r>
              <a:rPr lang="en-US" sz="2000" dirty="0">
                <a:latin typeface="Arial"/>
                <a:cs typeface="Arial"/>
              </a:rPr>
              <a:t>Help over 7400 dialysis facilities, transplant centers and dialysis patients in providing safe, high-quality care. </a:t>
            </a:r>
          </a:p>
          <a:p>
            <a:pPr marL="0" indent="0">
              <a:buNone/>
            </a:pPr>
            <a:endParaRPr lang="en-US" sz="2000" dirty="0">
              <a:latin typeface="Arial"/>
              <a:cs typeface="Arial"/>
            </a:endParaRPr>
          </a:p>
          <a:p>
            <a:pPr marL="0" indent="0">
              <a:buNone/>
            </a:pPr>
            <a:r>
              <a:rPr lang="en-US" sz="2600" b="1" dirty="0">
                <a:solidFill>
                  <a:srgbClr val="004986"/>
                </a:solidFill>
                <a:latin typeface="Arial"/>
                <a:cs typeface="Arial"/>
              </a:rPr>
              <a:t>ESRD Treatment Choices Learning Collaborative</a:t>
            </a:r>
          </a:p>
          <a:p>
            <a:r>
              <a:rPr lang="en-US" sz="2000" dirty="0">
                <a:latin typeface="Arial"/>
                <a:cs typeface="Arial"/>
              </a:rPr>
              <a:t>Supports the ETC payment model to increase kidney transplantation nationwide</a:t>
            </a:r>
            <a:endParaRPr lang="en-US" sz="2000" dirty="0"/>
          </a:p>
          <a:p>
            <a:pPr>
              <a:lnSpc>
                <a:spcPct val="130000"/>
              </a:lnSpc>
            </a:pPr>
            <a:r>
              <a:rPr lang="en-US" sz="2000" dirty="0">
                <a:latin typeface="Arial"/>
                <a:cs typeface="Arial"/>
              </a:rPr>
              <a:t>Brings together transplant hospitals, Organ Procurement Organizations (OPOs), large donor hospitals, patients, and donor families with support and oversight from CMS (iQIIG and CMMI) and HRSA to use systematic quality and process improvement to identify practices currently in use at the highest performing transplant programs and spread the use of these practices throughout the kidney transplant community, reducing the disparity in performance among OPOs and transplant centers, with the goal of increasing recovery of kidneys by OPOs and utilization of kidneys by transplant centers, ultimately generating increased quality for ESRD patients and cost-savings to Medicare. </a:t>
            </a:r>
            <a:endParaRPr lang="en-US" sz="2000" dirty="0">
              <a:highlight>
                <a:srgbClr val="FFFF00"/>
              </a:highlight>
            </a:endParaRPr>
          </a:p>
        </p:txBody>
      </p:sp>
      <p:sp>
        <p:nvSpPr>
          <p:cNvPr id="5" name="Slide Number Placeholder 4">
            <a:extLst>
              <a:ext uri="{FF2B5EF4-FFF2-40B4-BE49-F238E27FC236}">
                <a16:creationId xmlns:a16="http://schemas.microsoft.com/office/drawing/2014/main" id="{7403F7C2-B5AE-45CE-881C-F12FA1844BC1}"/>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4" name="Date Placeholder 3">
            <a:extLst>
              <a:ext uri="{FF2B5EF4-FFF2-40B4-BE49-F238E27FC236}">
                <a16:creationId xmlns:a16="http://schemas.microsoft.com/office/drawing/2014/main" id="{1C4EAC97-8145-4670-9DEA-076655F5683E}"/>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340452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1209C4-DF01-8B57-23B5-73E83C4BDD95}"/>
              </a:ext>
              <a:ext uri="{C183D7F6-B498-43B3-948B-1728B52AA6E4}">
                <adec:decorative xmlns:adec="http://schemas.microsoft.com/office/drawing/2017/decorative" val="1"/>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b="6021"/>
          <a:stretch/>
        </p:blipFill>
        <p:spPr>
          <a:xfrm>
            <a:off x="0" y="1361026"/>
            <a:ext cx="12192000" cy="4718476"/>
          </a:xfrm>
          <a:prstGeom prst="rect">
            <a:avLst/>
          </a:prstGeom>
        </p:spPr>
      </p:pic>
      <p:pic>
        <p:nvPicPr>
          <p:cNvPr id="11" name="Picture 10">
            <a:extLst>
              <a:ext uri="{FF2B5EF4-FFF2-40B4-BE49-F238E27FC236}">
                <a16:creationId xmlns:a16="http://schemas.microsoft.com/office/drawing/2014/main" id="{151C53A0-E007-14D2-4F48-8053AAD0DD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47"/>
            <a:ext cx="12192000" cy="1778000"/>
          </a:xfrm>
          <a:prstGeom prst="rect">
            <a:avLst/>
          </a:prstGeom>
        </p:spPr>
      </p:pic>
      <p:sp>
        <p:nvSpPr>
          <p:cNvPr id="9" name="Rectangle 8">
            <a:extLst>
              <a:ext uri="{FF2B5EF4-FFF2-40B4-BE49-F238E27FC236}">
                <a16:creationId xmlns:a16="http://schemas.microsoft.com/office/drawing/2014/main" id="{2C9C1726-6F57-E0C2-F4D1-04F5B0931AA6}"/>
              </a:ext>
              <a:ext uri="{C183D7F6-B498-43B3-948B-1728B52AA6E4}">
                <adec:decorative xmlns:adec="http://schemas.microsoft.com/office/drawing/2017/decorative" val="1"/>
              </a:ext>
            </a:extLst>
          </p:cNvPr>
          <p:cNvSpPr/>
          <p:nvPr/>
        </p:nvSpPr>
        <p:spPr>
          <a:xfrm>
            <a:off x="678730" y="1941922"/>
            <a:ext cx="10774837" cy="37047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4D3B0D-CECC-5A87-FC67-55361BABECF9}"/>
              </a:ext>
            </a:extLst>
          </p:cNvPr>
          <p:cNvSpPr>
            <a:spLocks noGrp="1"/>
          </p:cNvSpPr>
          <p:nvPr>
            <p:ph type="title"/>
          </p:nvPr>
        </p:nvSpPr>
        <p:spPr>
          <a:xfrm>
            <a:off x="1645920" y="76200"/>
            <a:ext cx="8900160" cy="1311277"/>
          </a:xfrm>
        </p:spPr>
        <p:txBody>
          <a:bodyPr lIns="91440" tIns="45720" rIns="91440" bIns="45720" anchor="ctr"/>
          <a:lstStyle/>
          <a:p>
            <a:r>
              <a:rPr lang="en-US" dirty="0">
                <a:latin typeface="Arial"/>
                <a:cs typeface="Arial"/>
              </a:rPr>
              <a:t>ESRD Network Metrics</a:t>
            </a:r>
            <a:endParaRPr lang="en-US" dirty="0"/>
          </a:p>
        </p:txBody>
      </p:sp>
      <p:sp>
        <p:nvSpPr>
          <p:cNvPr id="2" name="Content Placeholder 1">
            <a:extLst>
              <a:ext uri="{FF2B5EF4-FFF2-40B4-BE49-F238E27FC236}">
                <a16:creationId xmlns:a16="http://schemas.microsoft.com/office/drawing/2014/main" id="{39D59056-47E2-FA8D-F49A-492E0A7AFB61}"/>
              </a:ext>
            </a:extLst>
          </p:cNvPr>
          <p:cNvSpPr>
            <a:spLocks noGrp="1"/>
          </p:cNvSpPr>
          <p:nvPr>
            <p:ph idx="1"/>
          </p:nvPr>
        </p:nvSpPr>
        <p:spPr>
          <a:xfrm>
            <a:off x="832701" y="2016551"/>
            <a:ext cx="10526598" cy="3480423"/>
          </a:xfrm>
        </p:spPr>
        <p:txBody>
          <a:bodyPr vert="horz" lIns="91440" tIns="45720" rIns="91440" bIns="45720" rtlCol="0" anchor="t">
            <a:normAutofit/>
          </a:bodyPr>
          <a:lstStyle/>
          <a:p>
            <a:r>
              <a:rPr lang="en-US" sz="2400" b="1" dirty="0">
                <a:solidFill>
                  <a:srgbClr val="004986"/>
                </a:solidFill>
                <a:latin typeface="Arial"/>
                <a:cs typeface="Arial"/>
              </a:rPr>
              <a:t>Screening for, and treatment of depression</a:t>
            </a:r>
          </a:p>
          <a:p>
            <a:r>
              <a:rPr lang="en-US" sz="2400" b="1" dirty="0">
                <a:solidFill>
                  <a:srgbClr val="004986"/>
                </a:solidFill>
                <a:latin typeface="Arial"/>
                <a:cs typeface="Arial"/>
              </a:rPr>
              <a:t>Decreasing hemodialysis catheter infection rates</a:t>
            </a:r>
          </a:p>
          <a:p>
            <a:r>
              <a:rPr lang="en-US" sz="2400" b="1" dirty="0">
                <a:solidFill>
                  <a:srgbClr val="004986"/>
                </a:solidFill>
                <a:latin typeface="Arial"/>
                <a:cs typeface="Arial"/>
              </a:rPr>
              <a:t>Decreasing incidence of peritonitis</a:t>
            </a:r>
          </a:p>
          <a:p>
            <a:r>
              <a:rPr lang="en-US" sz="2400" b="1" dirty="0">
                <a:solidFill>
                  <a:srgbClr val="004986"/>
                </a:solidFill>
                <a:latin typeface="Arial"/>
                <a:cs typeface="Arial"/>
              </a:rPr>
              <a:t>Increasing incident and prevalent patient usage of home dialysis</a:t>
            </a:r>
            <a:endParaRPr lang="en-US" sz="2400" b="1" dirty="0">
              <a:solidFill>
                <a:srgbClr val="004986"/>
              </a:solidFill>
            </a:endParaRPr>
          </a:p>
          <a:p>
            <a:r>
              <a:rPr lang="en-US" sz="2400" b="1" dirty="0">
                <a:solidFill>
                  <a:srgbClr val="004986"/>
                </a:solidFill>
                <a:latin typeface="Arial"/>
                <a:cs typeface="Arial"/>
              </a:rPr>
              <a:t>Kidney Transplant: increasing those on a waitlist, and the number of patients transplanted</a:t>
            </a:r>
            <a:endParaRPr lang="en-US" sz="2400" b="1" dirty="0">
              <a:solidFill>
                <a:srgbClr val="004986"/>
              </a:solidFill>
            </a:endParaRPr>
          </a:p>
          <a:p>
            <a:r>
              <a:rPr lang="en-US" sz="2400" b="1" dirty="0">
                <a:solidFill>
                  <a:srgbClr val="004986"/>
                </a:solidFill>
                <a:latin typeface="Arial"/>
                <a:cs typeface="Arial"/>
              </a:rPr>
              <a:t>Vaccination: Pneumococcal, flu, COVID</a:t>
            </a:r>
          </a:p>
          <a:p>
            <a:r>
              <a:rPr lang="en-US" sz="2400" b="1" dirty="0">
                <a:solidFill>
                  <a:srgbClr val="004986"/>
                </a:solidFill>
                <a:latin typeface="Arial"/>
                <a:cs typeface="Arial"/>
              </a:rPr>
              <a:t>Decreasing hospital admissions/readmissions</a:t>
            </a:r>
            <a:endParaRPr lang="en-US" sz="2400" b="1" dirty="0">
              <a:solidFill>
                <a:srgbClr val="004986"/>
              </a:solidFill>
            </a:endParaRPr>
          </a:p>
          <a:p>
            <a:endParaRPr lang="en-US" sz="2400" b="1" dirty="0">
              <a:solidFill>
                <a:srgbClr val="004986"/>
              </a:solidFill>
            </a:endParaRPr>
          </a:p>
          <a:p>
            <a:endParaRPr lang="en-US" sz="2400" b="1" dirty="0">
              <a:solidFill>
                <a:srgbClr val="004986"/>
              </a:solidFill>
            </a:endParaRPr>
          </a:p>
        </p:txBody>
      </p:sp>
      <p:sp>
        <p:nvSpPr>
          <p:cNvPr id="5" name="Slide Number Placeholder 4">
            <a:extLst>
              <a:ext uri="{FF2B5EF4-FFF2-40B4-BE49-F238E27FC236}">
                <a16:creationId xmlns:a16="http://schemas.microsoft.com/office/drawing/2014/main" id="{56BD574B-452A-7EAC-C02C-FB5836053924}"/>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4" name="Date Placeholder 3">
            <a:extLst>
              <a:ext uri="{FF2B5EF4-FFF2-40B4-BE49-F238E27FC236}">
                <a16:creationId xmlns:a16="http://schemas.microsoft.com/office/drawing/2014/main" id="{32FD3F34-ED76-E61B-6824-78404DE4960D}"/>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281968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491DC-BE65-5C0F-9B4D-78C0861DBB1F}"/>
              </a:ext>
            </a:extLst>
          </p:cNvPr>
          <p:cNvSpPr>
            <a:spLocks noGrp="1"/>
          </p:cNvSpPr>
          <p:nvPr>
            <p:ph type="title"/>
          </p:nvPr>
        </p:nvSpPr>
        <p:spPr>
          <a:xfrm>
            <a:off x="457200" y="76200"/>
            <a:ext cx="11277600" cy="1371600"/>
          </a:xfrm>
        </p:spPr>
        <p:txBody>
          <a:bodyPr lIns="91440" tIns="45720" rIns="91440" bIns="45720" anchor="ctr">
            <a:normAutofit fontScale="90000"/>
          </a:bodyPr>
          <a:lstStyle/>
          <a:p>
            <a:r>
              <a:rPr lang="en-US" dirty="0"/>
              <a:t>ESRD Treatment Choice Learning Collaborative (ETCLC) Metrics</a:t>
            </a:r>
          </a:p>
        </p:txBody>
      </p:sp>
      <p:pic>
        <p:nvPicPr>
          <p:cNvPr id="9" name="Graphic 8">
            <a:extLst>
              <a:ext uri="{FF2B5EF4-FFF2-40B4-BE49-F238E27FC236}">
                <a16:creationId xmlns:a16="http://schemas.microsoft.com/office/drawing/2014/main" id="{D8E06E18-71DC-C437-7853-C4C47334664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294" y="2096020"/>
            <a:ext cx="10443411" cy="3592877"/>
          </a:xfrm>
          <a:prstGeom prst="rect">
            <a:avLst/>
          </a:prstGeom>
        </p:spPr>
      </p:pic>
      <p:sp>
        <p:nvSpPr>
          <p:cNvPr id="2" name="Content Placeholder 1">
            <a:extLst>
              <a:ext uri="{FF2B5EF4-FFF2-40B4-BE49-F238E27FC236}">
                <a16:creationId xmlns:a16="http://schemas.microsoft.com/office/drawing/2014/main" id="{ACD0833D-94CA-CEFD-D10D-CD3DDA22F435}"/>
              </a:ext>
            </a:extLst>
          </p:cNvPr>
          <p:cNvSpPr>
            <a:spLocks noGrp="1"/>
          </p:cNvSpPr>
          <p:nvPr>
            <p:ph sz="half" idx="1"/>
          </p:nvPr>
        </p:nvSpPr>
        <p:spPr>
          <a:xfrm>
            <a:off x="1018673" y="2990708"/>
            <a:ext cx="2699085" cy="2194903"/>
          </a:xfrm>
        </p:spPr>
        <p:txBody>
          <a:bodyPr vert="horz" lIns="91440" tIns="45720" rIns="91440" bIns="45720" rtlCol="0">
            <a:normAutofit/>
          </a:bodyPr>
          <a:lstStyle/>
          <a:p>
            <a:pPr marL="0" indent="0" algn="ctr">
              <a:lnSpc>
                <a:spcPct val="90000"/>
              </a:lnSpc>
              <a:buNone/>
            </a:pPr>
            <a:r>
              <a:rPr lang="en-US" sz="2500" b="1" dirty="0">
                <a:solidFill>
                  <a:schemeClr val="bg1"/>
                </a:solidFill>
              </a:rPr>
              <a:t>Increase the number of deceased donor kidneys transplanted</a:t>
            </a:r>
          </a:p>
        </p:txBody>
      </p:sp>
      <p:sp>
        <p:nvSpPr>
          <p:cNvPr id="10" name="Content Placeholder 1">
            <a:extLst>
              <a:ext uri="{FF2B5EF4-FFF2-40B4-BE49-F238E27FC236}">
                <a16:creationId xmlns:a16="http://schemas.microsoft.com/office/drawing/2014/main" id="{81AC6F0D-EE20-2EBE-786F-FA44B499D861}"/>
              </a:ext>
            </a:extLst>
          </p:cNvPr>
          <p:cNvSpPr txBox="1">
            <a:spLocks/>
          </p:cNvSpPr>
          <p:nvPr/>
        </p:nvSpPr>
        <p:spPr>
          <a:xfrm>
            <a:off x="4620125" y="2403248"/>
            <a:ext cx="2975811" cy="26379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2500" b="1" dirty="0">
                <a:solidFill>
                  <a:schemeClr val="bg1"/>
                </a:solidFill>
              </a:rPr>
              <a:t>Decrease the current national discard rate of kidneys in the 60 or greater Kidney Donor Profile Index score</a:t>
            </a:r>
          </a:p>
        </p:txBody>
      </p:sp>
      <p:sp>
        <p:nvSpPr>
          <p:cNvPr id="11" name="Content Placeholder 1">
            <a:extLst>
              <a:ext uri="{FF2B5EF4-FFF2-40B4-BE49-F238E27FC236}">
                <a16:creationId xmlns:a16="http://schemas.microsoft.com/office/drawing/2014/main" id="{A69E462F-D159-BDCC-4AC4-0A9260D3024B}"/>
              </a:ext>
            </a:extLst>
          </p:cNvPr>
          <p:cNvSpPr txBox="1">
            <a:spLocks/>
          </p:cNvSpPr>
          <p:nvPr/>
        </p:nvSpPr>
        <p:spPr>
          <a:xfrm>
            <a:off x="8305798" y="2710507"/>
            <a:ext cx="2975811" cy="29182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2500" b="1" dirty="0">
                <a:solidFill>
                  <a:schemeClr val="bg1"/>
                </a:solidFill>
              </a:rPr>
              <a:t>Increase the number of kidneys recovered for transplant in the 60 or greater Kidney Donor Profile index score group</a:t>
            </a:r>
          </a:p>
        </p:txBody>
      </p:sp>
      <p:sp>
        <p:nvSpPr>
          <p:cNvPr id="5" name="Slide Number Placeholder 4">
            <a:extLst>
              <a:ext uri="{FF2B5EF4-FFF2-40B4-BE49-F238E27FC236}">
                <a16:creationId xmlns:a16="http://schemas.microsoft.com/office/drawing/2014/main" id="{356D8709-4C20-C2E2-8848-C86D206F094C}"/>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17</a:t>
            </a:fld>
            <a:endParaRPr lang="en-US"/>
          </a:p>
        </p:txBody>
      </p:sp>
      <p:sp>
        <p:nvSpPr>
          <p:cNvPr id="4" name="Date Placeholder 3">
            <a:extLst>
              <a:ext uri="{FF2B5EF4-FFF2-40B4-BE49-F238E27FC236}">
                <a16:creationId xmlns:a16="http://schemas.microsoft.com/office/drawing/2014/main" id="{7150A8E7-1101-BEBA-C2F7-86FC099616F0}"/>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9/26/2022</a:t>
            </a:fld>
            <a:endParaRPr lang="en-US"/>
          </a:p>
        </p:txBody>
      </p:sp>
    </p:spTree>
    <p:extLst>
      <p:ext uri="{BB962C8B-B14F-4D97-AF65-F5344CB8AC3E}">
        <p14:creationId xmlns:p14="http://schemas.microsoft.com/office/powerpoint/2010/main" val="374628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DC42BBA-C658-397E-9A5F-49321100CB21}"/>
              </a:ext>
            </a:extLst>
          </p:cNvPr>
          <p:cNvSpPr>
            <a:spLocks noGrp="1"/>
          </p:cNvSpPr>
          <p:nvPr>
            <p:ph type="title"/>
          </p:nvPr>
        </p:nvSpPr>
        <p:spPr/>
        <p:txBody>
          <a:bodyPr/>
          <a:lstStyle/>
          <a:p>
            <a:r>
              <a:rPr lang="en-US" dirty="0"/>
              <a:t>Contact Information</a:t>
            </a:r>
          </a:p>
        </p:txBody>
      </p:sp>
      <p:sp>
        <p:nvSpPr>
          <p:cNvPr id="10" name="Content Placeholder 9">
            <a:extLst>
              <a:ext uri="{FF2B5EF4-FFF2-40B4-BE49-F238E27FC236}">
                <a16:creationId xmlns:a16="http://schemas.microsoft.com/office/drawing/2014/main" id="{61D2EA12-110D-8371-45EC-741E2B877AB8}"/>
              </a:ext>
            </a:extLst>
          </p:cNvPr>
          <p:cNvSpPr>
            <a:spLocks noGrp="1"/>
          </p:cNvSpPr>
          <p:nvPr>
            <p:ph sz="half" idx="1"/>
          </p:nvPr>
        </p:nvSpPr>
        <p:spPr>
          <a:xfrm>
            <a:off x="457199" y="1752600"/>
            <a:ext cx="5377543" cy="4572000"/>
          </a:xfrm>
        </p:spPr>
        <p:txBody>
          <a:bodyPr>
            <a:normAutofit/>
          </a:bodyPr>
          <a:lstStyle/>
          <a:p>
            <a:pPr marL="0" indent="0">
              <a:buNone/>
            </a:pPr>
            <a:r>
              <a:rPr lang="en-US" sz="2400" b="1" dirty="0"/>
              <a:t>Anita Monteiro</a:t>
            </a:r>
            <a:r>
              <a:rPr lang="en-US" sz="2400" dirty="0"/>
              <a:t>, </a:t>
            </a:r>
            <a:r>
              <a:rPr lang="en-US" sz="2400" dirty="0" err="1"/>
              <a:t>iQIIG</a:t>
            </a:r>
            <a:r>
              <a:rPr lang="en-US" sz="2400" dirty="0"/>
              <a:t>, Group Director</a:t>
            </a:r>
          </a:p>
          <a:p>
            <a:pPr marL="0" indent="0">
              <a:buNone/>
            </a:pPr>
            <a:r>
              <a:rPr lang="en-US" sz="2400" dirty="0">
                <a:hlinkClick r:id="rId2"/>
              </a:rPr>
              <a:t>Anita.Monteiro@cms.hhs.gov</a:t>
            </a:r>
            <a:r>
              <a:rPr lang="en-US" sz="2400" dirty="0"/>
              <a:t> </a:t>
            </a:r>
          </a:p>
          <a:p>
            <a:pPr marL="0" indent="0">
              <a:buNone/>
            </a:pPr>
            <a:endParaRPr lang="en-US" sz="2400" dirty="0"/>
          </a:p>
          <a:p>
            <a:pPr marL="0" indent="0">
              <a:buNone/>
            </a:pPr>
            <a:endParaRPr lang="en-US" sz="2400" dirty="0"/>
          </a:p>
          <a:p>
            <a:pPr marL="0" indent="0">
              <a:buNone/>
            </a:pPr>
            <a:r>
              <a:rPr lang="en-US" sz="2400" b="1" dirty="0"/>
              <a:t>Colleen Frey</a:t>
            </a:r>
            <a:r>
              <a:rPr lang="en-US" sz="2400" dirty="0"/>
              <a:t>, </a:t>
            </a:r>
            <a:r>
              <a:rPr lang="en-US" sz="2400" dirty="0" err="1"/>
              <a:t>iQIIG</a:t>
            </a:r>
            <a:r>
              <a:rPr lang="en-US" sz="2400" dirty="0"/>
              <a:t>, Acting Director QIN QIO Program – Nursing Homes and Community Health</a:t>
            </a:r>
          </a:p>
          <a:p>
            <a:pPr marL="0" indent="0">
              <a:buNone/>
            </a:pPr>
            <a:r>
              <a:rPr lang="en-US" sz="2400" dirty="0">
                <a:hlinkClick r:id="rId3"/>
              </a:rPr>
              <a:t>Colleen.Frey@cms.hhs.gov</a:t>
            </a:r>
            <a:r>
              <a:rPr lang="en-US" sz="2400" dirty="0"/>
              <a:t> </a:t>
            </a:r>
          </a:p>
          <a:p>
            <a:endParaRPr lang="en-US" dirty="0"/>
          </a:p>
        </p:txBody>
      </p:sp>
      <p:sp>
        <p:nvSpPr>
          <p:cNvPr id="12" name="Content Placeholder 11">
            <a:extLst>
              <a:ext uri="{FF2B5EF4-FFF2-40B4-BE49-F238E27FC236}">
                <a16:creationId xmlns:a16="http://schemas.microsoft.com/office/drawing/2014/main" id="{7CBE9FD7-4301-C15C-CA7E-C6CA08B8465F}"/>
              </a:ext>
            </a:extLst>
          </p:cNvPr>
          <p:cNvSpPr>
            <a:spLocks noGrp="1"/>
          </p:cNvSpPr>
          <p:nvPr>
            <p:ph sz="half" idx="2"/>
          </p:nvPr>
        </p:nvSpPr>
        <p:spPr>
          <a:xfrm>
            <a:off x="5991497" y="1752600"/>
            <a:ext cx="5743303" cy="4572000"/>
          </a:xfrm>
        </p:spPr>
        <p:txBody>
          <a:bodyPr>
            <a:normAutofit/>
          </a:bodyPr>
          <a:lstStyle/>
          <a:p>
            <a:pPr marL="0" indent="0">
              <a:buNone/>
            </a:pPr>
            <a:r>
              <a:rPr lang="en-US" sz="2400" b="1" dirty="0" err="1"/>
              <a:t>Shawan</a:t>
            </a:r>
            <a:r>
              <a:rPr lang="en-US" sz="2400" b="1" dirty="0"/>
              <a:t> Johnson</a:t>
            </a:r>
            <a:r>
              <a:rPr lang="en-US" sz="2400" dirty="0"/>
              <a:t>, </a:t>
            </a:r>
            <a:r>
              <a:rPr lang="en-US" sz="2400" dirty="0" err="1"/>
              <a:t>iQIIG</a:t>
            </a:r>
            <a:r>
              <a:rPr lang="en-US" sz="2400" dirty="0"/>
              <a:t>, Acting Director</a:t>
            </a:r>
          </a:p>
          <a:p>
            <a:pPr marL="0" indent="0">
              <a:buNone/>
            </a:pPr>
            <a:r>
              <a:rPr lang="en-US" sz="2400" dirty="0"/>
              <a:t>Quality Improvement in Hospitals, AIAN and Opioid Outlier Program</a:t>
            </a:r>
          </a:p>
          <a:p>
            <a:pPr marL="0" indent="0">
              <a:buNone/>
            </a:pPr>
            <a:r>
              <a:rPr lang="en-US" sz="2400" dirty="0">
                <a:hlinkClick r:id="rId4"/>
              </a:rPr>
              <a:t>Shawan.Johnson@cms.hhs.gov</a:t>
            </a:r>
            <a:r>
              <a:rPr lang="en-US" sz="2400" dirty="0"/>
              <a:t> </a:t>
            </a:r>
          </a:p>
          <a:p>
            <a:pPr marL="0" indent="0">
              <a:buNone/>
            </a:pPr>
            <a:endParaRPr lang="en-US" sz="2400" dirty="0"/>
          </a:p>
          <a:p>
            <a:pPr marL="0" indent="0">
              <a:buNone/>
            </a:pPr>
            <a:r>
              <a:rPr lang="en-US" sz="2400" b="1" dirty="0"/>
              <a:t>Shalon Quinn</a:t>
            </a:r>
            <a:r>
              <a:rPr lang="en-US" sz="2400" dirty="0"/>
              <a:t>, </a:t>
            </a:r>
            <a:r>
              <a:rPr lang="en-US" sz="2400" dirty="0" err="1"/>
              <a:t>iQIIG</a:t>
            </a:r>
            <a:r>
              <a:rPr lang="en-US" sz="2400" dirty="0"/>
              <a:t>, Director</a:t>
            </a:r>
          </a:p>
          <a:p>
            <a:pPr marL="0" indent="0">
              <a:buNone/>
            </a:pPr>
            <a:r>
              <a:rPr lang="en-US" sz="2400" dirty="0"/>
              <a:t>Kidney Health</a:t>
            </a:r>
          </a:p>
          <a:p>
            <a:pPr marL="0" indent="0">
              <a:buNone/>
            </a:pPr>
            <a:r>
              <a:rPr lang="en-US" sz="2400" dirty="0">
                <a:hlinkClick r:id="rId5"/>
              </a:rPr>
              <a:t>Shalon.Quinn@cms.hhs.gov</a:t>
            </a:r>
            <a:r>
              <a:rPr lang="en-US" sz="2400" dirty="0"/>
              <a:t> </a:t>
            </a:r>
          </a:p>
          <a:p>
            <a:endParaRPr lang="en-US" dirty="0"/>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t>9/26/2022</a:t>
            </a:fld>
            <a:endParaRPr lang="en-US" dirty="0"/>
          </a:p>
        </p:txBody>
      </p:sp>
    </p:spTree>
    <p:extLst>
      <p:ext uri="{BB962C8B-B14F-4D97-AF65-F5344CB8AC3E}">
        <p14:creationId xmlns:p14="http://schemas.microsoft.com/office/powerpoint/2010/main" val="424577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Information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a:xfrm>
            <a:off x="457200" y="1935162"/>
            <a:ext cx="11277600" cy="4572000"/>
          </a:xfrm>
        </p:spPr>
        <p:txBody>
          <a:bodyPr>
            <a:normAutofit fontScale="85000" lnSpcReduction="20000"/>
          </a:bodyPr>
          <a:lstStyle/>
          <a:p>
            <a:pPr>
              <a:lnSpc>
                <a:spcPct val="110000"/>
              </a:lnSpc>
              <a:spcBef>
                <a:spcPts val="800"/>
              </a:spcBef>
            </a:pPr>
            <a:r>
              <a:rPr lang="en-US" dirty="0"/>
              <a:t>Part of a larger effort to engage stakeholders and the public in quality measure development.</a:t>
            </a:r>
          </a:p>
          <a:p>
            <a:pPr>
              <a:lnSpc>
                <a:spcPct val="110000"/>
              </a:lnSpc>
              <a:spcBef>
                <a:spcPts val="800"/>
              </a:spcBef>
            </a:pPr>
            <a:r>
              <a:rPr lang="en-US" dirty="0"/>
              <a:t>Additional activities the MMS team leads:</a:t>
            </a:r>
          </a:p>
          <a:p>
            <a:pPr lvl="1">
              <a:lnSpc>
                <a:spcPct val="110000"/>
              </a:lnSpc>
              <a:spcBef>
                <a:spcPts val="800"/>
              </a:spcBef>
            </a:pPr>
            <a:r>
              <a:rPr lang="en-US" dirty="0"/>
              <a:t>Annual public webinars on high-priority CMS topics</a:t>
            </a:r>
          </a:p>
          <a:p>
            <a:pPr lvl="1">
              <a:lnSpc>
                <a:spcPct val="110000"/>
              </a:lnSpc>
              <a:spcBef>
                <a:spcPts val="800"/>
              </a:spcBef>
            </a:pPr>
            <a:r>
              <a:rPr lang="en-US" dirty="0"/>
              <a:t>Outreach via our stakeholder listserv and </a:t>
            </a:r>
          </a:p>
          <a:p>
            <a:pPr marL="457200" lvl="1" indent="0">
              <a:lnSpc>
                <a:spcPct val="110000"/>
              </a:lnSpc>
              <a:spcBef>
                <a:spcPts val="800"/>
              </a:spcBef>
              <a:buNone/>
            </a:pPr>
            <a:r>
              <a:rPr lang="en-US" dirty="0"/>
              <a:t>   the CMS MMS listserv</a:t>
            </a:r>
          </a:p>
          <a:p>
            <a:pPr lvl="1">
              <a:lnSpc>
                <a:spcPct val="110000"/>
              </a:lnSpc>
              <a:spcBef>
                <a:spcPts val="800"/>
              </a:spcBef>
            </a:pPr>
            <a:r>
              <a:rPr lang="en-US" dirty="0"/>
              <a:t>MMS website updates and maintenance</a:t>
            </a:r>
          </a:p>
          <a:p>
            <a:pPr lvl="1">
              <a:lnSpc>
                <a:spcPct val="110000"/>
              </a:lnSpc>
              <a:spcBef>
                <a:spcPts val="800"/>
              </a:spcBef>
            </a:pPr>
            <a:r>
              <a:rPr lang="en-US" dirty="0"/>
              <a:t>Development and promotion of emerging</a:t>
            </a:r>
          </a:p>
          <a:p>
            <a:pPr marL="457200" lvl="1" indent="0">
              <a:lnSpc>
                <a:spcPct val="110000"/>
              </a:lnSpc>
              <a:spcBef>
                <a:spcPts val="800"/>
              </a:spcBef>
              <a:buNone/>
            </a:pPr>
            <a:r>
              <a:rPr lang="en-US" dirty="0"/>
              <a:t>   tools and resources</a:t>
            </a:r>
          </a:p>
          <a:p>
            <a:pPr lvl="1">
              <a:lnSpc>
                <a:spcPct val="110000"/>
              </a:lnSpc>
              <a:spcBef>
                <a:spcPts val="800"/>
              </a:spcBef>
            </a:pPr>
            <a:r>
              <a:rPr lang="en-US" dirty="0"/>
              <a:t>MACRA-specific education and outreach</a:t>
            </a:r>
          </a:p>
          <a:p>
            <a:pPr>
              <a:lnSpc>
                <a:spcPct val="110000"/>
              </a:lnSpc>
              <a:spcBef>
                <a:spcPts val="800"/>
              </a:spcBef>
            </a:pPr>
            <a:endParaRPr lang="en-US" dirty="0"/>
          </a:p>
        </p:txBody>
      </p:sp>
      <p:sp>
        <p:nvSpPr>
          <p:cNvPr id="6" name="object 6" descr="Image of figures with comment bubbles above them.">
            <a:extLst>
              <a:ext uri="{FF2B5EF4-FFF2-40B4-BE49-F238E27FC236}">
                <a16:creationId xmlns:a16="http://schemas.microsoft.com/office/drawing/2014/main" id="{3DDEF000-2EC1-4300-8C18-4E49003D1E70}"/>
              </a:ext>
              <a:ext uri="{C183D7F6-B498-43B3-948B-1728B52AA6E4}">
                <adec:decorative xmlns:adec="http://schemas.microsoft.com/office/drawing/2017/decorative" val="0"/>
              </a:ext>
            </a:extLst>
          </p:cNvPr>
          <p:cNvSpPr/>
          <p:nvPr/>
        </p:nvSpPr>
        <p:spPr>
          <a:xfrm>
            <a:off x="7978191" y="3884564"/>
            <a:ext cx="3554134" cy="235519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0194-4FDA-43AF-9F3B-BE4B0F1060EB}"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a:xfrm>
            <a:off x="457200" y="76200"/>
            <a:ext cx="11277600" cy="1281260"/>
          </a:xfrm>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9/26/2022</a:t>
            </a:fld>
            <a:endParaRPr lang="en-US" dirty="0"/>
          </a:p>
        </p:txBody>
      </p:sp>
    </p:spTree>
    <p:extLst>
      <p:ext uri="{BB962C8B-B14F-4D97-AF65-F5344CB8AC3E}">
        <p14:creationId xmlns:p14="http://schemas.microsoft.com/office/powerpoint/2010/main" val="241736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normAutofit/>
          </a:bodyPr>
          <a:lstStyle/>
          <a:p>
            <a:r>
              <a:rPr lang="en-US"/>
              <a:t>Bonus Information </a:t>
            </a:r>
            <a:r>
              <a:rPr lang="en-US" dirty="0"/>
              <a:t>Session on “How CMS Uses Quality Measures”</a:t>
            </a:r>
          </a:p>
          <a:p>
            <a:pPr lvl="1"/>
            <a:r>
              <a:rPr lang="en-US" dirty="0"/>
              <a:t>September 28 at 2 p.m. ET</a:t>
            </a:r>
          </a:p>
          <a:p>
            <a:pPr lvl="1"/>
            <a:r>
              <a:rPr lang="en-US" dirty="0"/>
              <a:t>Registration link: </a:t>
            </a:r>
            <a:r>
              <a:rPr lang="en-US" dirty="0">
                <a:solidFill>
                  <a:srgbClr val="0070C0"/>
                </a:solidFill>
                <a:hlinkClick r:id="rId3">
                  <a:extLst>
                    <a:ext uri="{A12FA001-AC4F-418D-AE19-62706E023703}">
                      <ahyp:hlinkClr xmlns:ahyp="http://schemas.microsoft.com/office/drawing/2018/hyperlinkcolor" val="tx"/>
                    </a:ext>
                  </a:extLst>
                </a:hlinkClick>
              </a:rPr>
              <a:t>https://battellemms.webex.com/battellemms/onstage/g.php?MTID=ec4523171fda0ade76ea67891f8191e01</a:t>
            </a:r>
            <a:r>
              <a:rPr lang="en-US" dirty="0">
                <a:solidFill>
                  <a:srgbClr val="0070C0"/>
                </a:solidFill>
              </a:rPr>
              <a:t> </a:t>
            </a:r>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a:xfrm>
            <a:off x="10744200" y="6492876"/>
            <a:ext cx="1143000" cy="365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545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60198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Battelle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6096000" y="5370493"/>
            <a:ext cx="541020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Gequincia Polk </a:t>
            </a:r>
            <a:b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gequincia.polk@cms.hhs.gov</a:t>
            </a:r>
            <a:b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Melissa </a:t>
            </a:r>
            <a:r>
              <a:rPr kumimoji="0" 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Gross </a:t>
            </a:r>
            <a:r>
              <a:rPr kumimoji="0" 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Contact</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Melissa.Gross@cms.hhs.gov</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075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7148-2E9C-4A3F-BAF9-B6479826525C}"/>
              </a:ext>
            </a:extLst>
          </p:cNvPr>
          <p:cNvSpPr>
            <a:spLocks noGrp="1"/>
          </p:cNvSpPr>
          <p:nvPr>
            <p:ph type="title"/>
          </p:nvPr>
        </p:nvSpPr>
        <p:spPr/>
        <p:txBody>
          <a:bodyPr/>
          <a:lstStyle/>
          <a:p>
            <a:pPr algn="ctr"/>
            <a:r>
              <a:rPr lang="en-US" sz="3200" dirty="0"/>
              <a:t>Agenda</a:t>
            </a:r>
          </a:p>
        </p:txBody>
      </p:sp>
      <p:graphicFrame>
        <p:nvGraphicFramePr>
          <p:cNvPr id="5" name="Table 4" descr="Table showing topic, time, and presenters for the presentation agenda. ">
            <a:extLst>
              <a:ext uri="{FF2B5EF4-FFF2-40B4-BE49-F238E27FC236}">
                <a16:creationId xmlns:a16="http://schemas.microsoft.com/office/drawing/2014/main" id="{90299C12-731D-4F6D-8C59-21529065D61D}"/>
              </a:ext>
            </a:extLst>
          </p:cNvPr>
          <p:cNvGraphicFramePr>
            <a:graphicFrameLocks noGrp="1"/>
          </p:cNvGraphicFramePr>
          <p:nvPr>
            <p:extLst>
              <p:ext uri="{D42A27DB-BD31-4B8C-83A1-F6EECF244321}">
                <p14:modId xmlns:p14="http://schemas.microsoft.com/office/powerpoint/2010/main" val="3495819301"/>
              </p:ext>
            </p:extLst>
          </p:nvPr>
        </p:nvGraphicFramePr>
        <p:xfrm>
          <a:off x="1198880" y="1823628"/>
          <a:ext cx="10235474" cy="3962400"/>
        </p:xfrm>
        <a:graphic>
          <a:graphicData uri="http://schemas.openxmlformats.org/drawingml/2006/table">
            <a:tbl>
              <a:tblPr firstRow="1" bandRow="1">
                <a:tableStyleId>{3B4B98B0-60AC-42C2-AFA5-B58CD77FA1E5}</a:tableStyleId>
              </a:tblPr>
              <a:tblGrid>
                <a:gridCol w="4584746">
                  <a:extLst>
                    <a:ext uri="{9D8B030D-6E8A-4147-A177-3AD203B41FA5}">
                      <a16:colId xmlns:a16="http://schemas.microsoft.com/office/drawing/2014/main" val="1573216420"/>
                    </a:ext>
                  </a:extLst>
                </a:gridCol>
                <a:gridCol w="993009">
                  <a:extLst>
                    <a:ext uri="{9D8B030D-6E8A-4147-A177-3AD203B41FA5}">
                      <a16:colId xmlns:a16="http://schemas.microsoft.com/office/drawing/2014/main" val="1802196476"/>
                    </a:ext>
                  </a:extLst>
                </a:gridCol>
                <a:gridCol w="4657719">
                  <a:extLst>
                    <a:ext uri="{9D8B030D-6E8A-4147-A177-3AD203B41FA5}">
                      <a16:colId xmlns:a16="http://schemas.microsoft.com/office/drawing/2014/main" val="308524014"/>
                    </a:ext>
                  </a:extLst>
                </a:gridCol>
              </a:tblGrid>
              <a:tr h="326355">
                <a:tc>
                  <a:txBody>
                    <a:bodyPr/>
                    <a:lstStyle/>
                    <a:p>
                      <a:pPr algn="ctr"/>
                      <a:r>
                        <a:rPr lang="en-US" sz="2000" dirty="0">
                          <a:latin typeface="Arial" panose="020B0604020202020204" pitchFamily="34" charset="0"/>
                          <a:cs typeface="Arial" panose="020B0604020202020204" pitchFamily="34" charset="0"/>
                        </a:rPr>
                        <a:t>Topic</a:t>
                      </a:r>
                    </a:p>
                  </a:txBody>
                  <a:tcPr/>
                </a:tc>
                <a:tc>
                  <a:txBody>
                    <a:bodyPr/>
                    <a:lstStyle/>
                    <a:p>
                      <a:pPr algn="ctr"/>
                      <a:r>
                        <a:rPr lang="en-US" sz="2000" dirty="0">
                          <a:latin typeface="Arial" panose="020B0604020202020204" pitchFamily="34" charset="0"/>
                          <a:cs typeface="Arial" panose="020B0604020202020204" pitchFamily="34" charset="0"/>
                        </a:rPr>
                        <a:t>Time</a:t>
                      </a:r>
                    </a:p>
                  </a:txBody>
                  <a:tcPr/>
                </a:tc>
                <a:tc>
                  <a:txBody>
                    <a:bodyPr/>
                    <a:lstStyle/>
                    <a:p>
                      <a:pPr algn="ctr"/>
                      <a:r>
                        <a:rPr lang="en-US" sz="2000" dirty="0">
                          <a:latin typeface="Arial" panose="020B0604020202020204" pitchFamily="34" charset="0"/>
                          <a:cs typeface="Arial" panose="020B0604020202020204" pitchFamily="34" charset="0"/>
                        </a:rPr>
                        <a:t>Presenter(s)</a:t>
                      </a:r>
                    </a:p>
                  </a:txBody>
                  <a:tcPr/>
                </a:tc>
                <a:extLst>
                  <a:ext uri="{0D108BD9-81ED-4DB2-BD59-A6C34878D82A}">
                    <a16:rowId xmlns:a16="http://schemas.microsoft.com/office/drawing/2014/main" val="163599308"/>
                  </a:ext>
                </a:extLst>
              </a:tr>
              <a:tr h="412619">
                <a:tc>
                  <a:txBody>
                    <a:bodyPr/>
                    <a:lstStyle/>
                    <a:p>
                      <a:r>
                        <a:rPr lang="en-US" sz="1800" dirty="0">
                          <a:latin typeface="Arial" panose="020B0604020202020204" pitchFamily="34" charset="0"/>
                          <a:cs typeface="Arial" panose="020B0604020202020204" pitchFamily="34" charset="0"/>
                        </a:rPr>
                        <a:t>CMS’ Role in Quality Improvement </a:t>
                      </a:r>
                    </a:p>
                    <a:p>
                      <a:r>
                        <a:rPr lang="en-US" sz="1800" dirty="0">
                          <a:latin typeface="Arial" panose="020B0604020202020204" pitchFamily="34" charset="0"/>
                          <a:cs typeface="Arial" panose="020B0604020202020204" pitchFamily="34" charset="0"/>
                        </a:rPr>
                        <a:t>CMS Quality Improvement Programs – Overview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cs typeface="Arial" panose="020B0604020202020204" pitchFamily="34" charset="0"/>
                        </a:rPr>
                        <a:t>15 min</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b="1" kern="1200" dirty="0">
                          <a:solidFill>
                            <a:schemeClr val="dk1"/>
                          </a:solidFill>
                          <a:latin typeface="Arial" panose="020B0604020202020204" pitchFamily="34" charset="0"/>
                          <a:cs typeface="Arial" panose="020B0604020202020204" pitchFamily="34" charset="0"/>
                        </a:rPr>
                        <a:t>Anita Monteiro</a:t>
                      </a:r>
                      <a:r>
                        <a:rPr lang="en-US" sz="1800" kern="1200" dirty="0">
                          <a:solidFill>
                            <a:schemeClr val="dk1"/>
                          </a:solidFill>
                          <a:latin typeface="Arial" panose="020B0604020202020204" pitchFamily="34" charset="0"/>
                          <a:cs typeface="Arial" panose="020B0604020202020204" pitchFamily="34" charset="0"/>
                        </a:rPr>
                        <a:t>, Director, iQuality Improvement &amp; Innovation Group (iQIIG), CCSQ, CMS</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72261028"/>
                  </a:ext>
                </a:extLst>
              </a:tr>
              <a:tr h="0">
                <a:tc>
                  <a:txBody>
                    <a:bodyPr/>
                    <a:lstStyle/>
                    <a:p>
                      <a:pPr marL="0" lvl="1" indent="0" algn="l" defTabSz="914400" rtl="0" eaLnBrk="1" latinLnBrk="0" hangingPunct="1">
                        <a:buFont typeface="Wingdings" panose="05000000000000000000" pitchFamily="2" charset="2"/>
                        <a:buNone/>
                      </a:pPr>
                      <a:r>
                        <a:rPr lang="en-US" sz="1800" kern="1200" dirty="0">
                          <a:solidFill>
                            <a:schemeClr val="dk1"/>
                          </a:solidFill>
                          <a:latin typeface="Arial" panose="020B0604020202020204" pitchFamily="34" charset="0"/>
                          <a:cs typeface="Arial" panose="020B0604020202020204" pitchFamily="34" charset="0"/>
                        </a:rPr>
                        <a:t>Quality Improvement Programs</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Nursing Homes</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Community Health</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Hospitals </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American Indian Alaska Native Healthcare Quality Initiative </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Opioid Prescriber Safety &amp; Support </a:t>
                      </a:r>
                    </a:p>
                    <a:p>
                      <a:pPr marL="457200" lvl="2" indent="-285750" algn="l" defTabSz="914400"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Kidney Health</a:t>
                      </a:r>
                      <a:endParaRPr lang="en-US" sz="2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cs typeface="Arial" panose="020B0604020202020204" pitchFamily="34" charset="0"/>
                        </a:rPr>
                        <a:t>35 min</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b="1" kern="1200" dirty="0">
                          <a:solidFill>
                            <a:schemeClr val="dk1"/>
                          </a:solidFill>
                          <a:latin typeface="Arial" panose="020B0604020202020204" pitchFamily="34" charset="0"/>
                          <a:cs typeface="Arial" panose="020B0604020202020204" pitchFamily="34" charset="0"/>
                        </a:rPr>
                        <a:t>Colleen Frey</a:t>
                      </a:r>
                      <a:r>
                        <a:rPr lang="en-US" sz="1800" kern="1200" dirty="0">
                          <a:solidFill>
                            <a:schemeClr val="dk1"/>
                          </a:solidFill>
                          <a:latin typeface="Arial" panose="020B0604020202020204" pitchFamily="34" charset="0"/>
                          <a:cs typeface="Arial" panose="020B0604020202020204" pitchFamily="34" charset="0"/>
                        </a:rPr>
                        <a:t>, Acting Director, QIN QIO Program – Nursing Homes and Community Health </a:t>
                      </a:r>
                    </a:p>
                    <a:p>
                      <a:pPr marL="0" algn="l" defTabSz="914400" rtl="0" eaLnBrk="1" latinLnBrk="0" hangingPunct="1"/>
                      <a:r>
                        <a:rPr lang="en-US" sz="1800" b="1" kern="1200" dirty="0" err="1">
                          <a:solidFill>
                            <a:schemeClr val="dk1"/>
                          </a:solidFill>
                          <a:latin typeface="Arial" panose="020B0604020202020204" pitchFamily="34" charset="0"/>
                          <a:cs typeface="Arial" panose="020B0604020202020204" pitchFamily="34" charset="0"/>
                        </a:rPr>
                        <a:t>Shawan</a:t>
                      </a:r>
                      <a:r>
                        <a:rPr lang="en-US" sz="1800" b="1" kern="1200" dirty="0">
                          <a:solidFill>
                            <a:schemeClr val="dk1"/>
                          </a:solidFill>
                          <a:latin typeface="Arial" panose="020B0604020202020204" pitchFamily="34" charset="0"/>
                          <a:cs typeface="Arial" panose="020B0604020202020204" pitchFamily="34" charset="0"/>
                        </a:rPr>
                        <a:t> Johnson</a:t>
                      </a:r>
                      <a:r>
                        <a:rPr lang="en-US" sz="1800" kern="1200" dirty="0">
                          <a:solidFill>
                            <a:schemeClr val="dk1"/>
                          </a:solidFill>
                          <a:latin typeface="Arial" panose="020B0604020202020204" pitchFamily="34" charset="0"/>
                          <a:cs typeface="Arial" panose="020B0604020202020204" pitchFamily="34" charset="0"/>
                        </a:rPr>
                        <a:t>, Acting Director, Quality Improvement in Hospitals, AIAN and Opioid Outlier Program</a:t>
                      </a:r>
                    </a:p>
                    <a:p>
                      <a:pPr marL="0" algn="l" defTabSz="914400" rtl="0" eaLnBrk="1" latinLnBrk="0" hangingPunct="1"/>
                      <a:r>
                        <a:rPr lang="en-US" sz="1800" b="1" kern="1200" dirty="0">
                          <a:solidFill>
                            <a:schemeClr val="dk1"/>
                          </a:solidFill>
                          <a:latin typeface="Arial" panose="020B0604020202020204" pitchFamily="34" charset="0"/>
                          <a:cs typeface="Arial" panose="020B0604020202020204" pitchFamily="34" charset="0"/>
                        </a:rPr>
                        <a:t>Shalon Quinn</a:t>
                      </a:r>
                      <a:r>
                        <a:rPr lang="en-US" sz="1800" kern="1200" dirty="0">
                          <a:solidFill>
                            <a:schemeClr val="dk1"/>
                          </a:solidFill>
                          <a:latin typeface="Arial" panose="020B0604020202020204" pitchFamily="34" charset="0"/>
                          <a:cs typeface="Arial" panose="020B0604020202020204" pitchFamily="34" charset="0"/>
                        </a:rPr>
                        <a:t>, Director, Kidney Health</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61948862"/>
                  </a:ext>
                </a:extLst>
              </a:tr>
              <a:tr h="326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cs typeface="Arial" panose="020B0604020202020204" pitchFamily="34" charset="0"/>
                        </a:rPr>
                        <a:t>Question and Answer Session </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panose="020B0604020202020204" pitchFamily="34" charset="0"/>
                          <a:cs typeface="Arial" panose="020B0604020202020204" pitchFamily="34" charset="0"/>
                        </a:rPr>
                        <a:t>10 mins</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b="1" kern="1200" dirty="0">
                          <a:solidFill>
                            <a:schemeClr val="dk1"/>
                          </a:solidFill>
                          <a:latin typeface="Arial" panose="020B0604020202020204" pitchFamily="34" charset="0"/>
                          <a:cs typeface="Arial" panose="020B0604020202020204" pitchFamily="34" charset="0"/>
                        </a:rPr>
                        <a:t>Anita Monteiro </a:t>
                      </a:r>
                      <a:r>
                        <a:rPr lang="en-US" sz="1800" kern="1200" dirty="0">
                          <a:solidFill>
                            <a:schemeClr val="dk1"/>
                          </a:solidFill>
                          <a:latin typeface="Arial" panose="020B0604020202020204" pitchFamily="34" charset="0"/>
                          <a:cs typeface="Arial" panose="020B0604020202020204" pitchFamily="34" charset="0"/>
                        </a:rPr>
                        <a:t>and team</a:t>
                      </a:r>
                      <a:endParaRPr lang="en-US"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7739699"/>
                  </a:ext>
                </a:extLst>
              </a:tr>
            </a:tbl>
          </a:graphicData>
        </a:graphic>
      </p:graphicFrame>
      <p:sp>
        <p:nvSpPr>
          <p:cNvPr id="4" name="Slide Number Placeholder 3">
            <a:extLst>
              <a:ext uri="{FF2B5EF4-FFF2-40B4-BE49-F238E27FC236}">
                <a16:creationId xmlns:a16="http://schemas.microsoft.com/office/drawing/2014/main" id="{6995B7A9-16A6-5A50-C0CC-C4D6080B2E69}"/>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3" name="Date Placeholder 2">
            <a:extLst>
              <a:ext uri="{FF2B5EF4-FFF2-40B4-BE49-F238E27FC236}">
                <a16:creationId xmlns:a16="http://schemas.microsoft.com/office/drawing/2014/main" id="{CA1DE8D3-32BE-652A-5629-67DDB18959D1}"/>
              </a:ext>
            </a:extLst>
          </p:cNvPr>
          <p:cNvSpPr>
            <a:spLocks noGrp="1"/>
          </p:cNvSpPr>
          <p:nvPr>
            <p:ph type="dt" sz="half" idx="10"/>
          </p:nvPr>
        </p:nvSpPr>
        <p:spPr/>
        <p:txBody>
          <a:bodyPr/>
          <a:lstStyle/>
          <a:p>
            <a:fld id="{13878AEE-8635-4762-8551-FF575D81256D}" type="datetime1">
              <a:rPr lang="en-US" smtClean="0"/>
              <a:t>9/26/2022</a:t>
            </a:fld>
            <a:endParaRPr lang="en-US" dirty="0"/>
          </a:p>
        </p:txBody>
      </p:sp>
    </p:spTree>
    <p:extLst>
      <p:ext uri="{BB962C8B-B14F-4D97-AF65-F5344CB8AC3E}">
        <p14:creationId xmlns:p14="http://schemas.microsoft.com/office/powerpoint/2010/main" val="194770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ture man wearing glasses talks to a female doctor who is smiling at him. The background is a doctor's office.">
            <a:extLst>
              <a:ext uri="{FF2B5EF4-FFF2-40B4-BE49-F238E27FC236}">
                <a16:creationId xmlns:a16="http://schemas.microsoft.com/office/drawing/2014/main" id="{69D7F4A9-B62E-4CF3-9D1E-9EB0789B16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9E01DC6B-06DD-4475-9F8A-B35944857E18}"/>
              </a:ext>
            </a:extLst>
          </p:cNvPr>
          <p:cNvSpPr>
            <a:spLocks noGrp="1"/>
          </p:cNvSpPr>
          <p:nvPr>
            <p:ph type="ctrTitle"/>
          </p:nvPr>
        </p:nvSpPr>
        <p:spPr>
          <a:prstGeom prst="rect">
            <a:avLst/>
          </a:prstGeom>
        </p:spPr>
        <p:txBody>
          <a:bodyPr/>
          <a:lstStyle/>
          <a:p>
            <a:r>
              <a:rPr lang="en-US" sz="3200" dirty="0"/>
              <a:t>CMS’ Role in Quality Improvement </a:t>
            </a:r>
            <a:br>
              <a:rPr lang="en-US" sz="3200" dirty="0"/>
            </a:br>
            <a:r>
              <a:rPr lang="en-US" sz="3200" dirty="0"/>
              <a:t>CMS Quality Improvement Programs – Overview </a:t>
            </a:r>
          </a:p>
        </p:txBody>
      </p:sp>
      <p:sp>
        <p:nvSpPr>
          <p:cNvPr id="7" name="Author">
            <a:extLst>
              <a:ext uri="{FF2B5EF4-FFF2-40B4-BE49-F238E27FC236}">
                <a16:creationId xmlns:a16="http://schemas.microsoft.com/office/drawing/2014/main" id="{527C4EC7-1EB4-453F-AB9C-4AAC1B1DF6B1}"/>
              </a:ext>
            </a:extLst>
          </p:cNvPr>
          <p:cNvSpPr>
            <a:spLocks noGrp="1"/>
          </p:cNvSpPr>
          <p:nvPr>
            <p:ph type="subTitle" idx="1"/>
          </p:nvPr>
        </p:nvSpPr>
        <p:spPr>
          <a:xfrm>
            <a:off x="457200" y="5181600"/>
            <a:ext cx="11277600" cy="1133308"/>
          </a:xfrm>
        </p:spPr>
        <p:txBody>
          <a:bodyPr/>
          <a:lstStyle/>
          <a:p>
            <a:r>
              <a:rPr lang="en-US" dirty="0"/>
              <a:t>Anita Monteiro, Director, iQuality Improvement &amp; Innovation Group, CCSQ, CMS </a:t>
            </a:r>
          </a:p>
        </p:txBody>
      </p:sp>
      <p:sp>
        <p:nvSpPr>
          <p:cNvPr id="5" name="Slide Number Placeholder 4">
            <a:extLst>
              <a:ext uri="{FF2B5EF4-FFF2-40B4-BE49-F238E27FC236}">
                <a16:creationId xmlns:a16="http://schemas.microsoft.com/office/drawing/2014/main" id="{501DA2D0-184B-40B3-B45D-74A2664A308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397DD356-C17E-484F-B8D5-F3504D7D3D57}"/>
              </a:ext>
              <a:ext uri="{C183D7F6-B498-43B3-948B-1728B52AA6E4}">
                <adec:decorative xmlns:adec="http://schemas.microsoft.com/office/drawing/2017/decorative" val="1"/>
              </a:ext>
            </a:extLst>
          </p:cNvPr>
          <p:cNvSpPr>
            <a:spLocks noGrp="1"/>
          </p:cNvSpPr>
          <p:nvPr>
            <p:ph type="dt" sz="half" idx="10"/>
          </p:nvPr>
        </p:nvSpPr>
        <p:spPr/>
        <p:txBody>
          <a:bodyPr/>
          <a:lstStyle/>
          <a:p>
            <a:fld id="{EF5BB1DC-865B-4EFF-8D9E-33B9E3E6C8F2}" type="datetime1">
              <a:rPr lang="en-US" smtClean="0"/>
              <a:t>9/26/2022</a:t>
            </a:fld>
            <a:endParaRPr lang="en-US" dirty="0"/>
          </a:p>
        </p:txBody>
      </p:sp>
    </p:spTree>
    <p:extLst>
      <p:ext uri="{BB962C8B-B14F-4D97-AF65-F5344CB8AC3E}">
        <p14:creationId xmlns:p14="http://schemas.microsoft.com/office/powerpoint/2010/main" val="346781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lIns="91440" tIns="45720" rIns="91440" bIns="45720" anchor="ctr"/>
          <a:lstStyle/>
          <a:p>
            <a:r>
              <a:rPr lang="en-US" dirty="0">
                <a:latin typeface="Arial"/>
                <a:cs typeface="Arial"/>
              </a:rPr>
              <a:t>CMS’ Role in Quality Improvement</a:t>
            </a:r>
            <a:endParaRPr lang="en-US"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vert="horz" lIns="91440" tIns="45720" rIns="91440" bIns="45720" rtlCol="0" anchor="t">
            <a:normAutofit fontScale="92500"/>
          </a:bodyPr>
          <a:lstStyle/>
          <a:p>
            <a:r>
              <a:rPr lang="en-US" sz="2000" dirty="0"/>
              <a:t>Focus on providers who need QI resources most (small, rural, vulnerable populations, low performers)</a:t>
            </a:r>
          </a:p>
          <a:p>
            <a:r>
              <a:rPr lang="en-US" sz="2000" dirty="0"/>
              <a:t>Implementation of a much leaner, consolidated approach to programs: nursing homes, communities, hospitals, ESRD Networks</a:t>
            </a:r>
          </a:p>
          <a:p>
            <a:r>
              <a:rPr lang="en-US" sz="2000" dirty="0"/>
              <a:t>Alignment with other CMS levers – specifically measurement, enforcement</a:t>
            </a:r>
          </a:p>
          <a:p>
            <a:r>
              <a:rPr lang="en-US" sz="2000" dirty="0"/>
              <a:t>Rapid response arm of CMS – PHE, emerging priorities</a:t>
            </a:r>
          </a:p>
          <a:p>
            <a:r>
              <a:rPr lang="en-US" sz="2000" dirty="0"/>
              <a:t>Effective formative and impact evaluation capability in staying focused on results and ROI </a:t>
            </a:r>
          </a:p>
          <a:p>
            <a:pPr lvl="0">
              <a:buClr>
                <a:prstClr val="black"/>
              </a:buClr>
            </a:pPr>
            <a:r>
              <a:rPr lang="en-US" sz="2000" dirty="0">
                <a:solidFill>
                  <a:prstClr val="black"/>
                </a:solidFill>
              </a:rPr>
              <a:t>Frequent feedback from providers (customers) to rapidly evolve approach</a:t>
            </a:r>
          </a:p>
          <a:p>
            <a:pPr lvl="0">
              <a:buClr>
                <a:prstClr val="black"/>
              </a:buClr>
            </a:pPr>
            <a:r>
              <a:rPr lang="en-US" sz="2000" dirty="0">
                <a:solidFill>
                  <a:prstClr val="black"/>
                </a:solidFill>
              </a:rPr>
              <a:t>Increased data transparency and rapid cycle quality improvement</a:t>
            </a:r>
          </a:p>
          <a:p>
            <a:pPr lvl="0">
              <a:buClr>
                <a:prstClr val="black"/>
              </a:buClr>
            </a:pPr>
            <a:r>
              <a:rPr lang="en-US" sz="2000" dirty="0">
                <a:solidFill>
                  <a:prstClr val="black"/>
                </a:solidFill>
              </a:rPr>
              <a:t>Innovation to test for impact/results before large financial investment</a:t>
            </a:r>
          </a:p>
          <a:p>
            <a:pPr lvl="0">
              <a:buClr>
                <a:prstClr val="black"/>
              </a:buClr>
            </a:pPr>
            <a:endParaRPr lang="en-US" sz="2400" dirty="0">
              <a:solidFill>
                <a:prstClr val="black"/>
              </a:solidFill>
            </a:endParaRPr>
          </a:p>
          <a:p>
            <a:pPr marL="0" indent="0">
              <a:buNone/>
            </a:pPr>
            <a:r>
              <a:rPr lang="en-US" sz="2200" dirty="0"/>
              <a:t>Information on other CMS Quality Reporting and Value-Based Programs &amp; Initiatives is available on the CMS MMS Hub </a:t>
            </a:r>
            <a:r>
              <a:rPr lang="en-US" sz="2200" dirty="0">
                <a:hlinkClick r:id="rId3"/>
              </a:rPr>
              <a:t>https://mmshub.cms.gov/about-quality/quality-at-CMS/quality-programs</a:t>
            </a:r>
            <a:r>
              <a:rPr lang="en-US" sz="2200" dirty="0"/>
              <a:t>  </a:t>
            </a:r>
          </a:p>
          <a:p>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9/26/2022</a:t>
            </a:fld>
            <a:endParaRPr lang="en-US" dirty="0"/>
          </a:p>
        </p:txBody>
      </p:sp>
    </p:spTree>
    <p:extLst>
      <p:ext uri="{BB962C8B-B14F-4D97-AF65-F5344CB8AC3E}">
        <p14:creationId xmlns:p14="http://schemas.microsoft.com/office/powerpoint/2010/main" val="241128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lIns="91440" tIns="45720" rIns="91440" bIns="45720" anchor="ctr"/>
          <a:lstStyle/>
          <a:p>
            <a:r>
              <a:rPr lang="en-US" dirty="0">
                <a:latin typeface="Arial"/>
                <a:cs typeface="Arial"/>
              </a:rPr>
              <a:t>Nursing Homes</a:t>
            </a:r>
            <a:br>
              <a:rPr lang="en-US" sz="2800" dirty="0">
                <a:latin typeface="Arial"/>
                <a:cs typeface="Arial"/>
              </a:rPr>
            </a:br>
            <a:r>
              <a:rPr lang="en-US" sz="2800" dirty="0">
                <a:latin typeface="Arial"/>
                <a:cs typeface="Arial"/>
              </a:rPr>
              <a:t>Director: Colleen Frey</a:t>
            </a:r>
            <a:endParaRPr lang="en-US" sz="2800"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1"/>
          </p:nvPr>
        </p:nvSpPr>
        <p:spPr>
          <a:xfrm>
            <a:off x="722810" y="1752600"/>
            <a:ext cx="10493687" cy="1290932"/>
          </a:xfrm>
        </p:spPr>
        <p:txBody>
          <a:bodyPr vert="horz" lIns="91440" tIns="45720" rIns="91440" bIns="45720" rtlCol="0" anchor="t">
            <a:normAutofit/>
          </a:bodyPr>
          <a:lstStyle/>
          <a:p>
            <a:pPr marL="0" indent="0">
              <a:buNone/>
            </a:pPr>
            <a:r>
              <a:rPr lang="en-US" sz="2400" b="1" dirty="0">
                <a:solidFill>
                  <a:schemeClr val="accent1"/>
                </a:solidFill>
                <a:latin typeface="Arial"/>
                <a:cs typeface="Arial"/>
              </a:rPr>
              <a:t>As directed by CMS, the Quality Innovation Network - Quality Improvement Organizations (QIN-QIO) provide technical assistance and training to nursing homes. </a:t>
            </a:r>
          </a:p>
        </p:txBody>
      </p:sp>
      <p:sp>
        <p:nvSpPr>
          <p:cNvPr id="10" name="Content Placeholder 9">
            <a:extLst>
              <a:ext uri="{FF2B5EF4-FFF2-40B4-BE49-F238E27FC236}">
                <a16:creationId xmlns:a16="http://schemas.microsoft.com/office/drawing/2014/main" id="{9F90A7DA-7770-A99A-02E5-2A22BAA012A6}"/>
              </a:ext>
            </a:extLst>
          </p:cNvPr>
          <p:cNvSpPr>
            <a:spLocks noGrp="1"/>
          </p:cNvSpPr>
          <p:nvPr>
            <p:ph sz="half" idx="2"/>
          </p:nvPr>
        </p:nvSpPr>
        <p:spPr>
          <a:xfrm>
            <a:off x="790303" y="3028685"/>
            <a:ext cx="5471159" cy="3295915"/>
          </a:xfrm>
        </p:spPr>
        <p:txBody>
          <a:bodyPr>
            <a:normAutofit/>
          </a:bodyPr>
          <a:lstStyle/>
          <a:p>
            <a:pPr marL="0" indent="0">
              <a:buNone/>
            </a:pPr>
            <a:r>
              <a:rPr lang="en-US" sz="2200" u="sng" dirty="0"/>
              <a:t>Primary Goals: </a:t>
            </a:r>
          </a:p>
          <a:p>
            <a:r>
              <a:rPr lang="en-US" sz="2200" dirty="0"/>
              <a:t>Control &amp; reduce the spread of Covid-19</a:t>
            </a:r>
          </a:p>
          <a:p>
            <a:r>
              <a:rPr lang="en-US" sz="2200" dirty="0"/>
              <a:t>Increase frontline staff and manager training for infection prevention</a:t>
            </a:r>
          </a:p>
          <a:p>
            <a:r>
              <a:rPr lang="en-US" sz="2200" dirty="0"/>
              <a:t>Increase resident safety, reduce harm</a:t>
            </a:r>
          </a:p>
          <a:p>
            <a:r>
              <a:rPr lang="en-US" sz="2200" dirty="0"/>
              <a:t>Improve quality of care transitions</a:t>
            </a:r>
          </a:p>
          <a:p>
            <a:endParaRPr lang="en-US" dirty="0"/>
          </a:p>
        </p:txBody>
      </p:sp>
      <p:pic>
        <p:nvPicPr>
          <p:cNvPr id="9" name="Picture 8" descr="Person holding hand">
            <a:extLst>
              <a:ext uri="{FF2B5EF4-FFF2-40B4-BE49-F238E27FC236}">
                <a16:creationId xmlns:a16="http://schemas.microsoft.com/office/drawing/2014/main" id="{54D3AC88-EEA7-6598-E123-60372F464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616" y="3006800"/>
            <a:ext cx="4293184" cy="2865234"/>
          </a:xfrm>
          <a:prstGeom prst="rect">
            <a:avLst/>
          </a:prstGeo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9/26/2022</a:t>
            </a:fld>
            <a:endParaRPr lang="en-US" dirty="0"/>
          </a:p>
        </p:txBody>
      </p:sp>
    </p:spTree>
    <p:extLst>
      <p:ext uri="{BB962C8B-B14F-4D97-AF65-F5344CB8AC3E}">
        <p14:creationId xmlns:p14="http://schemas.microsoft.com/office/powerpoint/2010/main" val="42464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222EB-ECFB-598F-E775-25BA895032F7}"/>
              </a:ext>
            </a:extLst>
          </p:cNvPr>
          <p:cNvSpPr>
            <a:spLocks noGrp="1"/>
          </p:cNvSpPr>
          <p:nvPr>
            <p:ph type="title"/>
          </p:nvPr>
        </p:nvSpPr>
        <p:spPr>
          <a:xfrm>
            <a:off x="1263192" y="76200"/>
            <a:ext cx="9665616" cy="1371600"/>
          </a:xfrm>
        </p:spPr>
        <p:txBody>
          <a:bodyPr lIns="91440" tIns="45720" rIns="91440" bIns="45720" anchor="ctr"/>
          <a:lstStyle/>
          <a:p>
            <a:r>
              <a:rPr lang="en-US" dirty="0">
                <a:latin typeface="Arial"/>
                <a:cs typeface="Arial"/>
              </a:rPr>
              <a:t>Nursing Home Core Measures</a:t>
            </a:r>
            <a:endParaRPr lang="en-US" dirty="0"/>
          </a:p>
        </p:txBody>
      </p:sp>
      <p:graphicFrame>
        <p:nvGraphicFramePr>
          <p:cNvPr id="6" name="Table 6" descr="Table like text box: Goal: Reduction of Covid-19 Infections">
            <a:extLst>
              <a:ext uri="{FF2B5EF4-FFF2-40B4-BE49-F238E27FC236}">
                <a16:creationId xmlns:a16="http://schemas.microsoft.com/office/drawing/2014/main" id="{A0955D31-F1BB-1B38-9721-254C2525837C}"/>
              </a:ext>
            </a:extLst>
          </p:cNvPr>
          <p:cNvGraphicFramePr>
            <a:graphicFrameLocks noGrp="1"/>
          </p:cNvGraphicFramePr>
          <p:nvPr>
            <p:extLst>
              <p:ext uri="{D42A27DB-BD31-4B8C-83A1-F6EECF244321}">
                <p14:modId xmlns:p14="http://schemas.microsoft.com/office/powerpoint/2010/main" val="2586365652"/>
              </p:ext>
            </p:extLst>
          </p:nvPr>
        </p:nvGraphicFramePr>
        <p:xfrm>
          <a:off x="1143000" y="2011905"/>
          <a:ext cx="4289364" cy="2225031"/>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Reduction of Covid-19 Infections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38">
                <a:tc>
                  <a:txBody>
                    <a:bodyPr/>
                    <a:lstStyle/>
                    <a:p>
                      <a:pPr lvl="0">
                        <a:buNone/>
                      </a:pPr>
                      <a:r>
                        <a:rPr lang="en-US" dirty="0">
                          <a:latin typeface="Arial" panose="020B0604020202020204" pitchFamily="34" charset="0"/>
                          <a:cs typeface="Arial" panose="020B0604020202020204" pitchFamily="34" charset="0"/>
                        </a:rPr>
                        <a:t>Vaccine and Booster Uptake</a:t>
                      </a:r>
                    </a:p>
                  </a:txBody>
                  <a:tcPr/>
                </a:tc>
                <a:extLst>
                  <a:ext uri="{0D108BD9-81ED-4DB2-BD59-A6C34878D82A}">
                    <a16:rowId xmlns:a16="http://schemas.microsoft.com/office/drawing/2014/main" val="3751924571"/>
                  </a:ext>
                </a:extLst>
              </a:tr>
              <a:tr h="370839">
                <a:tc>
                  <a:txBody>
                    <a:bodyPr/>
                    <a:lstStyle/>
                    <a:p>
                      <a:pPr lvl="0">
                        <a:buNone/>
                      </a:pPr>
                      <a:r>
                        <a:rPr lang="en-US" dirty="0">
                          <a:latin typeface="Arial" panose="020B0604020202020204" pitchFamily="34" charset="0"/>
                          <a:cs typeface="Arial" panose="020B0604020202020204" pitchFamily="34" charset="0"/>
                        </a:rPr>
                        <a:t>Established Visitor Policy</a:t>
                      </a:r>
                    </a:p>
                  </a:txBody>
                  <a:tcPr/>
                </a:tc>
                <a:extLst>
                  <a:ext uri="{0D108BD9-81ED-4DB2-BD59-A6C34878D82A}">
                    <a16:rowId xmlns:a16="http://schemas.microsoft.com/office/drawing/2014/main" val="375970260"/>
                  </a:ext>
                </a:extLst>
              </a:tr>
              <a:tr h="370838">
                <a:tc>
                  <a:txBody>
                    <a:bodyPr/>
                    <a:lstStyle/>
                    <a:p>
                      <a:pPr lvl="0">
                        <a:buNone/>
                      </a:pPr>
                      <a:r>
                        <a:rPr lang="en-US" dirty="0">
                          <a:latin typeface="Arial" panose="020B0604020202020204" pitchFamily="34" charset="0"/>
                          <a:cs typeface="Arial" panose="020B0604020202020204" pitchFamily="34" charset="0"/>
                        </a:rPr>
                        <a:t>Established Resident Cohort Plan</a:t>
                      </a:r>
                    </a:p>
                  </a:txBody>
                  <a:tcPr/>
                </a:tc>
                <a:extLst>
                  <a:ext uri="{0D108BD9-81ED-4DB2-BD59-A6C34878D82A}">
                    <a16:rowId xmlns:a16="http://schemas.microsoft.com/office/drawing/2014/main" val="1951473806"/>
                  </a:ext>
                </a:extLst>
              </a:tr>
              <a:tr h="370838">
                <a:tc>
                  <a:txBody>
                    <a:bodyPr/>
                    <a:lstStyle/>
                    <a:p>
                      <a:pPr lvl="0">
                        <a:buNone/>
                      </a:pPr>
                      <a:r>
                        <a:rPr lang="en-US" dirty="0">
                          <a:latin typeface="Arial" panose="020B0604020202020204" pitchFamily="34" charset="0"/>
                          <a:cs typeface="Arial" panose="020B0604020202020204" pitchFamily="34" charset="0"/>
                        </a:rPr>
                        <a:t>Covid-19 Learning and Action Networks</a:t>
                      </a:r>
                    </a:p>
                  </a:txBody>
                  <a:tcPr/>
                </a:tc>
                <a:extLst>
                  <a:ext uri="{0D108BD9-81ED-4DB2-BD59-A6C34878D82A}">
                    <a16:rowId xmlns:a16="http://schemas.microsoft.com/office/drawing/2014/main" val="1519708695"/>
                  </a:ext>
                </a:extLst>
              </a:tr>
              <a:tr h="370838">
                <a:tc>
                  <a:txBody>
                    <a:bodyPr/>
                    <a:lstStyle/>
                    <a:p>
                      <a:pPr lvl="0">
                        <a:buNone/>
                      </a:pPr>
                      <a:r>
                        <a:rPr lang="en-US" dirty="0">
                          <a:latin typeface="Arial" panose="020B0604020202020204" pitchFamily="34" charset="0"/>
                          <a:cs typeface="Arial" panose="020B0604020202020204" pitchFamily="34" charset="0"/>
                        </a:rPr>
                        <a:t>Emergency Preparedness Plan</a:t>
                      </a:r>
                    </a:p>
                  </a:txBody>
                  <a:tcPr/>
                </a:tc>
                <a:extLst>
                  <a:ext uri="{0D108BD9-81ED-4DB2-BD59-A6C34878D82A}">
                    <a16:rowId xmlns:a16="http://schemas.microsoft.com/office/drawing/2014/main" val="4205555520"/>
                  </a:ext>
                </a:extLst>
              </a:tr>
            </a:tbl>
          </a:graphicData>
        </a:graphic>
      </p:graphicFrame>
      <p:graphicFrame>
        <p:nvGraphicFramePr>
          <p:cNvPr id="8" name="Table 6" descr="Table like text box: Goal: Increase Patient Safety with a Focus on Reduction of Harm&#10;">
            <a:extLst>
              <a:ext uri="{FF2B5EF4-FFF2-40B4-BE49-F238E27FC236}">
                <a16:creationId xmlns:a16="http://schemas.microsoft.com/office/drawing/2014/main" id="{EA392C41-E43E-0C93-E023-D2C2B96974AA}"/>
              </a:ext>
            </a:extLst>
          </p:cNvPr>
          <p:cNvGraphicFramePr>
            <a:graphicFrameLocks noGrp="1"/>
          </p:cNvGraphicFramePr>
          <p:nvPr>
            <p:extLst>
              <p:ext uri="{D42A27DB-BD31-4B8C-83A1-F6EECF244321}">
                <p14:modId xmlns:p14="http://schemas.microsoft.com/office/powerpoint/2010/main" val="1771057651"/>
              </p:ext>
            </p:extLst>
          </p:nvPr>
        </p:nvGraphicFramePr>
        <p:xfrm>
          <a:off x="6301157" y="2011905"/>
          <a:ext cx="4289364" cy="202184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Patient Safety with a Focus on Reduction of Harm</a:t>
                      </a:r>
                    </a:p>
                  </a:txBody>
                  <a:tcPr/>
                </a:tc>
                <a:extLst>
                  <a:ext uri="{0D108BD9-81ED-4DB2-BD59-A6C34878D82A}">
                    <a16:rowId xmlns:a16="http://schemas.microsoft.com/office/drawing/2014/main" val="2605489307"/>
                  </a:ext>
                </a:extLst>
              </a:tr>
              <a:tr h="370840">
                <a:tc>
                  <a:txBody>
                    <a:bodyPr/>
                    <a:lstStyle/>
                    <a:p>
                      <a:pPr lvl="0">
                        <a:buNone/>
                      </a:pPr>
                      <a:r>
                        <a:rPr lang="en-US" dirty="0">
                          <a:latin typeface="Arial" panose="020B0604020202020204" pitchFamily="34" charset="0"/>
                          <a:cs typeface="Arial" panose="020B0604020202020204" pitchFamily="34" charset="0"/>
                        </a:rPr>
                        <a:t>Clostridium difficile Infections (CDI)</a:t>
                      </a:r>
                    </a:p>
                  </a:txBody>
                  <a:tcPr/>
                </a:tc>
                <a:extLst>
                  <a:ext uri="{0D108BD9-81ED-4DB2-BD59-A6C34878D82A}">
                    <a16:rowId xmlns:a16="http://schemas.microsoft.com/office/drawing/2014/main" val="2759357075"/>
                  </a:ext>
                </a:extLst>
              </a:tr>
              <a:tr h="370840">
                <a:tc>
                  <a:txBody>
                    <a:bodyPr/>
                    <a:lstStyle/>
                    <a:p>
                      <a:pPr lvl="0">
                        <a:buNone/>
                      </a:pPr>
                      <a:r>
                        <a:rPr lang="en-US" dirty="0">
                          <a:latin typeface="Arial" panose="020B0604020202020204" pitchFamily="34" charset="0"/>
                          <a:cs typeface="Arial" panose="020B0604020202020204" pitchFamily="34" charset="0"/>
                        </a:rPr>
                        <a:t>Adverse Drug Events (ADE)</a:t>
                      </a:r>
                    </a:p>
                  </a:txBody>
                  <a:tcPr/>
                </a:tc>
                <a:extLst>
                  <a:ext uri="{0D108BD9-81ED-4DB2-BD59-A6C34878D82A}">
                    <a16:rowId xmlns:a16="http://schemas.microsoft.com/office/drawing/2014/main" val="2357866800"/>
                  </a:ext>
                </a:extLst>
              </a:tr>
              <a:tr h="370839">
                <a:tc>
                  <a:txBody>
                    <a:bodyPr/>
                    <a:lstStyle/>
                    <a:p>
                      <a:pPr lvl="0">
                        <a:buNone/>
                      </a:pPr>
                      <a:r>
                        <a:rPr lang="en-US" dirty="0">
                          <a:latin typeface="Arial" panose="020B0604020202020204" pitchFamily="34" charset="0"/>
                          <a:cs typeface="Arial" panose="020B0604020202020204" pitchFamily="34" charset="0"/>
                        </a:rPr>
                        <a:t>Hospitalizations related to infections, including Covid-19 infections</a:t>
                      </a:r>
                    </a:p>
                  </a:txBody>
                  <a:tcPr/>
                </a:tc>
                <a:extLst>
                  <a:ext uri="{0D108BD9-81ED-4DB2-BD59-A6C34878D82A}">
                    <a16:rowId xmlns:a16="http://schemas.microsoft.com/office/drawing/2014/main" val="2729034608"/>
                  </a:ext>
                </a:extLst>
              </a:tr>
            </a:tbl>
          </a:graphicData>
        </a:graphic>
      </p:graphicFrame>
      <p:graphicFrame>
        <p:nvGraphicFramePr>
          <p:cNvPr id="9" name="Table 6" descr="Table like text box: Goal: Infection Prevention Training&#10;">
            <a:extLst>
              <a:ext uri="{FF2B5EF4-FFF2-40B4-BE49-F238E27FC236}">
                <a16:creationId xmlns:a16="http://schemas.microsoft.com/office/drawing/2014/main" id="{CFC240A2-1276-0AE2-43A2-B84FDA81AAFE}"/>
              </a:ext>
            </a:extLst>
          </p:cNvPr>
          <p:cNvGraphicFramePr>
            <a:graphicFrameLocks noGrp="1"/>
          </p:cNvGraphicFramePr>
          <p:nvPr>
            <p:extLst>
              <p:ext uri="{D42A27DB-BD31-4B8C-83A1-F6EECF244321}">
                <p14:modId xmlns:p14="http://schemas.microsoft.com/office/powerpoint/2010/main" val="208080838"/>
              </p:ext>
            </p:extLst>
          </p:nvPr>
        </p:nvGraphicFramePr>
        <p:xfrm>
          <a:off x="1143000" y="5032673"/>
          <a:ext cx="4289364" cy="101092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Infection Prevention Training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CMS-Approved Infection Control and Prevention Training</a:t>
                      </a:r>
                    </a:p>
                  </a:txBody>
                  <a:tcPr/>
                </a:tc>
                <a:extLst>
                  <a:ext uri="{0D108BD9-81ED-4DB2-BD59-A6C34878D82A}">
                    <a16:rowId xmlns:a16="http://schemas.microsoft.com/office/drawing/2014/main" val="2759357075"/>
                  </a:ext>
                </a:extLst>
              </a:tr>
            </a:tbl>
          </a:graphicData>
        </a:graphic>
      </p:graphicFrame>
      <p:graphicFrame>
        <p:nvGraphicFramePr>
          <p:cNvPr id="2" name="Table 6" descr="Table like text box: Goal: Increase the Quality of Care Transitions&#10;">
            <a:extLst>
              <a:ext uri="{FF2B5EF4-FFF2-40B4-BE49-F238E27FC236}">
                <a16:creationId xmlns:a16="http://schemas.microsoft.com/office/drawing/2014/main" id="{AF0ED8C6-A88D-FEA6-4085-E682DE0AC405}"/>
              </a:ext>
            </a:extLst>
          </p:cNvPr>
          <p:cNvGraphicFramePr>
            <a:graphicFrameLocks noGrp="1"/>
          </p:cNvGraphicFramePr>
          <p:nvPr>
            <p:extLst>
              <p:ext uri="{D42A27DB-BD31-4B8C-83A1-F6EECF244321}">
                <p14:modId xmlns:p14="http://schemas.microsoft.com/office/powerpoint/2010/main" val="3978662844"/>
              </p:ext>
            </p:extLst>
          </p:nvPr>
        </p:nvGraphicFramePr>
        <p:xfrm>
          <a:off x="6301157" y="4392593"/>
          <a:ext cx="4289364" cy="165100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the Quality of Care Transitions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All-Cause Readmissions</a:t>
                      </a:r>
                    </a:p>
                  </a:txBody>
                  <a:tcPr/>
                </a:tc>
                <a:extLst>
                  <a:ext uri="{0D108BD9-81ED-4DB2-BD59-A6C34878D82A}">
                    <a16:rowId xmlns:a16="http://schemas.microsoft.com/office/drawing/2014/main" val="2759357075"/>
                  </a:ext>
                </a:extLst>
              </a:tr>
              <a:tr h="370839">
                <a:tc>
                  <a:txBody>
                    <a:bodyPr/>
                    <a:lstStyle/>
                    <a:p>
                      <a:pPr lvl="0">
                        <a:buNone/>
                      </a:pPr>
                      <a:r>
                        <a:rPr lang="en-US" dirty="0">
                          <a:latin typeface="Arial" panose="020B0604020202020204" pitchFamily="34" charset="0"/>
                          <a:cs typeface="Arial" panose="020B0604020202020204" pitchFamily="34" charset="0"/>
                        </a:rPr>
                        <a:t>Emergency Department Visits for Preventable Incidents</a:t>
                      </a:r>
                    </a:p>
                  </a:txBody>
                  <a:tcPr/>
                </a:tc>
                <a:extLst>
                  <a:ext uri="{0D108BD9-81ED-4DB2-BD59-A6C34878D82A}">
                    <a16:rowId xmlns:a16="http://schemas.microsoft.com/office/drawing/2014/main" val="2732132769"/>
                  </a:ext>
                </a:extLst>
              </a:tr>
            </a:tbl>
          </a:graphicData>
        </a:graphic>
      </p:graphicFrame>
      <p:sp>
        <p:nvSpPr>
          <p:cNvPr id="5" name="Slide Number Placeholder 4">
            <a:extLst>
              <a:ext uri="{FF2B5EF4-FFF2-40B4-BE49-F238E27FC236}">
                <a16:creationId xmlns:a16="http://schemas.microsoft.com/office/drawing/2014/main" id="{9935D5FA-15D9-053D-C4ED-66C99035047E}"/>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BA286FBE-0674-4579-BA65-5D0E776C39AF}"/>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28025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230D17F-30DA-2055-B268-3578D5DD2002}"/>
              </a:ext>
            </a:extLst>
          </p:cNvPr>
          <p:cNvSpPr>
            <a:spLocks noGrp="1"/>
          </p:cNvSpPr>
          <p:nvPr>
            <p:ph type="title"/>
          </p:nvPr>
        </p:nvSpPr>
        <p:spPr/>
        <p:txBody>
          <a:bodyPr lIns="91440" tIns="45720" rIns="91440" bIns="45720" anchor="ctr"/>
          <a:lstStyle/>
          <a:p>
            <a:r>
              <a:rPr lang="en-US" dirty="0">
                <a:latin typeface="Arial"/>
                <a:cs typeface="Arial"/>
              </a:rPr>
              <a:t>Community Health</a:t>
            </a:r>
            <a:br>
              <a:rPr lang="en-US" sz="2800" dirty="0">
                <a:latin typeface="Arial"/>
                <a:cs typeface="Arial"/>
              </a:rPr>
            </a:br>
            <a:r>
              <a:rPr lang="en-US" sz="2800" dirty="0">
                <a:latin typeface="Arial"/>
                <a:cs typeface="Arial"/>
              </a:rPr>
              <a:t>Director: Colleen Frey</a:t>
            </a:r>
            <a:endParaRPr lang="en-US" sz="2800" dirty="0"/>
          </a:p>
        </p:txBody>
      </p:sp>
      <p:sp>
        <p:nvSpPr>
          <p:cNvPr id="2" name="Content Placeholder 1">
            <a:extLst>
              <a:ext uri="{FF2B5EF4-FFF2-40B4-BE49-F238E27FC236}">
                <a16:creationId xmlns:a16="http://schemas.microsoft.com/office/drawing/2014/main" id="{25543B95-389B-4CE0-9C35-91E2D415DA92}"/>
              </a:ext>
            </a:extLst>
          </p:cNvPr>
          <p:cNvSpPr>
            <a:spLocks noGrp="1"/>
          </p:cNvSpPr>
          <p:nvPr>
            <p:ph sz="half" idx="1"/>
          </p:nvPr>
        </p:nvSpPr>
        <p:spPr>
          <a:xfrm>
            <a:off x="679269" y="1752600"/>
            <a:ext cx="7924799" cy="1748246"/>
          </a:xfrm>
        </p:spPr>
        <p:txBody>
          <a:bodyPr vert="horz" lIns="91440" tIns="45720" rIns="91440" bIns="45720" rtlCol="0" anchor="t">
            <a:noAutofit/>
          </a:bodyPr>
          <a:lstStyle/>
          <a:p>
            <a:pPr marL="0" indent="0">
              <a:buNone/>
            </a:pPr>
            <a:r>
              <a:rPr lang="en-US" sz="2400" b="1" dirty="0">
                <a:solidFill>
                  <a:schemeClr val="accent1"/>
                </a:solidFill>
                <a:latin typeface="Arial"/>
                <a:cs typeface="Arial"/>
              </a:rPr>
              <a:t>As directed by CMS, the Quality Innovation Network - Quality Improvement Organizations (QIN-QIO) provide technical assistance and training to providers and community partners.</a:t>
            </a:r>
            <a:endParaRPr lang="en-US" sz="2400" b="1" dirty="0">
              <a:solidFill>
                <a:schemeClr val="accent1"/>
              </a:solidFill>
            </a:endParaRPr>
          </a:p>
        </p:txBody>
      </p:sp>
      <p:sp>
        <p:nvSpPr>
          <p:cNvPr id="7" name="Content Placeholder 6">
            <a:extLst>
              <a:ext uri="{FF2B5EF4-FFF2-40B4-BE49-F238E27FC236}">
                <a16:creationId xmlns:a16="http://schemas.microsoft.com/office/drawing/2014/main" id="{BEADD061-2DBB-5B23-3891-F0960F269A19}"/>
              </a:ext>
            </a:extLst>
          </p:cNvPr>
          <p:cNvSpPr>
            <a:spLocks noGrp="1"/>
          </p:cNvSpPr>
          <p:nvPr>
            <p:ph sz="half" idx="2"/>
          </p:nvPr>
        </p:nvSpPr>
        <p:spPr>
          <a:xfrm>
            <a:off x="679269" y="3578418"/>
            <a:ext cx="7404463" cy="4572000"/>
          </a:xfrm>
        </p:spPr>
        <p:txBody>
          <a:bodyPr>
            <a:normAutofit/>
          </a:bodyPr>
          <a:lstStyle/>
          <a:p>
            <a:pPr marL="0" indent="0">
              <a:buNone/>
            </a:pPr>
            <a:r>
              <a:rPr lang="en-US" sz="2000" u="sng" dirty="0"/>
              <a:t>Primary Goals: </a:t>
            </a:r>
          </a:p>
          <a:p>
            <a:r>
              <a:rPr lang="en-US" sz="2000" dirty="0"/>
              <a:t>Reduce harm from Opioid use</a:t>
            </a:r>
          </a:p>
          <a:p>
            <a:r>
              <a:rPr lang="en-US" sz="2000" dirty="0"/>
              <a:t>Coordinate care in hospitals and emergency department</a:t>
            </a:r>
          </a:p>
          <a:p>
            <a:r>
              <a:rPr lang="en-US" sz="2000" dirty="0"/>
              <a:t>Improve the health of beneficiaries with chronic conditions</a:t>
            </a:r>
          </a:p>
          <a:p>
            <a:r>
              <a:rPr lang="en-US" sz="2000" dirty="0"/>
              <a:t>Increase readiness for public health emergencies</a:t>
            </a:r>
          </a:p>
          <a:p>
            <a:endParaRPr lang="en-US" dirty="0"/>
          </a:p>
        </p:txBody>
      </p:sp>
      <p:pic>
        <p:nvPicPr>
          <p:cNvPr id="6" name="Picture 5" descr="Rectangular graphic with purple background and green and blue squares within it. ">
            <a:extLst>
              <a:ext uri="{FF2B5EF4-FFF2-40B4-BE49-F238E27FC236}">
                <a16:creationId xmlns:a16="http://schemas.microsoft.com/office/drawing/2014/main" id="{065003F6-FF99-7FC0-FAC1-AE0B8B2385B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7071" y="1917975"/>
            <a:ext cx="2959832" cy="3946443"/>
          </a:xfrm>
          <a:prstGeom prst="rect">
            <a:avLst/>
          </a:prstGeom>
        </p:spPr>
      </p:pic>
      <p:sp>
        <p:nvSpPr>
          <p:cNvPr id="5" name="Slide Number Placeholder 4">
            <a:extLst>
              <a:ext uri="{FF2B5EF4-FFF2-40B4-BE49-F238E27FC236}">
                <a16:creationId xmlns:a16="http://schemas.microsoft.com/office/drawing/2014/main" id="{26C87BD7-2E4E-428B-935E-7958B2250F25}"/>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4" name="Date Placeholder 3">
            <a:extLst>
              <a:ext uri="{FF2B5EF4-FFF2-40B4-BE49-F238E27FC236}">
                <a16:creationId xmlns:a16="http://schemas.microsoft.com/office/drawing/2014/main" id="{8EA615DA-8B42-4B5A-9B0D-E7AE3504B338}"/>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105356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222EB-ECFB-598F-E775-25BA895032F7}"/>
              </a:ext>
            </a:extLst>
          </p:cNvPr>
          <p:cNvSpPr>
            <a:spLocks noGrp="1"/>
          </p:cNvSpPr>
          <p:nvPr>
            <p:ph type="title"/>
          </p:nvPr>
        </p:nvSpPr>
        <p:spPr/>
        <p:txBody>
          <a:bodyPr lIns="91440" tIns="45720" rIns="91440" bIns="45720" anchor="ctr"/>
          <a:lstStyle/>
          <a:p>
            <a:r>
              <a:rPr lang="en-US" dirty="0">
                <a:latin typeface="Arial"/>
                <a:cs typeface="Arial"/>
              </a:rPr>
              <a:t>Community Health Core Measures</a:t>
            </a:r>
            <a:endParaRPr lang="en-US" dirty="0"/>
          </a:p>
        </p:txBody>
      </p:sp>
      <p:graphicFrame>
        <p:nvGraphicFramePr>
          <p:cNvPr id="6" name="Table 6" descr="Table like text box: Goal: Care Coordination&#10;">
            <a:extLst>
              <a:ext uri="{FF2B5EF4-FFF2-40B4-BE49-F238E27FC236}">
                <a16:creationId xmlns:a16="http://schemas.microsoft.com/office/drawing/2014/main" id="{A0955D31-F1BB-1B38-9721-254C2525837C}"/>
              </a:ext>
            </a:extLst>
          </p:cNvPr>
          <p:cNvGraphicFramePr>
            <a:graphicFrameLocks noGrp="1"/>
          </p:cNvGraphicFramePr>
          <p:nvPr>
            <p:extLst>
              <p:ext uri="{D42A27DB-BD31-4B8C-83A1-F6EECF244321}">
                <p14:modId xmlns:p14="http://schemas.microsoft.com/office/powerpoint/2010/main" val="2877921825"/>
              </p:ext>
            </p:extLst>
          </p:nvPr>
        </p:nvGraphicFramePr>
        <p:xfrm>
          <a:off x="1048796" y="2043038"/>
          <a:ext cx="4289364" cy="1112517"/>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Care Coordination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39">
                <a:tc>
                  <a:txBody>
                    <a:bodyPr/>
                    <a:lstStyle/>
                    <a:p>
                      <a:pPr lvl="0">
                        <a:buNone/>
                      </a:pPr>
                      <a:r>
                        <a:rPr lang="en-US" dirty="0">
                          <a:latin typeface="Arial" panose="020B0604020202020204" pitchFamily="34" charset="0"/>
                          <a:cs typeface="Arial" panose="020B0604020202020204" pitchFamily="34" charset="0"/>
                        </a:rPr>
                        <a:t>Emergency Department Visits</a:t>
                      </a:r>
                    </a:p>
                  </a:txBody>
                  <a:tcPr/>
                </a:tc>
                <a:extLst>
                  <a:ext uri="{0D108BD9-81ED-4DB2-BD59-A6C34878D82A}">
                    <a16:rowId xmlns:a16="http://schemas.microsoft.com/office/drawing/2014/main" val="375970260"/>
                  </a:ext>
                </a:extLst>
              </a:tr>
              <a:tr h="370838">
                <a:tc>
                  <a:txBody>
                    <a:bodyPr/>
                    <a:lstStyle/>
                    <a:p>
                      <a:pPr lvl="0">
                        <a:buNone/>
                      </a:pPr>
                      <a:r>
                        <a:rPr lang="en-US" dirty="0">
                          <a:latin typeface="Arial" panose="020B0604020202020204" pitchFamily="34" charset="0"/>
                          <a:cs typeface="Arial" panose="020B0604020202020204" pitchFamily="34" charset="0"/>
                        </a:rPr>
                        <a:t>Hospital Utilization</a:t>
                      </a:r>
                    </a:p>
                  </a:txBody>
                  <a:tcPr/>
                </a:tc>
                <a:extLst>
                  <a:ext uri="{0D108BD9-81ED-4DB2-BD59-A6C34878D82A}">
                    <a16:rowId xmlns:a16="http://schemas.microsoft.com/office/drawing/2014/main" val="1951473806"/>
                  </a:ext>
                </a:extLst>
              </a:tr>
            </a:tbl>
          </a:graphicData>
        </a:graphic>
      </p:graphicFrame>
      <p:graphicFrame>
        <p:nvGraphicFramePr>
          <p:cNvPr id="2" name="Table 6" descr="Table like text box: Goal: Opioid Utilization&#10;">
            <a:extLst>
              <a:ext uri="{FF2B5EF4-FFF2-40B4-BE49-F238E27FC236}">
                <a16:creationId xmlns:a16="http://schemas.microsoft.com/office/drawing/2014/main" id="{4EBCB96B-42B0-E833-C0AC-BBD685CC1B14}"/>
              </a:ext>
            </a:extLst>
          </p:cNvPr>
          <p:cNvGraphicFramePr>
            <a:graphicFrameLocks noGrp="1"/>
          </p:cNvGraphicFramePr>
          <p:nvPr>
            <p:extLst>
              <p:ext uri="{D42A27DB-BD31-4B8C-83A1-F6EECF244321}">
                <p14:modId xmlns:p14="http://schemas.microsoft.com/office/powerpoint/2010/main" val="3100511372"/>
              </p:ext>
            </p:extLst>
          </p:nvPr>
        </p:nvGraphicFramePr>
        <p:xfrm>
          <a:off x="1056446" y="3630536"/>
          <a:ext cx="4281714" cy="1112517"/>
        </p:xfrm>
        <a:graphic>
          <a:graphicData uri="http://schemas.openxmlformats.org/drawingml/2006/table">
            <a:tbl>
              <a:tblPr firstRow="1" bandRow="1">
                <a:tableStyleId>{5C22544A-7EE6-4342-B048-85BDC9FD1C3A}</a:tableStyleId>
              </a:tblPr>
              <a:tblGrid>
                <a:gridCol w="428171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Opioid Utilization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39">
                <a:tc>
                  <a:txBody>
                    <a:bodyPr/>
                    <a:lstStyle/>
                    <a:p>
                      <a:pPr lvl="0">
                        <a:buNone/>
                      </a:pPr>
                      <a:r>
                        <a:rPr lang="en-US" dirty="0">
                          <a:latin typeface="Arial" panose="020B0604020202020204" pitchFamily="34" charset="0"/>
                          <a:cs typeface="Arial" panose="020B0604020202020204" pitchFamily="34" charset="0"/>
                        </a:rPr>
                        <a:t>Opioid Adverse Drug Events</a:t>
                      </a:r>
                    </a:p>
                  </a:txBody>
                  <a:tcPr/>
                </a:tc>
                <a:extLst>
                  <a:ext uri="{0D108BD9-81ED-4DB2-BD59-A6C34878D82A}">
                    <a16:rowId xmlns:a16="http://schemas.microsoft.com/office/drawing/2014/main" val="375970260"/>
                  </a:ext>
                </a:extLst>
              </a:tr>
              <a:tr h="370838">
                <a:tc>
                  <a:txBody>
                    <a:bodyPr/>
                    <a:lstStyle/>
                    <a:p>
                      <a:pPr lvl="0">
                        <a:buNone/>
                      </a:pPr>
                      <a:r>
                        <a:rPr lang="en-US" dirty="0">
                          <a:latin typeface="Arial" panose="020B0604020202020204" pitchFamily="34" charset="0"/>
                          <a:cs typeface="Arial" panose="020B0604020202020204" pitchFamily="34" charset="0"/>
                        </a:rPr>
                        <a:t>Opioid Use Best Practices</a:t>
                      </a:r>
                    </a:p>
                  </a:txBody>
                  <a:tcPr/>
                </a:tc>
                <a:extLst>
                  <a:ext uri="{0D108BD9-81ED-4DB2-BD59-A6C34878D82A}">
                    <a16:rowId xmlns:a16="http://schemas.microsoft.com/office/drawing/2014/main" val="1951473806"/>
                  </a:ext>
                </a:extLst>
              </a:tr>
            </a:tbl>
          </a:graphicData>
        </a:graphic>
      </p:graphicFrame>
      <p:graphicFrame>
        <p:nvGraphicFramePr>
          <p:cNvPr id="9" name="Table 6" descr="Table like text box: Goal: Emergency Preparedness&#10;">
            <a:extLst>
              <a:ext uri="{FF2B5EF4-FFF2-40B4-BE49-F238E27FC236}">
                <a16:creationId xmlns:a16="http://schemas.microsoft.com/office/drawing/2014/main" id="{CFC240A2-1276-0AE2-43A2-B84FDA81AAFE}"/>
              </a:ext>
            </a:extLst>
          </p:cNvPr>
          <p:cNvGraphicFramePr>
            <a:graphicFrameLocks noGrp="1"/>
          </p:cNvGraphicFramePr>
          <p:nvPr>
            <p:extLst>
              <p:ext uri="{D42A27DB-BD31-4B8C-83A1-F6EECF244321}">
                <p14:modId xmlns:p14="http://schemas.microsoft.com/office/powerpoint/2010/main" val="2692998794"/>
              </p:ext>
            </p:extLst>
          </p:nvPr>
        </p:nvGraphicFramePr>
        <p:xfrm>
          <a:off x="1072516" y="5218035"/>
          <a:ext cx="4289364" cy="741680"/>
        </p:xfrm>
        <a:graphic>
          <a:graphicData uri="http://schemas.openxmlformats.org/drawingml/2006/table">
            <a:tbl>
              <a:tblPr firstRow="1" bandRow="1">
                <a:tableStyleId>{5C22544A-7EE6-4342-B048-85BDC9FD1C3A}</a:tableStyleId>
              </a:tblPr>
              <a:tblGrid>
                <a:gridCol w="428936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Emergency Preparedness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489307"/>
                  </a:ext>
                </a:extLst>
              </a:tr>
              <a:tr h="370840">
                <a:tc>
                  <a:txBody>
                    <a:bodyPr/>
                    <a:lstStyle/>
                    <a:p>
                      <a:r>
                        <a:rPr lang="en-US" dirty="0">
                          <a:latin typeface="Arial" panose="020B0604020202020204" pitchFamily="34" charset="0"/>
                          <a:cs typeface="Arial" panose="020B0604020202020204" pitchFamily="34" charset="0"/>
                        </a:rPr>
                        <a:t>Emergency Preparedness Plan</a:t>
                      </a:r>
                    </a:p>
                  </a:txBody>
                  <a:tcPr/>
                </a:tc>
                <a:extLst>
                  <a:ext uri="{0D108BD9-81ED-4DB2-BD59-A6C34878D82A}">
                    <a16:rowId xmlns:a16="http://schemas.microsoft.com/office/drawing/2014/main" val="2759357075"/>
                  </a:ext>
                </a:extLst>
              </a:tr>
            </a:tbl>
          </a:graphicData>
        </a:graphic>
      </p:graphicFrame>
      <p:graphicFrame>
        <p:nvGraphicFramePr>
          <p:cNvPr id="8" name="Table 6" descr="Table like text box: Goal: Chronic Disease Management&#10;">
            <a:extLst>
              <a:ext uri="{FF2B5EF4-FFF2-40B4-BE49-F238E27FC236}">
                <a16:creationId xmlns:a16="http://schemas.microsoft.com/office/drawing/2014/main" id="{EA392C41-E43E-0C93-E023-D2C2B96974AA}"/>
              </a:ext>
            </a:extLst>
          </p:cNvPr>
          <p:cNvGraphicFramePr>
            <a:graphicFrameLocks noGrp="1"/>
          </p:cNvGraphicFramePr>
          <p:nvPr>
            <p:extLst>
              <p:ext uri="{D42A27DB-BD31-4B8C-83A1-F6EECF244321}">
                <p14:modId xmlns:p14="http://schemas.microsoft.com/office/powerpoint/2010/main" val="1665410211"/>
              </p:ext>
            </p:extLst>
          </p:nvPr>
        </p:nvGraphicFramePr>
        <p:xfrm>
          <a:off x="6273996" y="2031385"/>
          <a:ext cx="4698805" cy="1854196"/>
        </p:xfrm>
        <a:graphic>
          <a:graphicData uri="http://schemas.openxmlformats.org/drawingml/2006/table">
            <a:tbl>
              <a:tblPr firstRow="1" bandRow="1">
                <a:tableStyleId>{5C22544A-7EE6-4342-B048-85BDC9FD1C3A}</a:tableStyleId>
              </a:tblPr>
              <a:tblGrid>
                <a:gridCol w="4698805">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Chronic Disease Management</a:t>
                      </a:r>
                    </a:p>
                  </a:txBody>
                  <a:tcPr/>
                </a:tc>
                <a:extLst>
                  <a:ext uri="{0D108BD9-81ED-4DB2-BD59-A6C34878D82A}">
                    <a16:rowId xmlns:a16="http://schemas.microsoft.com/office/drawing/2014/main" val="2605489307"/>
                  </a:ext>
                </a:extLst>
              </a:tr>
              <a:tr h="370840">
                <a:tc>
                  <a:txBody>
                    <a:bodyPr/>
                    <a:lstStyle/>
                    <a:p>
                      <a:pPr lvl="0">
                        <a:buNone/>
                      </a:pPr>
                      <a:r>
                        <a:rPr lang="en-US" dirty="0">
                          <a:latin typeface="Arial" panose="020B0604020202020204" pitchFamily="34" charset="0"/>
                          <a:cs typeface="Arial" panose="020B0604020202020204" pitchFamily="34" charset="0"/>
                        </a:rPr>
                        <a:t>Hypertension</a:t>
                      </a:r>
                    </a:p>
                  </a:txBody>
                  <a:tcPr/>
                </a:tc>
                <a:extLst>
                  <a:ext uri="{0D108BD9-81ED-4DB2-BD59-A6C34878D82A}">
                    <a16:rowId xmlns:a16="http://schemas.microsoft.com/office/drawing/2014/main" val="2759357075"/>
                  </a:ext>
                </a:extLst>
              </a:tr>
              <a:tr h="370840">
                <a:tc>
                  <a:txBody>
                    <a:bodyPr/>
                    <a:lstStyle/>
                    <a:p>
                      <a:pPr lvl="0">
                        <a:buNone/>
                      </a:pPr>
                      <a:r>
                        <a:rPr lang="en-US" dirty="0">
                          <a:latin typeface="Arial" panose="020B0604020202020204" pitchFamily="34" charset="0"/>
                          <a:cs typeface="Arial" panose="020B0604020202020204" pitchFamily="34" charset="0"/>
                        </a:rPr>
                        <a:t>Outpatient Cardiac Rehabilitation</a:t>
                      </a:r>
                    </a:p>
                  </a:txBody>
                  <a:tcPr/>
                </a:tc>
                <a:extLst>
                  <a:ext uri="{0D108BD9-81ED-4DB2-BD59-A6C34878D82A}">
                    <a16:rowId xmlns:a16="http://schemas.microsoft.com/office/drawing/2014/main" val="2357866800"/>
                  </a:ext>
                </a:extLst>
              </a:tr>
              <a:tr h="370838">
                <a:tc>
                  <a:txBody>
                    <a:bodyPr/>
                    <a:lstStyle/>
                    <a:p>
                      <a:pPr lvl="0">
                        <a:buNone/>
                      </a:pPr>
                      <a:r>
                        <a:rPr lang="en-US" sz="1800" b="0" i="0" u="none" strike="noStrike" noProof="0" dirty="0">
                          <a:latin typeface="Arial" panose="020B0604020202020204" pitchFamily="34" charset="0"/>
                          <a:cs typeface="Arial" panose="020B0604020202020204" pitchFamily="34" charset="0"/>
                        </a:rPr>
                        <a:t>Diabetes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8962837"/>
                  </a:ext>
                </a:extLst>
              </a:tr>
              <a:tr h="370838">
                <a:tc>
                  <a:txBody>
                    <a:bodyPr/>
                    <a:lstStyle/>
                    <a:p>
                      <a:pPr lvl="0">
                        <a:buNone/>
                      </a:pPr>
                      <a:r>
                        <a:rPr lang="en-US" dirty="0">
                          <a:latin typeface="Arial" panose="020B0604020202020204" pitchFamily="34" charset="0"/>
                          <a:cs typeface="Arial" panose="020B0604020202020204" pitchFamily="34" charset="0"/>
                        </a:rPr>
                        <a:t>Kidney Disease</a:t>
                      </a:r>
                    </a:p>
                  </a:txBody>
                  <a:tcPr/>
                </a:tc>
                <a:extLst>
                  <a:ext uri="{0D108BD9-81ED-4DB2-BD59-A6C34878D82A}">
                    <a16:rowId xmlns:a16="http://schemas.microsoft.com/office/drawing/2014/main" val="282446689"/>
                  </a:ext>
                </a:extLst>
              </a:tr>
            </a:tbl>
          </a:graphicData>
        </a:graphic>
      </p:graphicFrame>
      <p:graphicFrame>
        <p:nvGraphicFramePr>
          <p:cNvPr id="7" name="Table 6" descr="Table like text box: Goal: Increase Vaccination &amp; Booster Rates&#10;">
            <a:extLst>
              <a:ext uri="{FF2B5EF4-FFF2-40B4-BE49-F238E27FC236}">
                <a16:creationId xmlns:a16="http://schemas.microsoft.com/office/drawing/2014/main" id="{F2F883E1-5803-1079-8149-84807ED2BBD2}"/>
              </a:ext>
            </a:extLst>
          </p:cNvPr>
          <p:cNvGraphicFramePr>
            <a:graphicFrameLocks noGrp="1"/>
          </p:cNvGraphicFramePr>
          <p:nvPr>
            <p:extLst>
              <p:ext uri="{D42A27DB-BD31-4B8C-83A1-F6EECF244321}">
                <p14:modId xmlns:p14="http://schemas.microsoft.com/office/powerpoint/2010/main" val="2975786702"/>
              </p:ext>
            </p:extLst>
          </p:nvPr>
        </p:nvGraphicFramePr>
        <p:xfrm>
          <a:off x="6273996" y="4478896"/>
          <a:ext cx="4698804" cy="1478278"/>
        </p:xfrm>
        <a:graphic>
          <a:graphicData uri="http://schemas.openxmlformats.org/drawingml/2006/table">
            <a:tbl>
              <a:tblPr firstRow="1" bandRow="1">
                <a:tableStyleId>{5C22544A-7EE6-4342-B048-85BDC9FD1C3A}</a:tableStyleId>
              </a:tblPr>
              <a:tblGrid>
                <a:gridCol w="4698804">
                  <a:extLst>
                    <a:ext uri="{9D8B030D-6E8A-4147-A177-3AD203B41FA5}">
                      <a16:colId xmlns:a16="http://schemas.microsoft.com/office/drawing/2014/main" val="885970633"/>
                    </a:ext>
                  </a:extLst>
                </a:gridCol>
              </a:tblGrid>
              <a:tr h="370840">
                <a:tc>
                  <a:txBody>
                    <a:bodyPr/>
                    <a:lstStyle/>
                    <a:p>
                      <a:pPr lvl="0">
                        <a:buNone/>
                      </a:pPr>
                      <a:r>
                        <a:rPr lang="en-US" sz="1800" b="0" i="0" u="none" strike="noStrike" noProof="0" dirty="0">
                          <a:latin typeface="Arial" panose="020B0604020202020204" pitchFamily="34" charset="0"/>
                          <a:cs typeface="Arial" panose="020B0604020202020204" pitchFamily="34" charset="0"/>
                        </a:rPr>
                        <a:t>Goal: Increase Vaccination &amp; Booster Rates</a:t>
                      </a:r>
                    </a:p>
                  </a:txBody>
                  <a:tcPr/>
                </a:tc>
                <a:extLst>
                  <a:ext uri="{0D108BD9-81ED-4DB2-BD59-A6C34878D82A}">
                    <a16:rowId xmlns:a16="http://schemas.microsoft.com/office/drawing/2014/main" val="2605489307"/>
                  </a:ext>
                </a:extLst>
              </a:tr>
              <a:tr h="358253">
                <a:tc>
                  <a:txBody>
                    <a:bodyPr/>
                    <a:lstStyle/>
                    <a:p>
                      <a:pPr lvl="0">
                        <a:buNone/>
                      </a:pPr>
                      <a:r>
                        <a:rPr lang="en-US" dirty="0">
                          <a:latin typeface="Arial" panose="020B0604020202020204" pitchFamily="34" charset="0"/>
                          <a:cs typeface="Arial" panose="020B0604020202020204" pitchFamily="34" charset="0"/>
                        </a:rPr>
                        <a:t>Influenza</a:t>
                      </a:r>
                    </a:p>
                  </a:txBody>
                  <a:tcPr/>
                </a:tc>
                <a:extLst>
                  <a:ext uri="{0D108BD9-81ED-4DB2-BD59-A6C34878D82A}">
                    <a16:rowId xmlns:a16="http://schemas.microsoft.com/office/drawing/2014/main" val="2759357075"/>
                  </a:ext>
                </a:extLst>
              </a:tr>
              <a:tr h="370840">
                <a:tc>
                  <a:txBody>
                    <a:bodyPr/>
                    <a:lstStyle/>
                    <a:p>
                      <a:pPr lvl="0">
                        <a:buNone/>
                      </a:pPr>
                      <a:r>
                        <a:rPr lang="en-US" dirty="0">
                          <a:latin typeface="Arial" panose="020B0604020202020204" pitchFamily="34" charset="0"/>
                          <a:cs typeface="Arial" panose="020B0604020202020204" pitchFamily="34" charset="0"/>
                        </a:rPr>
                        <a:t>Pneumonia</a:t>
                      </a:r>
                    </a:p>
                  </a:txBody>
                  <a:tcPr/>
                </a:tc>
                <a:extLst>
                  <a:ext uri="{0D108BD9-81ED-4DB2-BD59-A6C34878D82A}">
                    <a16:rowId xmlns:a16="http://schemas.microsoft.com/office/drawing/2014/main" val="2357866800"/>
                  </a:ext>
                </a:extLst>
              </a:tr>
              <a:tr h="370838">
                <a:tc>
                  <a:txBody>
                    <a:bodyPr/>
                    <a:lstStyle/>
                    <a:p>
                      <a:pPr lvl="0">
                        <a:buNone/>
                      </a:pPr>
                      <a:r>
                        <a:rPr lang="en-US" sz="1800" b="0" i="0" u="none" strike="noStrike" noProof="0" dirty="0">
                          <a:latin typeface="Arial" panose="020B0604020202020204" pitchFamily="34" charset="0"/>
                          <a:cs typeface="Arial" panose="020B0604020202020204" pitchFamily="34" charset="0"/>
                        </a:rPr>
                        <a:t>Covid-19</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8962837"/>
                  </a:ext>
                </a:extLst>
              </a:tr>
            </a:tbl>
          </a:graphicData>
        </a:graphic>
      </p:graphicFrame>
      <p:sp>
        <p:nvSpPr>
          <p:cNvPr id="5" name="Slide Number Placeholder 4">
            <a:extLst>
              <a:ext uri="{FF2B5EF4-FFF2-40B4-BE49-F238E27FC236}">
                <a16:creationId xmlns:a16="http://schemas.microsoft.com/office/drawing/2014/main" id="{9935D5FA-15D9-053D-C4ED-66C99035047E}"/>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BA286FBE-0674-4579-BA65-5D0E776C39AF}"/>
              </a:ext>
            </a:extLst>
          </p:cNvPr>
          <p:cNvSpPr>
            <a:spLocks noGrp="1"/>
          </p:cNvSpPr>
          <p:nvPr>
            <p:ph type="dt" sz="half" idx="10"/>
          </p:nvPr>
        </p:nvSpPr>
        <p:spPr/>
        <p:txBody>
          <a:bodyPr/>
          <a:lstStyle/>
          <a:p>
            <a:fld id="{097C0194-4FDA-43AF-9F3B-BE4B0F1060EB}" type="datetime1">
              <a:rPr lang="en-US" smtClean="0"/>
              <a:t>9/26/2022</a:t>
            </a:fld>
            <a:endParaRPr lang="en-US" dirty="0"/>
          </a:p>
        </p:txBody>
      </p:sp>
    </p:spTree>
    <p:extLst>
      <p:ext uri="{BB962C8B-B14F-4D97-AF65-F5344CB8AC3E}">
        <p14:creationId xmlns:p14="http://schemas.microsoft.com/office/powerpoint/2010/main" val="3746411892"/>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Custom 15">
      <a:dk1>
        <a:srgbClr val="111F42"/>
      </a:dk1>
      <a:lt1>
        <a:srgbClr val="FFFFFF"/>
      </a:lt1>
      <a:dk2>
        <a:srgbClr val="16254C"/>
      </a:dk2>
      <a:lt2>
        <a:srgbClr val="E4E5F9"/>
      </a:lt2>
      <a:accent1>
        <a:srgbClr val="3B84AE"/>
      </a:accent1>
      <a:accent2>
        <a:srgbClr val="52CAB8"/>
      </a:accent2>
      <a:accent3>
        <a:srgbClr val="3B59A0"/>
      </a:accent3>
      <a:accent4>
        <a:srgbClr val="884AC0"/>
      </a:accent4>
      <a:accent5>
        <a:srgbClr val="BFBA4B"/>
      </a:accent5>
      <a:accent6>
        <a:srgbClr val="555857"/>
      </a:accent6>
      <a:hlink>
        <a:srgbClr val="112047"/>
      </a:hlink>
      <a:folHlink>
        <a:srgbClr val="819D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purl.org/dc/dcmitype/"/>
    <ds:schemaRef ds:uri="http://schemas.microsoft.com/office/2006/documentManagement/types"/>
    <ds:schemaRef ds:uri="http://www.w3.org/XML/1998/namespace"/>
    <ds:schemaRef ds:uri="c85f45de-9781-4f9c-a476-faa529bf8047"/>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3139</Words>
  <Application>Microsoft Office PowerPoint</Application>
  <PresentationFormat>Widescreen</PresentationFormat>
  <Paragraphs>304</Paragraphs>
  <Slides>22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Black</vt:lpstr>
      <vt:lpstr>Calibri</vt:lpstr>
      <vt:lpstr>Wingdings</vt:lpstr>
      <vt:lpstr>CMS theme 2019</vt:lpstr>
      <vt:lpstr>Office Theme</vt:lpstr>
      <vt:lpstr>iQuality Improvement &amp; Innovation Group (iQIIG)</vt:lpstr>
      <vt:lpstr>MMS Information Session Goals</vt:lpstr>
      <vt:lpstr>Agenda</vt:lpstr>
      <vt:lpstr>CMS’ Role in Quality Improvement  CMS Quality Improvement Programs – Overview </vt:lpstr>
      <vt:lpstr>CMS’ Role in Quality Improvement</vt:lpstr>
      <vt:lpstr>Nursing Homes Director: Colleen Frey</vt:lpstr>
      <vt:lpstr>Nursing Home Core Measures</vt:lpstr>
      <vt:lpstr>Community Health Director: Colleen Frey</vt:lpstr>
      <vt:lpstr>Community Health Core Measures</vt:lpstr>
      <vt:lpstr>Hospitals Director:  Shawan Johnson</vt:lpstr>
      <vt:lpstr>Hospital Program Core Measures</vt:lpstr>
      <vt:lpstr>American Indian Alaska Native Healthcare Quality Initiative (AIANHQI) Director:  Shawan Johnson </vt:lpstr>
      <vt:lpstr>AIAN Core Measures</vt:lpstr>
      <vt:lpstr>Opioid Prescriber Support and Safety Program (OPSS) Director:  Shawan Johnson </vt:lpstr>
      <vt:lpstr>OPSS Core Measures</vt:lpstr>
      <vt:lpstr>Kidney Health Director:  Shalon Quinn </vt:lpstr>
      <vt:lpstr>ESRD Network Metrics</vt:lpstr>
      <vt:lpstr>ESRD Treatment Choice Learning Collaborative (ETCLC) Metrics</vt:lpstr>
      <vt:lpstr>Contact Information</vt:lpstr>
      <vt:lpstr>Discussion Questions</vt:lpstr>
      <vt:lpstr>Announcements</vt:lpstr>
      <vt:lpstr>CMS Gequincia Polk  Contact: gequincia.polk@cms.hhs.gov Melissa Gross Contact: Melissa.Gross@cms.hhs.gov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iQuality Improvement &amp; Innovation Group (iQIIG) Final Presentation_09142022</dc:title>
  <dc:subject>iQuality Improvement &amp; Innovation Group (iQIIG) Final Presentation_09142022</dc:subject>
  <dc:creator/>
  <cp:keywords>iQuality Improvement; MMS; Final Presentation; 508</cp:keywords>
  <cp:lastModifiedBy/>
  <cp:revision>778</cp:revision>
  <dcterms:created xsi:type="dcterms:W3CDTF">2016-08-30T18:54:20Z</dcterms:created>
  <dcterms:modified xsi:type="dcterms:W3CDTF">2022-09-26T20:27:40Z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